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Lst>
  <p:sldSz cy="5143500" cx="9144000"/>
  <p:notesSz cx="6858000" cy="9144000"/>
  <p:embeddedFontLst>
    <p:embeddedFont>
      <p:font typeface="Raleway"/>
      <p:regular r:id="rId114"/>
      <p:bold r:id="rId115"/>
      <p:italic r:id="rId116"/>
      <p:boldItalic r:id="rId117"/>
    </p:embeddedFont>
    <p:embeddedFont>
      <p:font typeface="Roboto"/>
      <p:regular r:id="rId118"/>
      <p:bold r:id="rId119"/>
      <p:italic r:id="rId120"/>
      <p:boldItalic r:id="rId121"/>
    </p:embeddedFont>
    <p:embeddedFont>
      <p:font typeface="Lato"/>
      <p:regular r:id="rId122"/>
      <p:bold r:id="rId123"/>
      <p:italic r:id="rId124"/>
      <p:boldItalic r:id="rId125"/>
    </p:embeddedFont>
    <p:embeddedFont>
      <p:font typeface="Tahoma"/>
      <p:regular r:id="rId126"/>
      <p:bold r:id="rId127"/>
    </p:embeddedFont>
    <p:embeddedFont>
      <p:font typeface="Lora"/>
      <p:regular r:id="rId128"/>
      <p:bold r:id="rId129"/>
      <p:italic r:id="rId130"/>
      <p:boldItalic r:id="rId131"/>
    </p:embeddedFont>
    <p:embeddedFont>
      <p:font typeface="Pacifico"/>
      <p:regular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Lora-bold.fntdata"/><Relationship Id="rId128" Type="http://schemas.openxmlformats.org/officeDocument/2006/relationships/font" Target="fonts/Lora-regular.fntdata"/><Relationship Id="rId127" Type="http://schemas.openxmlformats.org/officeDocument/2006/relationships/font" Target="fonts/Tahoma-bold.fntdata"/><Relationship Id="rId126" Type="http://schemas.openxmlformats.org/officeDocument/2006/relationships/font" Target="fonts/Tahoma-regular.fntdata"/><Relationship Id="rId26" Type="http://schemas.openxmlformats.org/officeDocument/2006/relationships/slide" Target="slides/slide21.xml"/><Relationship Id="rId121" Type="http://schemas.openxmlformats.org/officeDocument/2006/relationships/font" Target="fonts/Roboto-boldItalic.fntdata"/><Relationship Id="rId25" Type="http://schemas.openxmlformats.org/officeDocument/2006/relationships/slide" Target="slides/slide20.xml"/><Relationship Id="rId120"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Lato-boldItalic.fntdata"/><Relationship Id="rId29" Type="http://schemas.openxmlformats.org/officeDocument/2006/relationships/slide" Target="slides/slide24.xml"/><Relationship Id="rId124" Type="http://schemas.openxmlformats.org/officeDocument/2006/relationships/font" Target="fonts/Lato-italic.fntdata"/><Relationship Id="rId123" Type="http://schemas.openxmlformats.org/officeDocument/2006/relationships/font" Target="fonts/Lato-bold.fntdata"/><Relationship Id="rId122" Type="http://schemas.openxmlformats.org/officeDocument/2006/relationships/font" Target="fonts/Lato-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regular.fntdata"/><Relationship Id="rId117" Type="http://schemas.openxmlformats.org/officeDocument/2006/relationships/font" Target="fonts/Raleway-boldItalic.fntdata"/><Relationship Id="rId116" Type="http://schemas.openxmlformats.org/officeDocument/2006/relationships/font" Target="fonts/Raleway-italic.fntdata"/><Relationship Id="rId115" Type="http://schemas.openxmlformats.org/officeDocument/2006/relationships/font" Target="fonts/Raleway-bold.fntdata"/><Relationship Id="rId119" Type="http://schemas.openxmlformats.org/officeDocument/2006/relationships/font" Target="fonts/Roboto-bold.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aleway-regular.fntdata"/><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Pacifico-regular.fntdata"/><Relationship Id="rId131" Type="http://schemas.openxmlformats.org/officeDocument/2006/relationships/font" Target="fonts/Lora-boldItalic.fntdata"/><Relationship Id="rId130" Type="http://schemas.openxmlformats.org/officeDocument/2006/relationships/font" Target="fonts/Lora-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dejs.dev/learn/understanding-javascript-promises" TargetMode="External"/><Relationship Id="rId3" Type="http://schemas.openxmlformats.org/officeDocument/2006/relationships/hyperlink" Target="https://gist.github.com/csmalin/22fbe7ccbf064c7073fae5d07da3d154"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d759c4756_0_0: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cd759c4756_0_0: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e9ea62e17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de9ea62e17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f1fc5f395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f1fc5f395a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gf1fc5f395a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f1e77a1d90_0_275: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f1e77a1d90_0_275: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dde6354d8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dde6354d8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https://www.freecodecamp.org/news/javascript-es6-promises-for-beginners-resolve-reject-and-chaining-explained/</a:t>
            </a:r>
            <a:endParaRPr/>
          </a:p>
        </p:txBody>
      </p:sp>
      <p:sp>
        <p:nvSpPr>
          <p:cNvPr id="1443" name="Google Shape;1443;gdde6354d8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dde6354d87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dde6354d87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8" name="Google Shape;1458;gdde6354d87_0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dde6354d87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dde6354d87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gdde6354d87_0_1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dd482ffb9a_0_2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4" name="Google Shape;1494;gdd482ffb9a_0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e0fd7d9890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e0fd7d989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https://nodejs.dev/learn/understanding-javascript-promises</a:t>
            </a:r>
            <a:endParaRPr/>
          </a:p>
          <a:p>
            <a:pPr indent="0" lvl="0" marL="0" rtl="0" algn="l">
              <a:spcBef>
                <a:spcPts val="0"/>
              </a:spcBef>
              <a:spcAft>
                <a:spcPts val="0"/>
              </a:spcAft>
              <a:buNone/>
            </a:pPr>
            <a:r>
              <a:rPr lang="en-US" u="sng">
                <a:solidFill>
                  <a:schemeClr val="hlink"/>
                </a:solidFill>
                <a:hlinkClick r:id="rId3"/>
              </a:rPr>
              <a:t>https://gist.github.com/csmalin/22fbe7ccbf064c7073fae5d07da3d154</a:t>
            </a:r>
            <a:endParaRPr/>
          </a:p>
          <a:p>
            <a:pPr indent="0" lvl="0" marL="0" rtl="0" algn="l">
              <a:spcBef>
                <a:spcPts val="0"/>
              </a:spcBef>
              <a:spcAft>
                <a:spcPts val="0"/>
              </a:spcAft>
              <a:buNone/>
            </a:pPr>
            <a:r>
              <a:t/>
            </a:r>
            <a:endParaRPr/>
          </a:p>
        </p:txBody>
      </p:sp>
      <p:sp>
        <p:nvSpPr>
          <p:cNvPr id="1507" name="Google Shape;1507;ge0fd7d9890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de9ea62e17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de9ea62e17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8" name="Google Shape;1528;gde9ea62e17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f1e77a1d90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f1e77a1d90_0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6" name="Google Shape;1536;gf1e77a1d90_0_1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e9ea62e17_0_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de9ea62e17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1e77a1d90_0_100: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f1e77a1d90_0_100: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e9ea62e17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e9ea62e17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de9ea62e17_0_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e9ea62e17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e9ea62e17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de9ea62e17_0_1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e9ea62e17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e9ea62e17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de9ea62e17_0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e9ea62e17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e9ea62e17_0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de9ea62e17_0_1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e9ea62e17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e9ea62e17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de9ea62e17_0_1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1e77a1d90_0_114: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f1e77a1d90_0_114: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ea9c38e0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ea9c38e0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dea9c38e0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e9ea62e17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de9ea62e17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d482ffb9a_0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dd482ffb9a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1e77a1d90_0_128: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f1e77a1d90_0_128: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ee1f1e3a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dee1f1e3a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ee1f1e3aa_1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dee1f1e3aa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ee1f1e3aa_1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dee1f1e3aa_1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ee1f1e3aa_1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dee1f1e3aa_1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ee1f1e3aa_1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ee1f1e3aa_1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dee1f1e3aa_1_1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1e77a1d90_0_142: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f1e77a1d90_0_142: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ee1f1e3aa_1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ee1f1e3aa_1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dee1f1e3aa_1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ee1f1e3aa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ee1f1e3aa_1_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dee1f1e3aa_1_1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1e77a1d90_0_156: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f1e77a1d90_0_156: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ee1f1e3aa_1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dee1f1e3aa_1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bfab4228c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dbfab4228c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dbfab4228c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e9ea62e17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e9ea62e17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de9ea62e17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dbfab4228c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dbfab4228c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dbfab4228c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1e77a1d90_0_177: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gf1e77a1d90_0_177: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d482ffb9a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dd482ffb9a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1e77a1d90_0_191: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gf1e77a1d90_0_191: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dee1f1e3aa_1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dee1f1e3aa_1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df77dcf39b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df77dcf39b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gdf77dcf39b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dee1f1e3aa_1_2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dee1f1e3aa_1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dc0bb06230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dc0bb06230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dc0bb06230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dc0bb0623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dc0bb06230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df77dcf39b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df77dcf39b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gdf77dcf39b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dd98ad61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dd98ad615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gdd98ad615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dd98ad615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dd98ad615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dd98ad615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d98ad615b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d98ad615b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gdd98ad615b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dd98ad615b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dd98ad615b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dd98ad615b_0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f1e77a1d90_0_205: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gf1e77a1d90_0_205: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dd98ad615b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dd98ad615b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gdd98ad615b_0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dd98ad615b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dd98ad615b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dd98ad615b_0_1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1e77a1d90_0_86: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f1e77a1d90_0_86: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dd482ffb9a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gdd482ffb9a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dd482ffb9a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gdd482ffb9a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dd482ffb9a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dd482ffb9a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f1e77a1d90_0_219: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0" name="Google Shape;920;gf1e77a1d90_0_219: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df76c9787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df76c9787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gdf76c9787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df76c97878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df76c97878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df76c97878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df76c9787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df76c97878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gdf76c97878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df76c97878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df76c97878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gdf76c97878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dd96edb5f6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dd96edb5f6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gdd96edb5f6_0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dd96edb5f6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dd96edb5f6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gdd96edb5f6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df76c97878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df76c97878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gdf76c97878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df76c97878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df76c97878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df76c97878_0_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f1e77a1d90_0_233: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0" name="Google Shape;1040;gf1e77a1d90_0_233: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dd96edb5f6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dd96edb5f6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gdd96edb5f6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df76c97878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df76c97878_0_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gdf76c97878_0_1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df76c97878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df76c97878_0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gdf76c97878_0_1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dd96edb5f6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dd96edb5f6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gdd96edb5f6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dd96edb5f6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dd96edb5f6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gdd96edb5f6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dd96edb5f6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dd96edb5f6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gdd96edb5f6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dd96edb5f6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dd96edb5f6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gdd96edb5f6_0_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dfd2029c40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dfd2029c40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gdfd2029c40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dfd2029c40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dfd2029c40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 name="Google Shape;1143;gdfd2029c40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df76c97878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df76c97878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gdf76c97878_0_1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dfd96f64b6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dfd96f64b6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gdfd96f64b6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dfd96f64b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dfd96f64b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gdfd96f64b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f1e77a1d90_0_247: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2" name="Google Shape;1182;gf1e77a1d90_0_247: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e0024d8d5c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e0024d8d5c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8" name="Google Shape;1198;ge0024d8d5c_0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0024d8d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0024d8d5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ge0024d8d5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e0024d8d5c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e0024d8d5c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ge0024d8d5c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0024d8d5c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0024d8d5c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ge0024d8d5c_0_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e9ea62e1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de9ea62e1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e0024d8d5c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e0024d8d5c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ge0024d8d5c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e0a495ae9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e0a495ae9a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ge0a495ae9a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dfd2029c40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dfd2029c40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1" name="Google Shape;1291;gdfd2029c40_0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0024d8d5c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0024d8d5c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0" name="Google Shape;1300;ge0024d8d5c_0_1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f1e77a1d90_0_261: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0" name="Google Shape;1310;gf1e77a1d90_0_261: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e0a495ae9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e0a495ae9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6" name="Google Shape;1326;ge0a495ae9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e0a495ae9a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e0a495ae9a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8" name="Google Shape;1338;ge0a495ae9a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e0a495ae9a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e0a495ae9a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https://css-tricks.com/form-validation-part-2-constraint-validation-api-javascript/</a:t>
            </a:r>
            <a:endParaRPr/>
          </a:p>
        </p:txBody>
      </p:sp>
      <p:sp>
        <p:nvSpPr>
          <p:cNvPr id="1351" name="Google Shape;1351;ge0a495ae9a_0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f1fc5f395a_0_0: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7" name="Google Shape;1367;gf1fc5f395a_0_0:notes"/>
          <p:cNvSpPr/>
          <p:nvPr>
            <p:ph idx="2" type="sldImg"/>
          </p:nvPr>
        </p:nvSpPr>
        <p:spPr>
          <a:xfrm>
            <a:off x="2271727" y="1143000"/>
            <a:ext cx="2314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f1fc5f395a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f1fc5f395a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https://www.freecodecamp.org/news/synchronous-vs-asynchronous-in-javascript/</a:t>
            </a:r>
            <a:endParaRPr/>
          </a:p>
        </p:txBody>
      </p:sp>
      <p:sp>
        <p:nvSpPr>
          <p:cNvPr id="1383" name="Google Shape;1383;gf1fc5f395a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 name="Google Shape;17;p2"/>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BJECT_1">
    <p:spTree>
      <p:nvGrpSpPr>
        <p:cNvPr id="80" name="Shape 80"/>
        <p:cNvGrpSpPr/>
        <p:nvPr/>
      </p:nvGrpSpPr>
      <p:grpSpPr>
        <a:xfrm>
          <a:off x="0" y="0"/>
          <a:ext cx="0" cy="0"/>
          <a:chOff x="0" y="0"/>
          <a:chExt cx="0" cy="0"/>
        </a:xfrm>
      </p:grpSpPr>
      <p:sp>
        <p:nvSpPr>
          <p:cNvPr id="81" name="Google Shape;81;p13"/>
          <p:cNvSpPr txBox="1"/>
          <p:nvPr>
            <p:ph type="title"/>
          </p:nvPr>
        </p:nvSpPr>
        <p:spPr>
          <a:xfrm>
            <a:off x="430530" y="757675"/>
            <a:ext cx="8283000" cy="4311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2800"/>
              <a:buNone/>
              <a:defRPr b="1" i="0" sz="2700">
                <a:solidFill>
                  <a:srgbClr val="A33E27"/>
                </a:solidFill>
                <a:latin typeface="Trebuchet MS"/>
                <a:ea typeface="Trebuchet MS"/>
                <a:cs typeface="Trebuchet MS"/>
                <a:sym typeface="Trebuchet MS"/>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2" name="Google Shape;82;p1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3" name="Google Shape;83;p1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4" name="Google Shape;84;p13"/>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3"/>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400">
                <a:solidFill>
                  <a:srgbClr val="888888"/>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51228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rgbClr val="888888"/>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Calibri"/>
                <a:ea typeface="Calibri"/>
                <a:cs typeface="Calibri"/>
                <a:sym typeface="Calibri"/>
              </a:defRPr>
            </a:lvl1pPr>
            <a:lvl2pPr lvl="1" algn="r">
              <a:buNone/>
              <a:defRPr sz="1300">
                <a:solidFill>
                  <a:schemeClr val="dk1"/>
                </a:solidFill>
                <a:latin typeface="Calibri"/>
                <a:ea typeface="Calibri"/>
                <a:cs typeface="Calibri"/>
                <a:sym typeface="Calibri"/>
              </a:defRPr>
            </a:lvl2pPr>
            <a:lvl3pPr lvl="2" algn="r">
              <a:buNone/>
              <a:defRPr sz="1300">
                <a:solidFill>
                  <a:schemeClr val="dk1"/>
                </a:solidFill>
                <a:latin typeface="Calibri"/>
                <a:ea typeface="Calibri"/>
                <a:cs typeface="Calibri"/>
                <a:sym typeface="Calibri"/>
              </a:defRPr>
            </a:lvl3pPr>
            <a:lvl4pPr lvl="3" algn="r">
              <a:buNone/>
              <a:defRPr sz="1300">
                <a:solidFill>
                  <a:schemeClr val="dk1"/>
                </a:solidFill>
                <a:latin typeface="Calibri"/>
                <a:ea typeface="Calibri"/>
                <a:cs typeface="Calibri"/>
                <a:sym typeface="Calibri"/>
              </a:defRPr>
            </a:lvl4pPr>
            <a:lvl5pPr lvl="4" algn="r">
              <a:buNone/>
              <a:defRPr sz="1300">
                <a:solidFill>
                  <a:schemeClr val="dk1"/>
                </a:solidFill>
                <a:latin typeface="Calibri"/>
                <a:ea typeface="Calibri"/>
                <a:cs typeface="Calibri"/>
                <a:sym typeface="Calibri"/>
              </a:defRPr>
            </a:lvl5pPr>
            <a:lvl6pPr lvl="5" algn="r">
              <a:buNone/>
              <a:defRPr sz="1300">
                <a:solidFill>
                  <a:schemeClr val="dk1"/>
                </a:solidFill>
                <a:latin typeface="Calibri"/>
                <a:ea typeface="Calibri"/>
                <a:cs typeface="Calibri"/>
                <a:sym typeface="Calibri"/>
              </a:defRPr>
            </a:lvl6pPr>
            <a:lvl7pPr lvl="6" algn="r">
              <a:buNone/>
              <a:defRPr sz="1300">
                <a:solidFill>
                  <a:schemeClr val="dk1"/>
                </a:solidFill>
                <a:latin typeface="Calibri"/>
                <a:ea typeface="Calibri"/>
                <a:cs typeface="Calibri"/>
                <a:sym typeface="Calibri"/>
              </a:defRPr>
            </a:lvl7pPr>
            <a:lvl8pPr lvl="7" algn="r">
              <a:buNone/>
              <a:defRPr sz="1300">
                <a:solidFill>
                  <a:schemeClr val="dk1"/>
                </a:solidFill>
                <a:latin typeface="Calibri"/>
                <a:ea typeface="Calibri"/>
                <a:cs typeface="Calibri"/>
                <a:sym typeface="Calibri"/>
              </a:defRPr>
            </a:lvl8pPr>
            <a:lvl9pPr lvl="8" algn="r">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hyperlink" Target="https://javascript.info/async-await#await" TargetMode="Externa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79.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83.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83.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84.png"/><Relationship Id="rId4" Type="http://schemas.openxmlformats.org/officeDocument/2006/relationships/image" Target="../media/image3.png"/><Relationship Id="rId5" Type="http://schemas.openxmlformats.org/officeDocument/2006/relationships/image" Target="../media/image7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1" Type="http://schemas.openxmlformats.org/officeDocument/2006/relationships/hyperlink" Target="https://www.freecodecamp.org/news/javascript-event-handlers/" TargetMode="External"/><Relationship Id="rId10" Type="http://schemas.openxmlformats.org/officeDocument/2006/relationships/hyperlink" Target="https://www.kirupa.com/html5/javascript_events.htm" TargetMode="External"/><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addyosmani.com/resources/essentialjsdesignpatterns/book/" TargetMode="External"/><Relationship Id="rId4" Type="http://schemas.openxmlformats.org/officeDocument/2006/relationships/hyperlink" Target="https://jsbooks.revolunet.com/" TargetMode="External"/><Relationship Id="rId9" Type="http://schemas.openxmlformats.org/officeDocument/2006/relationships/hyperlink" Target="https://eloquentjavascript.net/15_event.html" TargetMode="External"/><Relationship Id="rId5" Type="http://schemas.openxmlformats.org/officeDocument/2006/relationships/hyperlink" Target="https://www.freecodecamp.org/news/javascript-map-reduce-and-filter-explained-with-examples/" TargetMode="External"/><Relationship Id="rId6" Type="http://schemas.openxmlformats.org/officeDocument/2006/relationships/hyperlink" Target="https://oscarrobertrodriguez.github.io/exercisesModernDeveloper/javascript-events-in-depth/" TargetMode="External"/><Relationship Id="rId7" Type="http://schemas.openxmlformats.org/officeDocument/2006/relationships/hyperlink" Target="https://www.cs.uct.ac.za/mit_notes/web_programming/html/ch15.html" TargetMode="External"/><Relationship Id="rId8" Type="http://schemas.openxmlformats.org/officeDocument/2006/relationships/hyperlink" Target="https://developer.mozilla.org/en-US/docs/Learn/JavaScript/Building_blocks/Event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14.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info.cern.ch/" TargetMode="External"/><Relationship Id="rId4" Type="http://schemas.openxmlformats.org/officeDocument/2006/relationships/hyperlink" Target="http://info.cern.ch/hypertext/WWW/TheProject.html" TargetMode="External"/><Relationship Id="rId5" Type="http://schemas.openxmlformats.org/officeDocument/2006/relationships/image" Target="../media/image13.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britannica.com/science/mathematics" TargetMode="External"/><Relationship Id="rId4" Type="http://schemas.openxmlformats.org/officeDocument/2006/relationships/hyperlink" Target="https://www.britannica.com/science/integer" TargetMode="External"/><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gif"/><Relationship Id="rId4" Type="http://schemas.openxmlformats.org/officeDocument/2006/relationships/image" Target="../media/image39.gif"/><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gif"/><Relationship Id="rId4" Type="http://schemas.openxmlformats.org/officeDocument/2006/relationships/image" Target="../media/image39.gif"/><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4.png"/><Relationship Id="rId6"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1.gif"/><Relationship Id="rId4" Type="http://schemas.openxmlformats.org/officeDocument/2006/relationships/image" Target="../media/image39.gif"/><Relationship Id="rId5"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hyperlink" Target="https://developer.mozilla.org/en-US/docs/Web/JavaScript/Reference/Functions/Arrow_functions#comparing_traditional_functions_to_arrow_functions" TargetMode="Externa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9.jp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56.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59.jpg"/><Relationship Id="rId4" Type="http://schemas.openxmlformats.org/officeDocument/2006/relationships/hyperlink" Target="https://javascript.info/browser-environment#dom-document-object-model" TargetMode="External"/><Relationship Id="rId5" Type="http://schemas.openxmlformats.org/officeDocument/2006/relationships/image" Target="../media/image62.jpg"/><Relationship Id="rId6"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59.jpg"/><Relationship Id="rId4" Type="http://schemas.openxmlformats.org/officeDocument/2006/relationships/image" Target="../media/image66.png"/><Relationship Id="rId5" Type="http://schemas.openxmlformats.org/officeDocument/2006/relationships/image" Target="../media/image61.png"/><Relationship Id="rId6"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6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68.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67.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69.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image" Target="../media/image81.png"/><Relationship Id="rId5"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70.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72.jpg"/><Relationship Id="rId4" Type="http://schemas.openxmlformats.org/officeDocument/2006/relationships/image" Target="../media/image3.png"/><Relationship Id="rId5"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39.gif"/><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73.gif"/><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73.gi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 Id="rId3" Type="http://schemas.openxmlformats.org/officeDocument/2006/relationships/image" Target="../media/image3.png"/><Relationship Id="rId4" Type="http://schemas.openxmlformats.org/officeDocument/2006/relationships/image" Target="../media/image78.png"/><Relationship Id="rId5"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3.png"/><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3.png"/><Relationship Id="rId4" Type="http://schemas.openxmlformats.org/officeDocument/2006/relationships/image" Target="../media/image77.gif"/><Relationship Id="rId5" Type="http://schemas.openxmlformats.org/officeDocument/2006/relationships/image" Target="../media/image85.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4"/>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90" name="Google Shape;90;p14"/>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 name="Google Shape;91;p14"/>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4.1  Introduction to javascript</a:t>
            </a:r>
            <a:endParaRPr b="1" sz="3500">
              <a:solidFill>
                <a:srgbClr val="434343"/>
              </a:solidFill>
              <a:latin typeface="Lora"/>
              <a:ea typeface="Lora"/>
              <a:cs typeface="Lora"/>
              <a:sym typeface="Lora"/>
            </a:endParaRPr>
          </a:p>
        </p:txBody>
      </p:sp>
      <p:pic>
        <p:nvPicPr>
          <p:cNvPr id="92" name="Google Shape;92;p14"/>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93" name="Google Shape;93;p14"/>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 name="Google Shape;94;p14"/>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 name="Google Shape;95;p14"/>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 name="Google Shape;96;p14"/>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 name="Google Shape;97;p14"/>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98" name="Google Shape;98;p14"/>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99" name="Google Shape;99;p14"/>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solidFill>
                  <a:srgbClr val="999999"/>
                </a:solidFill>
                <a:latin typeface="Times New Roman"/>
                <a:ea typeface="Times New Roman"/>
                <a:cs typeface="Times New Roman"/>
                <a:sym typeface="Times New Roman"/>
              </a:rPr>
              <a:t>Variables</a:t>
            </a:r>
            <a:r>
              <a:rPr lang="en-US" sz="4000">
                <a:latin typeface="Times New Roman"/>
                <a:ea typeface="Times New Roman"/>
                <a:cs typeface="Times New Roman"/>
                <a:sym typeface="Times New Roman"/>
              </a:rPr>
              <a:t>/Let/Const</a:t>
            </a:r>
            <a:endParaRPr sz="4000">
              <a:latin typeface="Times New Roman"/>
              <a:ea typeface="Times New Roman"/>
              <a:cs typeface="Times New Roman"/>
              <a:sym typeface="Times New Roman"/>
            </a:endParaRPr>
          </a:p>
        </p:txBody>
      </p:sp>
      <p:cxnSp>
        <p:nvCxnSpPr>
          <p:cNvPr id="209" name="Google Shape;209;p23"/>
          <p:cNvCxnSpPr/>
          <p:nvPr/>
        </p:nvCxnSpPr>
        <p:spPr>
          <a:xfrm flipH="1" rot="10800000">
            <a:off x="428596" y="686303"/>
            <a:ext cx="4050000" cy="1020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210" name="Google Shape;210;p23"/>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211" name="Google Shape;211;p23"/>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23"/>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13" name="Google Shape;213;p23"/>
          <p:cNvPicPr preferRelativeResize="0"/>
          <p:nvPr/>
        </p:nvPicPr>
        <p:blipFill>
          <a:blip r:embed="rId3">
            <a:alphaModFix/>
          </a:blip>
          <a:stretch>
            <a:fillRect/>
          </a:stretch>
        </p:blipFill>
        <p:spPr>
          <a:xfrm>
            <a:off x="446198" y="807875"/>
            <a:ext cx="5694628" cy="4036826"/>
          </a:xfrm>
          <a:prstGeom prst="rect">
            <a:avLst/>
          </a:prstGeom>
          <a:noFill/>
          <a:ln>
            <a:noFill/>
          </a:ln>
        </p:spPr>
      </p:pic>
      <p:pic>
        <p:nvPicPr>
          <p:cNvPr id="214" name="Google Shape;214;p23"/>
          <p:cNvPicPr preferRelativeResize="0"/>
          <p:nvPr/>
        </p:nvPicPr>
        <p:blipFill>
          <a:blip r:embed="rId4">
            <a:alphaModFix/>
          </a:blip>
          <a:stretch>
            <a:fillRect/>
          </a:stretch>
        </p:blipFill>
        <p:spPr>
          <a:xfrm>
            <a:off x="6181650" y="1076725"/>
            <a:ext cx="2828425" cy="1703750"/>
          </a:xfrm>
          <a:prstGeom prst="rect">
            <a:avLst/>
          </a:prstGeom>
          <a:noFill/>
          <a:ln>
            <a:noFill/>
          </a:ln>
        </p:spPr>
      </p:pic>
      <p:pic>
        <p:nvPicPr>
          <p:cNvPr id="215" name="Google Shape;215;p23"/>
          <p:cNvPicPr preferRelativeResize="0"/>
          <p:nvPr/>
        </p:nvPicPr>
        <p:blipFill>
          <a:blip r:embed="rId5">
            <a:alphaModFix/>
          </a:blip>
          <a:stretch>
            <a:fillRect/>
          </a:stretch>
        </p:blipFill>
        <p:spPr>
          <a:xfrm>
            <a:off x="190938" y="2706400"/>
            <a:ext cx="2926975" cy="1848225"/>
          </a:xfrm>
          <a:prstGeom prst="rect">
            <a:avLst/>
          </a:prstGeom>
          <a:noFill/>
          <a:ln>
            <a:noFill/>
          </a:ln>
        </p:spPr>
      </p:pic>
      <p:pic>
        <p:nvPicPr>
          <p:cNvPr id="216" name="Google Shape;216;p23"/>
          <p:cNvPicPr preferRelativeResize="0"/>
          <p:nvPr/>
        </p:nvPicPr>
        <p:blipFill rotWithShape="1">
          <a:blip r:embed="rId6">
            <a:alphaModFix/>
          </a:blip>
          <a:srcRect b="0" l="0" r="0" t="0"/>
          <a:stretch/>
        </p:blipFill>
        <p:spPr>
          <a:xfrm>
            <a:off x="7479850" y="4602375"/>
            <a:ext cx="1106900" cy="286023"/>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13"/>
          <p:cNvSpPr txBox="1"/>
          <p:nvPr>
            <p:ph idx="12" type="sldNum"/>
          </p:nvPr>
        </p:nvSpPr>
        <p:spPr>
          <a:xfrm>
            <a:off x="72075" y="47911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413" name="Google Shape;1413;p113"/>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Lora"/>
                <a:ea typeface="Lora"/>
                <a:cs typeface="Lora"/>
                <a:sym typeface="Lora"/>
              </a:rPr>
              <a:t>Async/Await</a:t>
            </a:r>
            <a:endParaRPr b="1" sz="4100">
              <a:solidFill>
                <a:schemeClr val="dk1"/>
              </a:solidFill>
              <a:highlight>
                <a:srgbClr val="FFFFFF"/>
              </a:highlight>
              <a:latin typeface="Lora"/>
              <a:ea typeface="Lora"/>
              <a:cs typeface="Lora"/>
              <a:sym typeface="Lora"/>
            </a:endParaRPr>
          </a:p>
        </p:txBody>
      </p:sp>
      <p:cxnSp>
        <p:nvCxnSpPr>
          <p:cNvPr id="1414" name="Google Shape;1414;p113"/>
          <p:cNvCxnSpPr/>
          <p:nvPr/>
        </p:nvCxnSpPr>
        <p:spPr>
          <a:xfrm>
            <a:off x="84900" y="427650"/>
            <a:ext cx="13800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1415" name="Google Shape;1415;p113"/>
          <p:cNvSpPr txBox="1"/>
          <p:nvPr/>
        </p:nvSpPr>
        <p:spPr>
          <a:xfrm>
            <a:off x="169800" y="700425"/>
            <a:ext cx="595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33333"/>
                </a:solidFill>
                <a:highlight>
                  <a:srgbClr val="FFFFFF"/>
                </a:highlight>
                <a:latin typeface="Roboto"/>
                <a:ea typeface="Roboto"/>
                <a:cs typeface="Roboto"/>
                <a:sym typeface="Roboto"/>
              </a:rPr>
              <a:t>Let’s start with the </a:t>
            </a:r>
            <a:r>
              <a:rPr lang="en-US" sz="1200">
                <a:solidFill>
                  <a:srgbClr val="333333"/>
                </a:solidFill>
                <a:highlight>
                  <a:srgbClr val="F5F2F0"/>
                </a:highlight>
                <a:latin typeface="Courier New"/>
                <a:ea typeface="Courier New"/>
                <a:cs typeface="Courier New"/>
                <a:sym typeface="Courier New"/>
              </a:rPr>
              <a:t>async</a:t>
            </a:r>
            <a:r>
              <a:rPr lang="en-US" sz="1200">
                <a:solidFill>
                  <a:srgbClr val="333333"/>
                </a:solidFill>
                <a:highlight>
                  <a:srgbClr val="FFFFFF"/>
                </a:highlight>
                <a:latin typeface="Roboto"/>
                <a:ea typeface="Roboto"/>
                <a:cs typeface="Roboto"/>
                <a:sym typeface="Roboto"/>
              </a:rPr>
              <a:t> keyword. It can be placed before a function, like this:</a:t>
            </a:r>
            <a:endParaRPr/>
          </a:p>
        </p:txBody>
      </p:sp>
      <p:sp>
        <p:nvSpPr>
          <p:cNvPr id="1416" name="Google Shape;1416;p113"/>
          <p:cNvSpPr txBox="1"/>
          <p:nvPr/>
        </p:nvSpPr>
        <p:spPr>
          <a:xfrm>
            <a:off x="318375" y="1069725"/>
            <a:ext cx="208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0077AA"/>
                </a:solidFill>
                <a:latin typeface="Courier New"/>
                <a:ea typeface="Courier New"/>
                <a:cs typeface="Courier New"/>
                <a:sym typeface="Courier New"/>
              </a:rPr>
              <a:t>async</a:t>
            </a:r>
            <a:r>
              <a:rPr b="1" lang="en-US" sz="1200">
                <a:solidFill>
                  <a:srgbClr val="333333"/>
                </a:solidFill>
                <a:latin typeface="Courier New"/>
                <a:ea typeface="Courier New"/>
                <a:cs typeface="Courier New"/>
                <a:sym typeface="Courier New"/>
              </a:rPr>
              <a:t> </a:t>
            </a:r>
            <a:r>
              <a:rPr b="1" lang="en-US" sz="1200">
                <a:solidFill>
                  <a:srgbClr val="0077AA"/>
                </a:solidFill>
                <a:latin typeface="Courier New"/>
                <a:ea typeface="Courier New"/>
                <a:cs typeface="Courier New"/>
                <a:sym typeface="Courier New"/>
              </a:rPr>
              <a:t>function</a:t>
            </a:r>
            <a:r>
              <a:rPr b="1" lang="en-US" sz="1200">
                <a:solidFill>
                  <a:srgbClr val="333333"/>
                </a:solidFill>
                <a:latin typeface="Courier New"/>
                <a:ea typeface="Courier New"/>
                <a:cs typeface="Courier New"/>
                <a:sym typeface="Courier New"/>
              </a:rPr>
              <a:t> f</a:t>
            </a:r>
            <a:r>
              <a:rPr b="1" lang="en-US" sz="1200">
                <a:solidFill>
                  <a:srgbClr val="999999"/>
                </a:solidFill>
                <a:latin typeface="Courier New"/>
                <a:ea typeface="Courier New"/>
                <a:cs typeface="Courier New"/>
                <a:sym typeface="Courier New"/>
              </a:rPr>
              <a:t>()</a:t>
            </a:r>
            <a:r>
              <a:rPr b="1" lang="en-US" sz="1200">
                <a:solidFill>
                  <a:srgbClr val="333333"/>
                </a:solidFill>
                <a:latin typeface="Courier New"/>
                <a:ea typeface="Courier New"/>
                <a:cs typeface="Courier New"/>
                <a:sym typeface="Courier New"/>
              </a:rPr>
              <a:t> </a:t>
            </a:r>
            <a:r>
              <a:rPr b="1" lang="en-US" sz="1200">
                <a:solidFill>
                  <a:srgbClr val="999999"/>
                </a:solidFill>
                <a:latin typeface="Courier New"/>
                <a:ea typeface="Courier New"/>
                <a:cs typeface="Courier New"/>
                <a:sym typeface="Courier New"/>
              </a:rPr>
              <a:t>{</a:t>
            </a:r>
            <a:endParaRPr b="1"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333333"/>
                </a:solidFill>
                <a:latin typeface="Courier New"/>
                <a:ea typeface="Courier New"/>
                <a:cs typeface="Courier New"/>
                <a:sym typeface="Courier New"/>
              </a:rPr>
              <a:t>  </a:t>
            </a:r>
            <a:r>
              <a:rPr b="1" lang="en-US" sz="1200">
                <a:solidFill>
                  <a:srgbClr val="0077AA"/>
                </a:solidFill>
                <a:latin typeface="Courier New"/>
                <a:ea typeface="Courier New"/>
                <a:cs typeface="Courier New"/>
                <a:sym typeface="Courier New"/>
              </a:rPr>
              <a:t>return</a:t>
            </a:r>
            <a:r>
              <a:rPr b="1" lang="en-US" sz="1200">
                <a:solidFill>
                  <a:srgbClr val="333333"/>
                </a:solidFill>
                <a:latin typeface="Courier New"/>
                <a:ea typeface="Courier New"/>
                <a:cs typeface="Courier New"/>
                <a:sym typeface="Courier New"/>
              </a:rPr>
              <a:t> </a:t>
            </a:r>
            <a:r>
              <a:rPr b="1" lang="en-US" sz="1200">
                <a:solidFill>
                  <a:srgbClr val="990055"/>
                </a:solidFill>
                <a:latin typeface="Courier New"/>
                <a:ea typeface="Courier New"/>
                <a:cs typeface="Courier New"/>
                <a:sym typeface="Courier New"/>
              </a:rPr>
              <a:t>1</a:t>
            </a:r>
            <a:r>
              <a:rPr b="1" lang="en-US" sz="1200">
                <a:solidFill>
                  <a:srgbClr val="999999"/>
                </a:solidFill>
                <a:latin typeface="Courier New"/>
                <a:ea typeface="Courier New"/>
                <a:cs typeface="Courier New"/>
                <a:sym typeface="Courier New"/>
              </a:rPr>
              <a:t>;</a:t>
            </a:r>
            <a:endParaRPr b="1"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999999"/>
                </a:solidFill>
                <a:latin typeface="Courier New"/>
                <a:ea typeface="Courier New"/>
                <a:cs typeface="Courier New"/>
                <a:sym typeface="Courier New"/>
              </a:rPr>
              <a:t>}</a:t>
            </a:r>
            <a:endParaRPr b="1"/>
          </a:p>
        </p:txBody>
      </p:sp>
      <p:sp>
        <p:nvSpPr>
          <p:cNvPr id="1417" name="Google Shape;1417;p113"/>
          <p:cNvSpPr txBox="1"/>
          <p:nvPr/>
        </p:nvSpPr>
        <p:spPr>
          <a:xfrm>
            <a:off x="5667050" y="566000"/>
            <a:ext cx="3000000" cy="800400"/>
          </a:xfrm>
          <a:prstGeom prst="rect">
            <a:avLst/>
          </a:prstGeom>
          <a:noFill/>
          <a:ln cap="flat" cmpd="sng" w="9525">
            <a:solidFill>
              <a:srgbClr val="1E1E1E"/>
            </a:solidFill>
            <a:prstDash val="dash"/>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US" sz="1000">
                <a:solidFill>
                  <a:srgbClr val="333333"/>
                </a:solidFill>
                <a:latin typeface="Lora"/>
                <a:ea typeface="Lora"/>
                <a:cs typeface="Lora"/>
                <a:sym typeface="Lora"/>
              </a:rPr>
              <a:t>The word “async” before a function means one simple thing: a function always returns a promise. Other values are wrapped in a resolved promise automatically.</a:t>
            </a:r>
            <a:endParaRPr sz="1000">
              <a:latin typeface="Lora"/>
              <a:ea typeface="Lora"/>
              <a:cs typeface="Lora"/>
              <a:sym typeface="Lora"/>
            </a:endParaRPr>
          </a:p>
        </p:txBody>
      </p:sp>
      <p:sp>
        <p:nvSpPr>
          <p:cNvPr id="1418" name="Google Shape;1418;p113"/>
          <p:cNvSpPr txBox="1"/>
          <p:nvPr/>
        </p:nvSpPr>
        <p:spPr>
          <a:xfrm>
            <a:off x="318375" y="1808625"/>
            <a:ext cx="208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333333"/>
                </a:solidFill>
                <a:latin typeface="Courier New"/>
                <a:ea typeface="Courier New"/>
                <a:cs typeface="Courier New"/>
                <a:sym typeface="Courier New"/>
              </a:rPr>
              <a:t>f</a:t>
            </a:r>
            <a:r>
              <a:rPr b="1" lang="en-US" sz="1200">
                <a:solidFill>
                  <a:srgbClr val="999999"/>
                </a:solidFill>
                <a:latin typeface="Courier New"/>
                <a:ea typeface="Courier New"/>
                <a:cs typeface="Courier New"/>
                <a:sym typeface="Courier New"/>
              </a:rPr>
              <a:t>().</a:t>
            </a:r>
            <a:r>
              <a:rPr b="1" lang="en-US" sz="1200">
                <a:solidFill>
                  <a:srgbClr val="333333"/>
                </a:solidFill>
                <a:latin typeface="Courier New"/>
                <a:ea typeface="Courier New"/>
                <a:cs typeface="Courier New"/>
                <a:sym typeface="Courier New"/>
              </a:rPr>
              <a:t>then</a:t>
            </a:r>
            <a:r>
              <a:rPr b="1" lang="en-US" sz="1200">
                <a:solidFill>
                  <a:srgbClr val="999999"/>
                </a:solidFill>
                <a:latin typeface="Courier New"/>
                <a:ea typeface="Courier New"/>
                <a:cs typeface="Courier New"/>
                <a:sym typeface="Courier New"/>
              </a:rPr>
              <a:t>(</a:t>
            </a:r>
            <a:r>
              <a:rPr b="1" lang="en-US" sz="1200">
                <a:solidFill>
                  <a:srgbClr val="333333"/>
                </a:solidFill>
                <a:latin typeface="Courier New"/>
                <a:ea typeface="Courier New"/>
                <a:cs typeface="Courier New"/>
                <a:sym typeface="Courier New"/>
              </a:rPr>
              <a:t>alert</a:t>
            </a:r>
            <a:r>
              <a:rPr b="1" lang="en-US" sz="1200">
                <a:solidFill>
                  <a:srgbClr val="999999"/>
                </a:solidFill>
                <a:latin typeface="Courier New"/>
                <a:ea typeface="Courier New"/>
                <a:cs typeface="Courier New"/>
                <a:sym typeface="Courier New"/>
              </a:rPr>
              <a:t>);// 1</a:t>
            </a:r>
            <a:endParaRPr b="1"/>
          </a:p>
        </p:txBody>
      </p:sp>
      <p:sp>
        <p:nvSpPr>
          <p:cNvPr id="1419" name="Google Shape;1419;p113"/>
          <p:cNvSpPr txBox="1"/>
          <p:nvPr/>
        </p:nvSpPr>
        <p:spPr>
          <a:xfrm>
            <a:off x="2561125" y="1040025"/>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0077AA"/>
                </a:solidFill>
                <a:latin typeface="Courier New"/>
                <a:ea typeface="Courier New"/>
                <a:cs typeface="Courier New"/>
                <a:sym typeface="Courier New"/>
              </a:rPr>
              <a:t>async</a:t>
            </a:r>
            <a:r>
              <a:rPr b="1" lang="en-US" sz="1200">
                <a:solidFill>
                  <a:srgbClr val="333333"/>
                </a:solidFill>
                <a:latin typeface="Courier New"/>
                <a:ea typeface="Courier New"/>
                <a:cs typeface="Courier New"/>
                <a:sym typeface="Courier New"/>
              </a:rPr>
              <a:t> </a:t>
            </a:r>
            <a:r>
              <a:rPr b="1" lang="en-US" sz="1200">
                <a:solidFill>
                  <a:srgbClr val="0077AA"/>
                </a:solidFill>
                <a:latin typeface="Courier New"/>
                <a:ea typeface="Courier New"/>
                <a:cs typeface="Courier New"/>
                <a:sym typeface="Courier New"/>
              </a:rPr>
              <a:t>function</a:t>
            </a:r>
            <a:r>
              <a:rPr b="1" lang="en-US" sz="1200">
                <a:solidFill>
                  <a:srgbClr val="333333"/>
                </a:solidFill>
                <a:latin typeface="Courier New"/>
                <a:ea typeface="Courier New"/>
                <a:cs typeface="Courier New"/>
                <a:sym typeface="Courier New"/>
              </a:rPr>
              <a:t> f</a:t>
            </a:r>
            <a:r>
              <a:rPr b="1" lang="en-US" sz="1200">
                <a:solidFill>
                  <a:srgbClr val="999999"/>
                </a:solidFill>
                <a:latin typeface="Courier New"/>
                <a:ea typeface="Courier New"/>
                <a:cs typeface="Courier New"/>
                <a:sym typeface="Courier New"/>
              </a:rPr>
              <a:t>()</a:t>
            </a:r>
            <a:r>
              <a:rPr b="1" lang="en-US" sz="1200">
                <a:solidFill>
                  <a:srgbClr val="333333"/>
                </a:solidFill>
                <a:latin typeface="Courier New"/>
                <a:ea typeface="Courier New"/>
                <a:cs typeface="Courier New"/>
                <a:sym typeface="Courier New"/>
              </a:rPr>
              <a:t> </a:t>
            </a:r>
            <a:r>
              <a:rPr b="1" lang="en-US" sz="1200">
                <a:solidFill>
                  <a:srgbClr val="999999"/>
                </a:solidFill>
                <a:latin typeface="Courier New"/>
                <a:ea typeface="Courier New"/>
                <a:cs typeface="Courier New"/>
                <a:sym typeface="Courier New"/>
              </a:rPr>
              <a:t>{</a:t>
            </a:r>
            <a:endParaRPr b="1"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333333"/>
                </a:solidFill>
                <a:latin typeface="Courier New"/>
                <a:ea typeface="Courier New"/>
                <a:cs typeface="Courier New"/>
                <a:sym typeface="Courier New"/>
              </a:rPr>
              <a:t>  </a:t>
            </a:r>
            <a:r>
              <a:rPr b="1" lang="en-US" sz="1200">
                <a:solidFill>
                  <a:srgbClr val="0077AA"/>
                </a:solidFill>
                <a:latin typeface="Courier New"/>
                <a:ea typeface="Courier New"/>
                <a:cs typeface="Courier New"/>
                <a:sym typeface="Courier New"/>
              </a:rPr>
              <a:t>return</a:t>
            </a:r>
            <a:r>
              <a:rPr b="1" lang="en-US" sz="1200">
                <a:solidFill>
                  <a:srgbClr val="333333"/>
                </a:solidFill>
                <a:latin typeface="Courier New"/>
                <a:ea typeface="Courier New"/>
                <a:cs typeface="Courier New"/>
                <a:sym typeface="Courier New"/>
              </a:rPr>
              <a:t> Promise</a:t>
            </a:r>
            <a:r>
              <a:rPr b="1" lang="en-US" sz="1200">
                <a:solidFill>
                  <a:srgbClr val="999999"/>
                </a:solidFill>
                <a:latin typeface="Courier New"/>
                <a:ea typeface="Courier New"/>
                <a:cs typeface="Courier New"/>
                <a:sym typeface="Courier New"/>
              </a:rPr>
              <a:t>.</a:t>
            </a:r>
            <a:r>
              <a:rPr b="1" lang="en-US" sz="1200">
                <a:solidFill>
                  <a:srgbClr val="333333"/>
                </a:solidFill>
                <a:latin typeface="Courier New"/>
                <a:ea typeface="Courier New"/>
                <a:cs typeface="Courier New"/>
                <a:sym typeface="Courier New"/>
              </a:rPr>
              <a:t>resolve</a:t>
            </a:r>
            <a:r>
              <a:rPr b="1" lang="en-US" sz="1200">
                <a:solidFill>
                  <a:srgbClr val="999999"/>
                </a:solidFill>
                <a:latin typeface="Courier New"/>
                <a:ea typeface="Courier New"/>
                <a:cs typeface="Courier New"/>
                <a:sym typeface="Courier New"/>
              </a:rPr>
              <a:t>(</a:t>
            </a:r>
            <a:r>
              <a:rPr b="1" lang="en-US" sz="1200">
                <a:solidFill>
                  <a:srgbClr val="990055"/>
                </a:solidFill>
                <a:latin typeface="Courier New"/>
                <a:ea typeface="Courier New"/>
                <a:cs typeface="Courier New"/>
                <a:sym typeface="Courier New"/>
              </a:rPr>
              <a:t>1</a:t>
            </a:r>
            <a:r>
              <a:rPr b="1" lang="en-US" sz="1200">
                <a:solidFill>
                  <a:srgbClr val="999999"/>
                </a:solidFill>
                <a:latin typeface="Courier New"/>
                <a:ea typeface="Courier New"/>
                <a:cs typeface="Courier New"/>
                <a:sym typeface="Courier New"/>
              </a:rPr>
              <a:t>);</a:t>
            </a:r>
            <a:endParaRPr b="1"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999999"/>
                </a:solidFill>
                <a:latin typeface="Courier New"/>
                <a:ea typeface="Courier New"/>
                <a:cs typeface="Courier New"/>
                <a:sym typeface="Courier New"/>
              </a:rPr>
              <a:t>}</a:t>
            </a:r>
            <a:endParaRPr b="1" sz="12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333333"/>
                </a:solidFill>
                <a:latin typeface="Courier New"/>
                <a:ea typeface="Courier New"/>
                <a:cs typeface="Courier New"/>
                <a:sym typeface="Courier New"/>
              </a:rPr>
              <a:t>f</a:t>
            </a:r>
            <a:r>
              <a:rPr b="1" lang="en-US" sz="1200">
                <a:solidFill>
                  <a:srgbClr val="999999"/>
                </a:solidFill>
                <a:latin typeface="Courier New"/>
                <a:ea typeface="Courier New"/>
                <a:cs typeface="Courier New"/>
                <a:sym typeface="Courier New"/>
              </a:rPr>
              <a:t>().</a:t>
            </a:r>
            <a:r>
              <a:rPr b="1" lang="en-US" sz="1200">
                <a:solidFill>
                  <a:srgbClr val="333333"/>
                </a:solidFill>
                <a:latin typeface="Courier New"/>
                <a:ea typeface="Courier New"/>
                <a:cs typeface="Courier New"/>
                <a:sym typeface="Courier New"/>
              </a:rPr>
              <a:t>then</a:t>
            </a:r>
            <a:r>
              <a:rPr b="1" lang="en-US" sz="1200">
                <a:solidFill>
                  <a:srgbClr val="999999"/>
                </a:solidFill>
                <a:latin typeface="Courier New"/>
                <a:ea typeface="Courier New"/>
                <a:cs typeface="Courier New"/>
                <a:sym typeface="Courier New"/>
              </a:rPr>
              <a:t>(</a:t>
            </a:r>
            <a:r>
              <a:rPr b="1" lang="en-US" sz="1200">
                <a:solidFill>
                  <a:srgbClr val="333333"/>
                </a:solidFill>
                <a:latin typeface="Courier New"/>
                <a:ea typeface="Courier New"/>
                <a:cs typeface="Courier New"/>
                <a:sym typeface="Courier New"/>
              </a:rPr>
              <a:t>alert</a:t>
            </a:r>
            <a:r>
              <a:rPr b="1" lang="en-US" sz="1200">
                <a:solidFill>
                  <a:srgbClr val="999999"/>
                </a:solidFill>
                <a:latin typeface="Courier New"/>
                <a:ea typeface="Courier New"/>
                <a:cs typeface="Courier New"/>
                <a:sym typeface="Courier New"/>
              </a:rPr>
              <a:t>);</a:t>
            </a:r>
            <a:r>
              <a:rPr b="1" lang="en-US" sz="1200">
                <a:solidFill>
                  <a:srgbClr val="333333"/>
                </a:solidFill>
                <a:latin typeface="Courier New"/>
                <a:ea typeface="Courier New"/>
                <a:cs typeface="Courier New"/>
                <a:sym typeface="Courier New"/>
              </a:rPr>
              <a:t> </a:t>
            </a:r>
            <a:r>
              <a:rPr b="1" lang="en-US" sz="1200">
                <a:solidFill>
                  <a:srgbClr val="708090"/>
                </a:solidFill>
                <a:latin typeface="Courier New"/>
                <a:ea typeface="Courier New"/>
                <a:cs typeface="Courier New"/>
                <a:sym typeface="Courier New"/>
              </a:rPr>
              <a:t>// 1</a:t>
            </a:r>
            <a:endParaRPr b="1"/>
          </a:p>
        </p:txBody>
      </p:sp>
      <p:sp>
        <p:nvSpPr>
          <p:cNvPr id="1420" name="Google Shape;1420;p113"/>
          <p:cNvSpPr txBox="1"/>
          <p:nvPr/>
        </p:nvSpPr>
        <p:spPr>
          <a:xfrm>
            <a:off x="275925" y="23409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1800"/>
              </a:spcBef>
              <a:spcAft>
                <a:spcPts val="900"/>
              </a:spcAft>
              <a:buNone/>
            </a:pPr>
            <a:r>
              <a:rPr b="1" lang="en-US" sz="1800" u="sng">
                <a:solidFill>
                  <a:srgbClr val="666666"/>
                </a:solidFill>
                <a:highlight>
                  <a:srgbClr val="FFFFFF"/>
                </a:highlight>
                <a:latin typeface="Roboto"/>
                <a:ea typeface="Roboto"/>
                <a:cs typeface="Roboto"/>
                <a:sym typeface="Roboto"/>
                <a:hlinkClick r:id="rId3">
                  <a:extLst>
                    <a:ext uri="{A12FA001-AC4F-418D-AE19-62706E023703}">
                      <ahyp:hlinkClr val="tx"/>
                    </a:ext>
                  </a:extLst>
                </a:hlinkClick>
              </a:rPr>
              <a:t>Await</a:t>
            </a:r>
            <a:endParaRPr b="1" sz="1800" u="sng">
              <a:solidFill>
                <a:srgbClr val="666666"/>
              </a:solidFill>
              <a:highlight>
                <a:srgbClr val="FFFFFF"/>
              </a:highlight>
              <a:latin typeface="Roboto"/>
              <a:ea typeface="Roboto"/>
              <a:cs typeface="Roboto"/>
              <a:sym typeface="Roboto"/>
            </a:endParaRPr>
          </a:p>
        </p:txBody>
      </p:sp>
      <p:sp>
        <p:nvSpPr>
          <p:cNvPr id="1421" name="Google Shape;1421;p113"/>
          <p:cNvSpPr txBox="1"/>
          <p:nvPr/>
        </p:nvSpPr>
        <p:spPr>
          <a:xfrm>
            <a:off x="551850" y="2802600"/>
            <a:ext cx="432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708090"/>
                </a:solidFill>
                <a:latin typeface="Courier New"/>
                <a:ea typeface="Courier New"/>
                <a:cs typeface="Courier New"/>
                <a:sym typeface="Courier New"/>
              </a:rPr>
              <a:t>// works only inside async functions</a:t>
            </a:r>
            <a:endParaRPr b="1"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0077AA"/>
                </a:solidFill>
                <a:latin typeface="Courier New"/>
                <a:ea typeface="Courier New"/>
                <a:cs typeface="Courier New"/>
                <a:sym typeface="Courier New"/>
              </a:rPr>
              <a:t>let</a:t>
            </a:r>
            <a:r>
              <a:rPr b="1" lang="en-US" sz="1200">
                <a:solidFill>
                  <a:srgbClr val="333333"/>
                </a:solidFill>
                <a:latin typeface="Courier New"/>
                <a:ea typeface="Courier New"/>
                <a:cs typeface="Courier New"/>
                <a:sym typeface="Courier New"/>
              </a:rPr>
              <a:t> value </a:t>
            </a:r>
            <a:r>
              <a:rPr b="1" lang="en-US" sz="1200">
                <a:solidFill>
                  <a:srgbClr val="A67F59"/>
                </a:solidFill>
                <a:latin typeface="Courier New"/>
                <a:ea typeface="Courier New"/>
                <a:cs typeface="Courier New"/>
                <a:sym typeface="Courier New"/>
              </a:rPr>
              <a:t>=</a:t>
            </a:r>
            <a:r>
              <a:rPr b="1" lang="en-US" sz="1200">
                <a:solidFill>
                  <a:srgbClr val="333333"/>
                </a:solidFill>
                <a:latin typeface="Courier New"/>
                <a:ea typeface="Courier New"/>
                <a:cs typeface="Courier New"/>
                <a:sym typeface="Courier New"/>
              </a:rPr>
              <a:t> </a:t>
            </a:r>
            <a:r>
              <a:rPr b="1" lang="en-US" sz="1200">
                <a:solidFill>
                  <a:srgbClr val="0077AA"/>
                </a:solidFill>
                <a:latin typeface="Courier New"/>
                <a:ea typeface="Courier New"/>
                <a:cs typeface="Courier New"/>
                <a:sym typeface="Courier New"/>
              </a:rPr>
              <a:t>await</a:t>
            </a:r>
            <a:r>
              <a:rPr b="1" lang="en-US" sz="1200">
                <a:solidFill>
                  <a:srgbClr val="333333"/>
                </a:solidFill>
                <a:latin typeface="Courier New"/>
                <a:ea typeface="Courier New"/>
                <a:cs typeface="Courier New"/>
                <a:sym typeface="Courier New"/>
              </a:rPr>
              <a:t> promise</a:t>
            </a:r>
            <a:r>
              <a:rPr b="1" lang="en-US" sz="1200">
                <a:solidFill>
                  <a:srgbClr val="999999"/>
                </a:solidFill>
                <a:latin typeface="Courier New"/>
                <a:ea typeface="Courier New"/>
                <a:cs typeface="Courier New"/>
                <a:sym typeface="Courier New"/>
              </a:rPr>
              <a:t>;</a:t>
            </a:r>
            <a:endParaRPr b="1"/>
          </a:p>
        </p:txBody>
      </p:sp>
      <p:sp>
        <p:nvSpPr>
          <p:cNvPr id="1422" name="Google Shape;1422;p113"/>
          <p:cNvSpPr txBox="1"/>
          <p:nvPr/>
        </p:nvSpPr>
        <p:spPr>
          <a:xfrm>
            <a:off x="622600" y="3334875"/>
            <a:ext cx="4598700" cy="85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rgbClr val="666666"/>
                </a:solidFill>
                <a:latin typeface="Lora"/>
                <a:ea typeface="Lora"/>
                <a:cs typeface="Lora"/>
                <a:sym typeface="Lora"/>
              </a:rPr>
              <a:t>The keyword </a:t>
            </a:r>
            <a:r>
              <a:rPr lang="en-US" sz="1100">
                <a:solidFill>
                  <a:srgbClr val="666666"/>
                </a:solidFill>
                <a:latin typeface="Courier New"/>
                <a:ea typeface="Courier New"/>
                <a:cs typeface="Courier New"/>
                <a:sym typeface="Courier New"/>
              </a:rPr>
              <a:t>await</a:t>
            </a:r>
            <a:r>
              <a:rPr lang="en-US" sz="1100">
                <a:solidFill>
                  <a:srgbClr val="666666"/>
                </a:solidFill>
                <a:latin typeface="Lora"/>
                <a:ea typeface="Lora"/>
                <a:cs typeface="Lora"/>
                <a:sym typeface="Lora"/>
              </a:rPr>
              <a:t> makes JavaScript wait until that promise settles and returns its result.</a:t>
            </a:r>
            <a:endParaRPr sz="1100">
              <a:solidFill>
                <a:srgbClr val="666666"/>
              </a:solidFill>
              <a:latin typeface="Lora"/>
              <a:ea typeface="Lora"/>
              <a:cs typeface="Lora"/>
              <a:sym typeface="Lora"/>
            </a:endParaRPr>
          </a:p>
          <a:p>
            <a:pPr indent="0" lvl="0" marL="0" rtl="0" algn="l">
              <a:lnSpc>
                <a:spcPct val="115000"/>
              </a:lnSpc>
              <a:spcBef>
                <a:spcPts val="900"/>
              </a:spcBef>
              <a:spcAft>
                <a:spcPts val="900"/>
              </a:spcAft>
              <a:buNone/>
            </a:pPr>
            <a:r>
              <a:rPr lang="en-US" sz="1100">
                <a:solidFill>
                  <a:srgbClr val="666666"/>
                </a:solidFill>
                <a:latin typeface="Lora"/>
                <a:ea typeface="Lora"/>
                <a:cs typeface="Lora"/>
                <a:sym typeface="Lora"/>
              </a:rPr>
              <a:t>Here’s an example with a promise that resolves in 1 second:</a:t>
            </a:r>
            <a:endParaRPr sz="1100">
              <a:solidFill>
                <a:srgbClr val="666666"/>
              </a:solidFill>
              <a:latin typeface="Lora"/>
              <a:ea typeface="Lora"/>
              <a:cs typeface="Lora"/>
              <a:sym typeface="Lora"/>
            </a:endParaRPr>
          </a:p>
        </p:txBody>
      </p:sp>
      <p:sp>
        <p:nvSpPr>
          <p:cNvPr id="1423" name="Google Shape;1423;p113"/>
          <p:cNvSpPr txBox="1"/>
          <p:nvPr/>
        </p:nvSpPr>
        <p:spPr>
          <a:xfrm>
            <a:off x="5221300" y="2451475"/>
            <a:ext cx="3862800" cy="2339700"/>
          </a:xfrm>
          <a:prstGeom prst="rect">
            <a:avLst/>
          </a:prstGeom>
          <a:noFill/>
          <a:ln cap="flat" cmpd="sng" w="9525">
            <a:solidFill>
              <a:srgbClr val="669900"/>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0077AA"/>
                </a:solidFill>
                <a:latin typeface="Courier New"/>
                <a:ea typeface="Courier New"/>
                <a:cs typeface="Courier New"/>
                <a:sym typeface="Courier New"/>
              </a:rPr>
              <a:t>async</a:t>
            </a:r>
            <a:r>
              <a:rPr b="1" lang="en-US" sz="1000">
                <a:solidFill>
                  <a:srgbClr val="333333"/>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function</a:t>
            </a:r>
            <a:r>
              <a:rPr b="1" lang="en-US" sz="1000">
                <a:solidFill>
                  <a:srgbClr val="333333"/>
                </a:solidFill>
                <a:latin typeface="Courier New"/>
                <a:ea typeface="Courier New"/>
                <a:cs typeface="Courier New"/>
                <a:sym typeface="Courier New"/>
              </a:rPr>
              <a:t> f</a:t>
            </a:r>
            <a:r>
              <a:rPr b="1" lang="en-US" sz="1000">
                <a:solidFill>
                  <a:srgbClr val="99999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 </a:t>
            </a:r>
            <a:r>
              <a:rPr b="1" lang="en-US" sz="1000">
                <a:solidFill>
                  <a:srgbClr val="999999"/>
                </a:solidFill>
                <a:latin typeface="Courier New"/>
                <a:ea typeface="Courier New"/>
                <a:cs typeface="Courier New"/>
                <a:sym typeface="Courier New"/>
              </a:rPr>
              <a:t>{</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333333"/>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let</a:t>
            </a:r>
            <a:r>
              <a:rPr b="1" lang="en-US" sz="1000">
                <a:solidFill>
                  <a:srgbClr val="333333"/>
                </a:solidFill>
                <a:latin typeface="Courier New"/>
                <a:ea typeface="Courier New"/>
                <a:cs typeface="Courier New"/>
                <a:sym typeface="Courier New"/>
              </a:rPr>
              <a:t> promise </a:t>
            </a:r>
            <a:r>
              <a:rPr b="1" lang="en-US" sz="1000">
                <a:solidFill>
                  <a:srgbClr val="A67F5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new</a:t>
            </a:r>
            <a:r>
              <a:rPr b="1" lang="en-US" sz="1000">
                <a:solidFill>
                  <a:srgbClr val="333333"/>
                </a:solidFill>
                <a:latin typeface="Courier New"/>
                <a:ea typeface="Courier New"/>
                <a:cs typeface="Courier New"/>
                <a:sym typeface="Courier New"/>
              </a:rPr>
              <a:t> Promise</a:t>
            </a:r>
            <a:r>
              <a:rPr b="1" lang="en-US" sz="1000">
                <a:solidFill>
                  <a:srgbClr val="99999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resolve</a:t>
            </a:r>
            <a:r>
              <a:rPr b="1" lang="en-US" sz="1000">
                <a:solidFill>
                  <a:srgbClr val="99999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 reject</a:t>
            </a:r>
            <a:r>
              <a:rPr b="1" lang="en-US" sz="1000">
                <a:solidFill>
                  <a:srgbClr val="99999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 </a:t>
            </a:r>
            <a:r>
              <a:rPr b="1" lang="en-US" sz="1000">
                <a:solidFill>
                  <a:srgbClr val="A67F59"/>
                </a:solidFill>
                <a:latin typeface="Courier New"/>
                <a:ea typeface="Courier New"/>
                <a:cs typeface="Courier New"/>
                <a:sym typeface="Courier New"/>
              </a:rPr>
              <a:t>=&gt;</a:t>
            </a:r>
            <a:r>
              <a:rPr b="1" lang="en-US" sz="1000">
                <a:solidFill>
                  <a:srgbClr val="333333"/>
                </a:solidFill>
                <a:latin typeface="Courier New"/>
                <a:ea typeface="Courier New"/>
                <a:cs typeface="Courier New"/>
                <a:sym typeface="Courier New"/>
              </a:rPr>
              <a:t> </a:t>
            </a:r>
            <a:r>
              <a:rPr b="1" lang="en-US" sz="1000">
                <a:solidFill>
                  <a:srgbClr val="999999"/>
                </a:solidFill>
                <a:latin typeface="Courier New"/>
                <a:ea typeface="Courier New"/>
                <a:cs typeface="Courier New"/>
                <a:sym typeface="Courier New"/>
              </a:rPr>
              <a:t>{</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333333"/>
                </a:solidFill>
                <a:latin typeface="Courier New"/>
                <a:ea typeface="Courier New"/>
                <a:cs typeface="Courier New"/>
                <a:sym typeface="Courier New"/>
              </a:rPr>
              <a:t>    setTimeout</a:t>
            </a:r>
            <a:r>
              <a:rPr b="1" lang="en-US" sz="1000">
                <a:solidFill>
                  <a:srgbClr val="99999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 </a:t>
            </a:r>
            <a:r>
              <a:rPr b="1" lang="en-US" sz="1000">
                <a:solidFill>
                  <a:srgbClr val="A67F59"/>
                </a:solidFill>
                <a:latin typeface="Courier New"/>
                <a:ea typeface="Courier New"/>
                <a:cs typeface="Courier New"/>
                <a:sym typeface="Courier New"/>
              </a:rPr>
              <a:t>=&gt;</a:t>
            </a:r>
            <a:r>
              <a:rPr b="1" lang="en-US" sz="1000">
                <a:solidFill>
                  <a:srgbClr val="333333"/>
                </a:solidFill>
                <a:latin typeface="Courier New"/>
                <a:ea typeface="Courier New"/>
                <a:cs typeface="Courier New"/>
                <a:sym typeface="Courier New"/>
              </a:rPr>
              <a:t> resolve</a:t>
            </a:r>
            <a:r>
              <a:rPr b="1" lang="en-US" sz="1000">
                <a:solidFill>
                  <a:srgbClr val="999999"/>
                </a:solidFill>
                <a:latin typeface="Courier New"/>
                <a:ea typeface="Courier New"/>
                <a:cs typeface="Courier New"/>
                <a:sym typeface="Courier New"/>
              </a:rPr>
              <a:t>(</a:t>
            </a:r>
            <a:r>
              <a:rPr b="1" lang="en-US" sz="1000">
                <a:solidFill>
                  <a:srgbClr val="669900"/>
                </a:solidFill>
                <a:latin typeface="Courier New"/>
                <a:ea typeface="Courier New"/>
                <a:cs typeface="Courier New"/>
                <a:sym typeface="Courier New"/>
              </a:rPr>
              <a:t>"done!"</a:t>
            </a:r>
            <a:r>
              <a:rPr b="1" lang="en-US" sz="1000">
                <a:solidFill>
                  <a:srgbClr val="99999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 </a:t>
            </a:r>
            <a:r>
              <a:rPr b="1" lang="en-US" sz="1000">
                <a:solidFill>
                  <a:srgbClr val="990055"/>
                </a:solidFill>
                <a:latin typeface="Courier New"/>
                <a:ea typeface="Courier New"/>
                <a:cs typeface="Courier New"/>
                <a:sym typeface="Courier New"/>
              </a:rPr>
              <a:t>1000</a:t>
            </a:r>
            <a:r>
              <a:rPr b="1" lang="en-US" sz="1000">
                <a:solidFill>
                  <a:srgbClr val="999999"/>
                </a:solidFill>
                <a:latin typeface="Courier New"/>
                <a:ea typeface="Courier New"/>
                <a:cs typeface="Courier New"/>
                <a:sym typeface="Courier New"/>
              </a:rPr>
              <a:t>)</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333333"/>
                </a:solidFill>
                <a:latin typeface="Courier New"/>
                <a:ea typeface="Courier New"/>
                <a:cs typeface="Courier New"/>
                <a:sym typeface="Courier New"/>
              </a:rPr>
              <a:t>  </a:t>
            </a:r>
            <a:r>
              <a:rPr b="1" lang="en-US" sz="1000">
                <a:solidFill>
                  <a:srgbClr val="999999"/>
                </a:solidFill>
                <a:latin typeface="Courier New"/>
                <a:ea typeface="Courier New"/>
                <a:cs typeface="Courier New"/>
                <a:sym typeface="Courier New"/>
              </a:rPr>
              <a:t>});</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333333"/>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let</a:t>
            </a:r>
            <a:r>
              <a:rPr b="1" lang="en-US" sz="1000">
                <a:solidFill>
                  <a:srgbClr val="333333"/>
                </a:solidFill>
                <a:latin typeface="Courier New"/>
                <a:ea typeface="Courier New"/>
                <a:cs typeface="Courier New"/>
                <a:sym typeface="Courier New"/>
              </a:rPr>
              <a:t> result </a:t>
            </a:r>
            <a:r>
              <a:rPr b="1" lang="en-US" sz="1000">
                <a:solidFill>
                  <a:srgbClr val="A67F5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await</a:t>
            </a:r>
            <a:r>
              <a:rPr b="1" lang="en-US" sz="1000">
                <a:solidFill>
                  <a:srgbClr val="333333"/>
                </a:solidFill>
                <a:latin typeface="Courier New"/>
                <a:ea typeface="Courier New"/>
                <a:cs typeface="Courier New"/>
                <a:sym typeface="Courier New"/>
              </a:rPr>
              <a:t> promise</a:t>
            </a:r>
            <a:r>
              <a:rPr b="1" lang="en-US" sz="1000">
                <a:solidFill>
                  <a:srgbClr val="99999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 </a:t>
            </a:r>
            <a:r>
              <a:rPr b="1" lang="en-US" sz="1000">
                <a:solidFill>
                  <a:srgbClr val="708090"/>
                </a:solidFill>
                <a:latin typeface="Courier New"/>
                <a:ea typeface="Courier New"/>
                <a:cs typeface="Courier New"/>
                <a:sym typeface="Courier New"/>
              </a:rPr>
              <a:t>// wait until the promise resolves (*)</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333333"/>
                </a:solidFill>
                <a:latin typeface="Courier New"/>
                <a:ea typeface="Courier New"/>
                <a:cs typeface="Courier New"/>
                <a:sym typeface="Courier New"/>
              </a:rPr>
              <a:t>  alert</a:t>
            </a:r>
            <a:r>
              <a:rPr b="1" lang="en-US" sz="1000">
                <a:solidFill>
                  <a:srgbClr val="99999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result</a:t>
            </a:r>
            <a:r>
              <a:rPr b="1" lang="en-US" sz="1000">
                <a:solidFill>
                  <a:srgbClr val="999999"/>
                </a:solidFill>
                <a:latin typeface="Courier New"/>
                <a:ea typeface="Courier New"/>
                <a:cs typeface="Courier New"/>
                <a:sym typeface="Courier New"/>
              </a:rPr>
              <a:t>);</a:t>
            </a:r>
            <a:r>
              <a:rPr b="1" lang="en-US" sz="1000">
                <a:solidFill>
                  <a:srgbClr val="333333"/>
                </a:solidFill>
                <a:latin typeface="Courier New"/>
                <a:ea typeface="Courier New"/>
                <a:cs typeface="Courier New"/>
                <a:sym typeface="Courier New"/>
              </a:rPr>
              <a:t> </a:t>
            </a:r>
            <a:r>
              <a:rPr b="1" lang="en-US" sz="1000">
                <a:solidFill>
                  <a:srgbClr val="708090"/>
                </a:solidFill>
                <a:latin typeface="Courier New"/>
                <a:ea typeface="Courier New"/>
                <a:cs typeface="Courier New"/>
                <a:sym typeface="Courier New"/>
              </a:rPr>
              <a:t>// "done!"</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999999"/>
                </a:solidFill>
                <a:latin typeface="Courier New"/>
                <a:ea typeface="Courier New"/>
                <a:cs typeface="Courier New"/>
                <a:sym typeface="Courier New"/>
              </a:rPr>
              <a:t>}</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333333"/>
                </a:solidFill>
                <a:latin typeface="Courier New"/>
                <a:ea typeface="Courier New"/>
                <a:cs typeface="Courier New"/>
                <a:sym typeface="Courier New"/>
              </a:rPr>
              <a:t>f</a:t>
            </a:r>
            <a:r>
              <a:rPr b="1" lang="en-US" sz="1000">
                <a:solidFill>
                  <a:srgbClr val="999999"/>
                </a:solidFill>
                <a:latin typeface="Courier New"/>
                <a:ea typeface="Courier New"/>
                <a:cs typeface="Courier New"/>
                <a:sym typeface="Courier New"/>
              </a:rPr>
              <a:t>();</a:t>
            </a:r>
            <a:endParaRPr b="1" sz="1200"/>
          </a:p>
        </p:txBody>
      </p:sp>
      <p:pic>
        <p:nvPicPr>
          <p:cNvPr id="1424" name="Google Shape;1424;p113"/>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114"/>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1430" name="Google Shape;1430;p114"/>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1" name="Google Shape;1431;p114"/>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100">
                <a:solidFill>
                  <a:srgbClr val="434343"/>
                </a:solidFill>
                <a:latin typeface="Lora"/>
                <a:ea typeface="Lora"/>
                <a:cs typeface="Lora"/>
                <a:sym typeface="Lora"/>
              </a:rPr>
              <a:t>4.16  javascript - promise</a:t>
            </a:r>
            <a:endParaRPr b="1" sz="3100">
              <a:solidFill>
                <a:srgbClr val="434343"/>
              </a:solidFill>
              <a:latin typeface="Lora"/>
              <a:ea typeface="Lora"/>
              <a:cs typeface="Lora"/>
              <a:sym typeface="Lora"/>
            </a:endParaRPr>
          </a:p>
        </p:txBody>
      </p:sp>
      <p:pic>
        <p:nvPicPr>
          <p:cNvPr id="1432" name="Google Shape;1432;p114"/>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1433" name="Google Shape;1433;p114"/>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4" name="Google Shape;1434;p114"/>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5" name="Google Shape;1435;p114"/>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6" name="Google Shape;1436;p114"/>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7" name="Google Shape;1437;p114"/>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1438" name="Google Shape;1438;p114"/>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1439" name="Google Shape;1439;p114"/>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pic>
        <p:nvPicPr>
          <p:cNvPr id="1445" name="Google Shape;1445;p115"/>
          <p:cNvPicPr preferRelativeResize="0"/>
          <p:nvPr/>
        </p:nvPicPr>
        <p:blipFill>
          <a:blip r:embed="rId3">
            <a:alphaModFix/>
          </a:blip>
          <a:stretch>
            <a:fillRect/>
          </a:stretch>
        </p:blipFill>
        <p:spPr>
          <a:xfrm>
            <a:off x="4618125" y="2511625"/>
            <a:ext cx="4366999" cy="2447350"/>
          </a:xfrm>
          <a:prstGeom prst="rect">
            <a:avLst/>
          </a:prstGeom>
          <a:noFill/>
          <a:ln>
            <a:noFill/>
          </a:ln>
        </p:spPr>
      </p:pic>
      <p:sp>
        <p:nvSpPr>
          <p:cNvPr id="1446" name="Google Shape;1446;p115"/>
          <p:cNvSpPr txBox="1"/>
          <p:nvPr>
            <p:ph idx="12" type="sldNum"/>
          </p:nvPr>
        </p:nvSpPr>
        <p:spPr>
          <a:xfrm>
            <a:off x="122050" y="48097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447" name="Google Shape;1447;p115"/>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Lora"/>
                <a:ea typeface="Lora"/>
                <a:cs typeface="Lora"/>
                <a:sym typeface="Lora"/>
              </a:rPr>
              <a:t>Promise</a:t>
            </a:r>
            <a:endParaRPr b="1" sz="4100">
              <a:solidFill>
                <a:schemeClr val="dk1"/>
              </a:solidFill>
              <a:highlight>
                <a:srgbClr val="FFFFFF"/>
              </a:highlight>
              <a:latin typeface="Lora"/>
              <a:ea typeface="Lora"/>
              <a:cs typeface="Lora"/>
              <a:sym typeface="Lora"/>
            </a:endParaRPr>
          </a:p>
        </p:txBody>
      </p:sp>
      <p:cxnSp>
        <p:nvCxnSpPr>
          <p:cNvPr id="1448" name="Google Shape;1448;p115"/>
          <p:cNvCxnSpPr/>
          <p:nvPr/>
        </p:nvCxnSpPr>
        <p:spPr>
          <a:xfrm>
            <a:off x="84900" y="427650"/>
            <a:ext cx="10260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1449" name="Google Shape;1449;p115"/>
          <p:cNvSpPr txBox="1"/>
          <p:nvPr/>
        </p:nvSpPr>
        <p:spPr>
          <a:xfrm>
            <a:off x="247625" y="665050"/>
            <a:ext cx="8737500" cy="15084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US" sz="1200">
                <a:solidFill>
                  <a:srgbClr val="434343"/>
                </a:solidFill>
                <a:latin typeface="Lora"/>
                <a:ea typeface="Lora"/>
                <a:cs typeface="Lora"/>
                <a:sym typeface="Lora"/>
              </a:rPr>
              <a:t>Promises are one of the ways we can deal with asynchronous operations in JavaScript.</a:t>
            </a:r>
            <a:endParaRPr sz="1200">
              <a:solidFill>
                <a:srgbClr val="434343"/>
              </a:solidFill>
              <a:latin typeface="Lora"/>
              <a:ea typeface="Lora"/>
              <a:cs typeface="Lora"/>
              <a:sym typeface="Lora"/>
            </a:endParaRPr>
          </a:p>
          <a:p>
            <a:pPr indent="0" lvl="0" marL="0" rtl="0" algn="just">
              <a:lnSpc>
                <a:spcPct val="100000"/>
              </a:lnSpc>
              <a:spcBef>
                <a:spcPts val="0"/>
              </a:spcBef>
              <a:spcAft>
                <a:spcPts val="0"/>
              </a:spcAft>
              <a:buNone/>
            </a:pPr>
            <a:r>
              <a:t/>
            </a:r>
            <a:endParaRPr sz="1200">
              <a:solidFill>
                <a:srgbClr val="434343"/>
              </a:solidFill>
              <a:latin typeface="Lora"/>
              <a:ea typeface="Lora"/>
              <a:cs typeface="Lora"/>
              <a:sym typeface="Lora"/>
            </a:endParaRPr>
          </a:p>
          <a:p>
            <a:pPr indent="0" lvl="0" marL="0" rtl="0" algn="just">
              <a:lnSpc>
                <a:spcPct val="100000"/>
              </a:lnSpc>
              <a:spcBef>
                <a:spcPts val="0"/>
              </a:spcBef>
              <a:spcAft>
                <a:spcPts val="0"/>
              </a:spcAft>
              <a:buNone/>
            </a:pPr>
            <a:r>
              <a:rPr lang="en-US" sz="1200">
                <a:solidFill>
                  <a:srgbClr val="434343"/>
                </a:solidFill>
                <a:latin typeface="Lora"/>
                <a:ea typeface="Lora"/>
                <a:cs typeface="Lora"/>
                <a:sym typeface="Lora"/>
              </a:rPr>
              <a:t>A</a:t>
            </a:r>
            <a:r>
              <a:rPr lang="en-US" sz="1200">
                <a:solidFill>
                  <a:srgbClr val="212121"/>
                </a:solidFill>
                <a:latin typeface="Lora"/>
                <a:ea typeface="Lora"/>
                <a:cs typeface="Lora"/>
                <a:sym typeface="Lora"/>
              </a:rPr>
              <a:t> </a:t>
            </a:r>
            <a:r>
              <a:rPr lang="en-US" sz="1200" u="sng">
                <a:solidFill>
                  <a:srgbClr val="0000FF"/>
                </a:solidFill>
                <a:latin typeface="Courier New"/>
                <a:ea typeface="Courier New"/>
                <a:cs typeface="Courier New"/>
                <a:sym typeface="Courier New"/>
              </a:rPr>
              <a:t>Promise</a:t>
            </a:r>
            <a:r>
              <a:rPr lang="en-US" sz="1200">
                <a:solidFill>
                  <a:srgbClr val="212121"/>
                </a:solidFill>
                <a:latin typeface="Lora"/>
                <a:ea typeface="Lora"/>
                <a:cs typeface="Lora"/>
                <a:sym typeface="Lora"/>
              </a:rPr>
              <a:t> </a:t>
            </a:r>
            <a:r>
              <a:rPr lang="en-US" sz="1200">
                <a:solidFill>
                  <a:srgbClr val="434343"/>
                </a:solidFill>
                <a:latin typeface="Lora"/>
                <a:ea typeface="Lora"/>
                <a:cs typeface="Lora"/>
                <a:sym typeface="Lora"/>
              </a:rPr>
              <a:t>is an </a:t>
            </a:r>
            <a:r>
              <a:rPr b="1" lang="en-US">
                <a:solidFill>
                  <a:srgbClr val="434343"/>
                </a:solidFill>
                <a:latin typeface="Lora"/>
                <a:ea typeface="Lora"/>
                <a:cs typeface="Lora"/>
                <a:sym typeface="Lora"/>
              </a:rPr>
              <a:t>object</a:t>
            </a:r>
            <a:r>
              <a:rPr lang="en-US" sz="1200">
                <a:solidFill>
                  <a:srgbClr val="434343"/>
                </a:solidFill>
                <a:latin typeface="Lora"/>
                <a:ea typeface="Lora"/>
                <a:cs typeface="Lora"/>
                <a:sym typeface="Lora"/>
              </a:rPr>
              <a:t> representing the eventual completion or failure of an asynchronous operation.</a:t>
            </a:r>
            <a:endParaRPr sz="1200">
              <a:solidFill>
                <a:srgbClr val="434343"/>
              </a:solidFill>
              <a:latin typeface="Lora"/>
              <a:ea typeface="Lora"/>
              <a:cs typeface="Lora"/>
              <a:sym typeface="Lora"/>
            </a:endParaRPr>
          </a:p>
          <a:p>
            <a:pPr indent="0" lvl="0" marL="0" rtl="0" algn="just">
              <a:lnSpc>
                <a:spcPct val="100000"/>
              </a:lnSpc>
              <a:spcBef>
                <a:spcPts val="0"/>
              </a:spcBef>
              <a:spcAft>
                <a:spcPts val="0"/>
              </a:spcAft>
              <a:buNone/>
            </a:pPr>
            <a:r>
              <a:t/>
            </a:r>
            <a:endParaRPr sz="1200">
              <a:solidFill>
                <a:srgbClr val="434343"/>
              </a:solidFill>
              <a:latin typeface="Lora"/>
              <a:ea typeface="Lora"/>
              <a:cs typeface="Lora"/>
              <a:sym typeface="Lora"/>
            </a:endParaRPr>
          </a:p>
          <a:p>
            <a:pPr indent="0" lvl="0" marL="0" rtl="0" algn="just">
              <a:lnSpc>
                <a:spcPct val="100000"/>
              </a:lnSpc>
              <a:spcBef>
                <a:spcPts val="0"/>
              </a:spcBef>
              <a:spcAft>
                <a:spcPts val="0"/>
              </a:spcAft>
              <a:buNone/>
            </a:pPr>
            <a:r>
              <a:rPr lang="en-US" sz="1200">
                <a:solidFill>
                  <a:srgbClr val="434343"/>
                </a:solidFill>
                <a:latin typeface="Lora"/>
                <a:ea typeface="Lora"/>
                <a:cs typeface="Lora"/>
                <a:sym typeface="Lora"/>
              </a:rPr>
              <a:t>A promise has 2 possible outcomes: it will either be kept when the time comes, or it won’t.</a:t>
            </a:r>
            <a:endParaRPr sz="1200">
              <a:solidFill>
                <a:srgbClr val="434343"/>
              </a:solidFill>
              <a:latin typeface="Lora"/>
              <a:ea typeface="Lora"/>
              <a:cs typeface="Lora"/>
              <a:sym typeface="Lora"/>
            </a:endParaRPr>
          </a:p>
          <a:p>
            <a:pPr indent="0" lvl="0" marL="0" rtl="0" algn="just">
              <a:lnSpc>
                <a:spcPct val="100000"/>
              </a:lnSpc>
              <a:spcBef>
                <a:spcPts val="0"/>
              </a:spcBef>
              <a:spcAft>
                <a:spcPts val="0"/>
              </a:spcAft>
              <a:buNone/>
            </a:pPr>
            <a:r>
              <a:t/>
            </a:r>
            <a:endParaRPr sz="1200">
              <a:solidFill>
                <a:srgbClr val="434343"/>
              </a:solidFill>
              <a:latin typeface="Lora"/>
              <a:ea typeface="Lora"/>
              <a:cs typeface="Lora"/>
              <a:sym typeface="Lora"/>
            </a:endParaRPr>
          </a:p>
          <a:p>
            <a:pPr indent="0" lvl="0" marL="0" rtl="0" algn="just">
              <a:lnSpc>
                <a:spcPct val="100000"/>
              </a:lnSpc>
              <a:spcBef>
                <a:spcPts val="0"/>
              </a:spcBef>
              <a:spcAft>
                <a:spcPts val="0"/>
              </a:spcAft>
              <a:buNone/>
            </a:pPr>
            <a:r>
              <a:rPr lang="en-US" sz="1200">
                <a:solidFill>
                  <a:srgbClr val="434343"/>
                </a:solidFill>
                <a:latin typeface="Lora"/>
                <a:ea typeface="Lora"/>
                <a:cs typeface="Lora"/>
                <a:sym typeface="Lora"/>
              </a:rPr>
              <a:t>When we define a promise in JavaScript, it will be </a:t>
            </a:r>
            <a:r>
              <a:rPr b="1" lang="en-US" sz="1200">
                <a:solidFill>
                  <a:srgbClr val="669900"/>
                </a:solidFill>
                <a:latin typeface="Lora"/>
                <a:ea typeface="Lora"/>
                <a:cs typeface="Lora"/>
                <a:sym typeface="Lora"/>
              </a:rPr>
              <a:t>resolved</a:t>
            </a:r>
            <a:r>
              <a:rPr lang="en-US" sz="1200">
                <a:solidFill>
                  <a:srgbClr val="434343"/>
                </a:solidFill>
                <a:latin typeface="Lora"/>
                <a:ea typeface="Lora"/>
                <a:cs typeface="Lora"/>
                <a:sym typeface="Lora"/>
              </a:rPr>
              <a:t> when the time comes, or it will get </a:t>
            </a:r>
            <a:r>
              <a:rPr b="1" lang="en-US" sz="1200">
                <a:solidFill>
                  <a:srgbClr val="CC0000"/>
                </a:solidFill>
                <a:latin typeface="Lora"/>
                <a:ea typeface="Lora"/>
                <a:cs typeface="Lora"/>
                <a:sym typeface="Lora"/>
              </a:rPr>
              <a:t>rejected</a:t>
            </a:r>
            <a:r>
              <a:rPr lang="en-US" sz="1200">
                <a:solidFill>
                  <a:srgbClr val="434343"/>
                </a:solidFill>
                <a:latin typeface="Lora"/>
                <a:ea typeface="Lora"/>
                <a:cs typeface="Lora"/>
                <a:sym typeface="Lora"/>
              </a:rPr>
              <a:t>.</a:t>
            </a:r>
            <a:endParaRPr sz="1200">
              <a:solidFill>
                <a:srgbClr val="434343"/>
              </a:solidFill>
              <a:latin typeface="Lora"/>
              <a:ea typeface="Lora"/>
              <a:cs typeface="Lora"/>
              <a:sym typeface="Lora"/>
            </a:endParaRPr>
          </a:p>
        </p:txBody>
      </p:sp>
      <p:sp>
        <p:nvSpPr>
          <p:cNvPr id="1450" name="Google Shape;1450;p115"/>
          <p:cNvSpPr txBox="1"/>
          <p:nvPr/>
        </p:nvSpPr>
        <p:spPr>
          <a:xfrm>
            <a:off x="56600" y="22357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300"/>
              </a:spcAft>
              <a:buNone/>
            </a:pPr>
            <a:r>
              <a:rPr b="1" lang="en-US" sz="1300">
                <a:solidFill>
                  <a:srgbClr val="434343"/>
                </a:solidFill>
                <a:highlight>
                  <a:srgbClr val="FFFFFF"/>
                </a:highlight>
                <a:latin typeface="Roboto"/>
                <a:ea typeface="Roboto"/>
                <a:cs typeface="Roboto"/>
                <a:sym typeface="Roboto"/>
              </a:rPr>
              <a:t>Three States of the Promise Object: </a:t>
            </a:r>
            <a:endParaRPr b="1" sz="1300">
              <a:solidFill>
                <a:srgbClr val="434343"/>
              </a:solidFill>
              <a:highlight>
                <a:srgbClr val="FFFFFF"/>
              </a:highlight>
              <a:latin typeface="Roboto"/>
              <a:ea typeface="Roboto"/>
              <a:cs typeface="Roboto"/>
              <a:sym typeface="Roboto"/>
            </a:endParaRPr>
          </a:p>
        </p:txBody>
      </p:sp>
      <p:sp>
        <p:nvSpPr>
          <p:cNvPr id="1451" name="Google Shape;1451;p115"/>
          <p:cNvSpPr txBox="1"/>
          <p:nvPr/>
        </p:nvSpPr>
        <p:spPr>
          <a:xfrm>
            <a:off x="297150" y="2571750"/>
            <a:ext cx="5907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458B"/>
              </a:buClr>
              <a:buSzPts val="1400"/>
              <a:buChar char="➔"/>
            </a:pPr>
            <a:r>
              <a:rPr b="1" lang="en-US">
                <a:solidFill>
                  <a:srgbClr val="00458B"/>
                </a:solidFill>
              </a:rPr>
              <a:t>Pending</a:t>
            </a:r>
            <a:r>
              <a:rPr lang="en-US">
                <a:solidFill>
                  <a:srgbClr val="00458B"/>
                </a:solidFill>
              </a:rPr>
              <a:t>:    Initial State, before the Promise succeeds or fails</a:t>
            </a:r>
            <a:endParaRPr>
              <a:solidFill>
                <a:srgbClr val="00458B"/>
              </a:solidFill>
            </a:endParaRPr>
          </a:p>
          <a:p>
            <a:pPr indent="-317500" lvl="0" marL="457200" rtl="0" algn="l">
              <a:spcBef>
                <a:spcPts val="0"/>
              </a:spcBef>
              <a:spcAft>
                <a:spcPts val="0"/>
              </a:spcAft>
              <a:buClr>
                <a:srgbClr val="00458B"/>
              </a:buClr>
              <a:buSzPts val="1400"/>
              <a:buChar char="➔"/>
            </a:pPr>
            <a:r>
              <a:rPr b="1" lang="en-US">
                <a:solidFill>
                  <a:srgbClr val="00458B"/>
                </a:solidFill>
              </a:rPr>
              <a:t>fulfilled or Resolved</a:t>
            </a:r>
            <a:r>
              <a:rPr lang="en-US">
                <a:solidFill>
                  <a:srgbClr val="00458B"/>
                </a:solidFill>
              </a:rPr>
              <a:t>:  Completed Promise</a:t>
            </a:r>
            <a:endParaRPr>
              <a:solidFill>
                <a:srgbClr val="00458B"/>
              </a:solidFill>
            </a:endParaRPr>
          </a:p>
          <a:p>
            <a:pPr indent="-317500" lvl="0" marL="457200" rtl="0" algn="l">
              <a:spcBef>
                <a:spcPts val="0"/>
              </a:spcBef>
              <a:spcAft>
                <a:spcPts val="0"/>
              </a:spcAft>
              <a:buClr>
                <a:srgbClr val="00458B"/>
              </a:buClr>
              <a:buSzPts val="1400"/>
              <a:buChar char="➔"/>
            </a:pPr>
            <a:r>
              <a:rPr b="1" lang="en-US">
                <a:solidFill>
                  <a:srgbClr val="00458B"/>
                </a:solidFill>
              </a:rPr>
              <a:t>Rejected</a:t>
            </a:r>
            <a:r>
              <a:rPr lang="en-US">
                <a:solidFill>
                  <a:srgbClr val="00458B"/>
                </a:solidFill>
              </a:rPr>
              <a:t>:   Failed Promise</a:t>
            </a:r>
            <a:endParaRPr sz="1650">
              <a:solidFill>
                <a:srgbClr val="00458B"/>
              </a:solidFill>
              <a:latin typeface="Lato"/>
              <a:ea typeface="Lato"/>
              <a:cs typeface="Lato"/>
              <a:sym typeface="Lato"/>
            </a:endParaRPr>
          </a:p>
        </p:txBody>
      </p:sp>
      <p:sp>
        <p:nvSpPr>
          <p:cNvPr id="1452" name="Google Shape;1452;p115"/>
          <p:cNvSpPr txBox="1"/>
          <p:nvPr/>
        </p:nvSpPr>
        <p:spPr>
          <a:xfrm>
            <a:off x="5301625" y="4651175"/>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latin typeface="Lora"/>
                <a:ea typeface="Lora"/>
                <a:cs typeface="Lora"/>
                <a:sym typeface="Lora"/>
              </a:rPr>
              <a:t>Representation of the process of Promises</a:t>
            </a:r>
            <a:endParaRPr sz="800">
              <a:latin typeface="Lora"/>
              <a:ea typeface="Lora"/>
              <a:cs typeface="Lora"/>
              <a:sym typeface="Lora"/>
            </a:endParaRPr>
          </a:p>
        </p:txBody>
      </p:sp>
      <p:sp>
        <p:nvSpPr>
          <p:cNvPr id="1453" name="Google Shape;1453;p115"/>
          <p:cNvSpPr txBox="1"/>
          <p:nvPr/>
        </p:nvSpPr>
        <p:spPr>
          <a:xfrm>
            <a:off x="948050" y="3558700"/>
            <a:ext cx="1733400" cy="861900"/>
          </a:xfrm>
          <a:prstGeom prst="rect">
            <a:avLst/>
          </a:prstGeom>
          <a:noFill/>
          <a:ln cap="flat" cmpd="sng" w="9525">
            <a:solidFill>
              <a:srgbClr val="6699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Lora"/>
                <a:ea typeface="Lora"/>
                <a:cs typeface="Lora"/>
                <a:sym typeface="Lora"/>
              </a:rPr>
              <a:t>Promise.all()</a:t>
            </a:r>
            <a:endParaRPr sz="1100">
              <a:latin typeface="Lora"/>
              <a:ea typeface="Lora"/>
              <a:cs typeface="Lora"/>
              <a:sym typeface="Lora"/>
            </a:endParaRPr>
          </a:p>
          <a:p>
            <a:pPr indent="0" lvl="0" marL="0" rtl="0" algn="l">
              <a:spcBef>
                <a:spcPts val="0"/>
              </a:spcBef>
              <a:spcAft>
                <a:spcPts val="0"/>
              </a:spcAft>
              <a:buNone/>
            </a:pPr>
            <a:r>
              <a:rPr lang="en-US" sz="1100">
                <a:latin typeface="Lora"/>
                <a:ea typeface="Lora"/>
                <a:cs typeface="Lora"/>
                <a:sym typeface="Lora"/>
              </a:rPr>
              <a:t>Promise.race()</a:t>
            </a:r>
            <a:endParaRPr sz="1100">
              <a:latin typeface="Lora"/>
              <a:ea typeface="Lora"/>
              <a:cs typeface="Lora"/>
              <a:sym typeface="Lora"/>
            </a:endParaRPr>
          </a:p>
          <a:p>
            <a:pPr indent="0" lvl="0" marL="0" rtl="0" algn="l">
              <a:spcBef>
                <a:spcPts val="0"/>
              </a:spcBef>
              <a:spcAft>
                <a:spcPts val="0"/>
              </a:spcAft>
              <a:buNone/>
            </a:pPr>
            <a:r>
              <a:rPr lang="en-US" sz="1100">
                <a:latin typeface="Lora"/>
                <a:ea typeface="Lora"/>
                <a:cs typeface="Lora"/>
                <a:sym typeface="Lora"/>
              </a:rPr>
              <a:t>Promise.resolve()</a:t>
            </a:r>
            <a:endParaRPr sz="1100">
              <a:latin typeface="Lora"/>
              <a:ea typeface="Lora"/>
              <a:cs typeface="Lora"/>
              <a:sym typeface="Lora"/>
            </a:endParaRPr>
          </a:p>
          <a:p>
            <a:pPr indent="0" lvl="0" marL="0" rtl="0" algn="l">
              <a:spcBef>
                <a:spcPts val="0"/>
              </a:spcBef>
              <a:spcAft>
                <a:spcPts val="0"/>
              </a:spcAft>
              <a:buNone/>
            </a:pPr>
            <a:r>
              <a:rPr lang="en-US" sz="1100">
                <a:latin typeface="Lora"/>
                <a:ea typeface="Lora"/>
                <a:cs typeface="Lora"/>
                <a:sym typeface="Lora"/>
              </a:rPr>
              <a:t>Promise.reject()</a:t>
            </a:r>
            <a:endParaRPr sz="1100">
              <a:latin typeface="Lora"/>
              <a:ea typeface="Lora"/>
              <a:cs typeface="Lora"/>
              <a:sym typeface="Lora"/>
            </a:endParaRPr>
          </a:p>
        </p:txBody>
      </p:sp>
      <p:pic>
        <p:nvPicPr>
          <p:cNvPr id="1454" name="Google Shape;1454;p115"/>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16"/>
          <p:cNvSpPr txBox="1"/>
          <p:nvPr>
            <p:ph idx="12" type="sldNum"/>
          </p:nvPr>
        </p:nvSpPr>
        <p:spPr>
          <a:xfrm>
            <a:off x="100825" y="48026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461" name="Google Shape;1461;p116"/>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Lora"/>
                <a:ea typeface="Lora"/>
                <a:cs typeface="Lora"/>
                <a:sym typeface="Lora"/>
              </a:rPr>
              <a:t>Promise</a:t>
            </a:r>
            <a:endParaRPr b="1" sz="4100">
              <a:solidFill>
                <a:schemeClr val="dk1"/>
              </a:solidFill>
              <a:highlight>
                <a:srgbClr val="FFFFFF"/>
              </a:highlight>
              <a:latin typeface="Lora"/>
              <a:ea typeface="Lora"/>
              <a:cs typeface="Lora"/>
              <a:sym typeface="Lora"/>
            </a:endParaRPr>
          </a:p>
        </p:txBody>
      </p:sp>
      <p:cxnSp>
        <p:nvCxnSpPr>
          <p:cNvPr id="1462" name="Google Shape;1462;p116"/>
          <p:cNvCxnSpPr/>
          <p:nvPr/>
        </p:nvCxnSpPr>
        <p:spPr>
          <a:xfrm>
            <a:off x="84900" y="427650"/>
            <a:ext cx="10260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grpSp>
        <p:nvGrpSpPr>
          <p:cNvPr id="1463" name="Google Shape;1463;p116"/>
          <p:cNvGrpSpPr/>
          <p:nvPr/>
        </p:nvGrpSpPr>
        <p:grpSpPr>
          <a:xfrm>
            <a:off x="122229" y="714574"/>
            <a:ext cx="4405748" cy="3615302"/>
            <a:chOff x="1020750" y="714574"/>
            <a:chExt cx="4405748" cy="3615302"/>
          </a:xfrm>
        </p:grpSpPr>
        <p:pic>
          <p:nvPicPr>
            <p:cNvPr id="1464" name="Google Shape;1464;p116"/>
            <p:cNvPicPr preferRelativeResize="0"/>
            <p:nvPr/>
          </p:nvPicPr>
          <p:blipFill rotWithShape="1">
            <a:blip r:embed="rId3">
              <a:alphaModFix/>
            </a:blip>
            <a:srcRect b="0" l="0" r="0" t="19380"/>
            <a:stretch/>
          </p:blipFill>
          <p:spPr>
            <a:xfrm>
              <a:off x="1020750" y="714600"/>
              <a:ext cx="4405748" cy="3615277"/>
            </a:xfrm>
            <a:prstGeom prst="rect">
              <a:avLst/>
            </a:prstGeom>
            <a:noFill/>
            <a:ln cap="flat" cmpd="sng" w="9525">
              <a:solidFill>
                <a:srgbClr val="C27BA0"/>
              </a:solidFill>
              <a:prstDash val="solid"/>
              <a:round/>
              <a:headEnd len="sm" w="sm" type="none"/>
              <a:tailEnd len="sm" w="sm" type="none"/>
            </a:ln>
          </p:spPr>
        </p:pic>
        <p:sp>
          <p:nvSpPr>
            <p:cNvPr id="1465" name="Google Shape;1465;p116"/>
            <p:cNvSpPr txBox="1"/>
            <p:nvPr/>
          </p:nvSpPr>
          <p:spPr>
            <a:xfrm>
              <a:off x="1606000" y="714574"/>
              <a:ext cx="3000000" cy="338700"/>
            </a:xfrm>
            <a:prstGeom prst="rect">
              <a:avLst/>
            </a:prstGeom>
            <a:noFill/>
            <a:ln cap="flat" cmpd="sng" w="9525">
              <a:solidFill>
                <a:srgbClr val="C27BA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Lora"/>
                  <a:ea typeface="Lora"/>
                  <a:cs typeface="Lora"/>
                  <a:sym typeface="Lora"/>
                </a:rPr>
                <a:t>Representation of the process of Promises</a:t>
              </a:r>
              <a:endParaRPr b="1" sz="1000">
                <a:latin typeface="Lora"/>
                <a:ea typeface="Lora"/>
                <a:cs typeface="Lora"/>
                <a:sym typeface="Lora"/>
              </a:endParaRPr>
            </a:p>
          </p:txBody>
        </p:sp>
      </p:grpSp>
      <p:sp>
        <p:nvSpPr>
          <p:cNvPr id="1466" name="Google Shape;1466;p116"/>
          <p:cNvSpPr txBox="1"/>
          <p:nvPr/>
        </p:nvSpPr>
        <p:spPr>
          <a:xfrm>
            <a:off x="4839155" y="629675"/>
            <a:ext cx="4304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C7254E"/>
                </a:solidFill>
                <a:latin typeface="Lora"/>
                <a:ea typeface="Lora"/>
                <a:cs typeface="Lora"/>
                <a:sym typeface="Lora"/>
              </a:rPr>
              <a:t>Creating and Using A Promise Step by Step</a:t>
            </a:r>
            <a:endParaRPr b="1" sz="1000">
              <a:solidFill>
                <a:srgbClr val="C7254E"/>
              </a:solidFill>
              <a:highlight>
                <a:srgbClr val="FFFFFF"/>
              </a:highlight>
              <a:latin typeface="Lora"/>
              <a:ea typeface="Lora"/>
              <a:cs typeface="Lora"/>
              <a:sym typeface="Lora"/>
            </a:endParaRPr>
          </a:p>
        </p:txBody>
      </p:sp>
      <p:sp>
        <p:nvSpPr>
          <p:cNvPr id="1467" name="Google Shape;1467;p116"/>
          <p:cNvSpPr txBox="1"/>
          <p:nvPr/>
        </p:nvSpPr>
        <p:spPr>
          <a:xfrm>
            <a:off x="4839150" y="1018800"/>
            <a:ext cx="43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A0A23"/>
                </a:solidFill>
                <a:highlight>
                  <a:srgbClr val="FFFFFF"/>
                </a:highlight>
                <a:latin typeface="Lora"/>
                <a:ea typeface="Lora"/>
                <a:cs typeface="Lora"/>
                <a:sym typeface="Lora"/>
              </a:rPr>
              <a:t>Firstly, we use a constructor to create a Promise object:</a:t>
            </a:r>
            <a:endParaRPr sz="800">
              <a:latin typeface="Lora"/>
              <a:ea typeface="Lora"/>
              <a:cs typeface="Lora"/>
              <a:sym typeface="Lora"/>
            </a:endParaRPr>
          </a:p>
        </p:txBody>
      </p:sp>
      <p:sp>
        <p:nvSpPr>
          <p:cNvPr id="1468" name="Google Shape;1468;p116"/>
          <p:cNvSpPr txBox="1"/>
          <p:nvPr/>
        </p:nvSpPr>
        <p:spPr>
          <a:xfrm>
            <a:off x="4888800" y="1262675"/>
            <a:ext cx="4152900" cy="354000"/>
          </a:xfrm>
          <a:prstGeom prst="rect">
            <a:avLst/>
          </a:prstGeom>
          <a:noFill/>
          <a:ln cap="flat" cmpd="sng" w="9525">
            <a:solidFill>
              <a:srgbClr val="C7254E"/>
            </a:solidFill>
            <a:prstDash val="solid"/>
            <a:round/>
            <a:headEnd len="sm" w="sm" type="none"/>
            <a:tailEnd len="sm" w="sm" type="none"/>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rPr b="1" lang="en-US" sz="1050">
                <a:solidFill>
                  <a:srgbClr val="0077AA"/>
                </a:solidFill>
                <a:latin typeface="Courier New"/>
                <a:ea typeface="Courier New"/>
                <a:cs typeface="Courier New"/>
                <a:sym typeface="Courier New"/>
              </a:rPr>
              <a:t>const</a:t>
            </a:r>
            <a:r>
              <a:rPr b="1" lang="en-US" sz="1100">
                <a:solidFill>
                  <a:schemeClr val="dk1"/>
                </a:solidFill>
                <a:latin typeface="Courier New"/>
                <a:ea typeface="Courier New"/>
                <a:cs typeface="Courier New"/>
                <a:sym typeface="Courier New"/>
              </a:rPr>
              <a:t> myPromise </a:t>
            </a:r>
            <a:r>
              <a:rPr b="1" lang="en-US" sz="1050">
                <a:solidFill>
                  <a:srgbClr val="9A6E3A"/>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0077AA"/>
                </a:solidFill>
                <a:latin typeface="Courier New"/>
                <a:ea typeface="Courier New"/>
                <a:cs typeface="Courier New"/>
                <a:sym typeface="Courier New"/>
              </a:rPr>
              <a:t>new</a:t>
            </a:r>
            <a:r>
              <a:rPr b="1" lang="en-US" sz="1100">
                <a:solidFill>
                  <a:schemeClr val="dk1"/>
                </a:solidFill>
                <a:latin typeface="Courier New"/>
                <a:ea typeface="Courier New"/>
                <a:cs typeface="Courier New"/>
                <a:sym typeface="Courier New"/>
              </a:rPr>
              <a:t> </a:t>
            </a:r>
            <a:r>
              <a:rPr b="1" lang="en-US" sz="1050">
                <a:solidFill>
                  <a:srgbClr val="DD4A68"/>
                </a:solidFill>
                <a:latin typeface="Courier New"/>
                <a:ea typeface="Courier New"/>
                <a:cs typeface="Courier New"/>
                <a:sym typeface="Courier New"/>
              </a:rPr>
              <a:t>Promise</a:t>
            </a:r>
            <a:r>
              <a:rPr b="1" lang="en-US" sz="1050">
                <a:solidFill>
                  <a:srgbClr val="999999"/>
                </a:solidFill>
                <a:latin typeface="Courier New"/>
                <a:ea typeface="Courier New"/>
                <a:cs typeface="Courier New"/>
                <a:sym typeface="Courier New"/>
              </a:rPr>
              <a:t>();</a:t>
            </a:r>
            <a:endParaRPr b="1" sz="1050">
              <a:solidFill>
                <a:srgbClr val="999999"/>
              </a:solidFill>
              <a:latin typeface="Courier New"/>
              <a:ea typeface="Courier New"/>
              <a:cs typeface="Courier New"/>
              <a:sym typeface="Courier New"/>
            </a:endParaRPr>
          </a:p>
        </p:txBody>
      </p:sp>
      <p:sp>
        <p:nvSpPr>
          <p:cNvPr id="1469" name="Google Shape;1469;p116"/>
          <p:cNvSpPr txBox="1"/>
          <p:nvPr/>
        </p:nvSpPr>
        <p:spPr>
          <a:xfrm>
            <a:off x="4874550" y="1584800"/>
            <a:ext cx="4181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A0A23"/>
                </a:solidFill>
                <a:highlight>
                  <a:srgbClr val="FFFFFF"/>
                </a:highlight>
                <a:latin typeface="Lora"/>
                <a:ea typeface="Lora"/>
                <a:cs typeface="Lora"/>
                <a:sym typeface="Lora"/>
              </a:rPr>
              <a:t>It takes two parameters, one for success (resolve) and one for fail (reject):</a:t>
            </a:r>
            <a:endParaRPr sz="800">
              <a:latin typeface="Lora"/>
              <a:ea typeface="Lora"/>
              <a:cs typeface="Lora"/>
              <a:sym typeface="Lora"/>
            </a:endParaRPr>
          </a:p>
        </p:txBody>
      </p:sp>
      <p:sp>
        <p:nvSpPr>
          <p:cNvPr id="1470" name="Google Shape;1470;p116"/>
          <p:cNvSpPr txBox="1"/>
          <p:nvPr/>
        </p:nvSpPr>
        <p:spPr>
          <a:xfrm>
            <a:off x="4917100" y="1868400"/>
            <a:ext cx="4227000" cy="646500"/>
          </a:xfrm>
          <a:prstGeom prst="rect">
            <a:avLst/>
          </a:prstGeom>
          <a:noFill/>
          <a:ln cap="flat" cmpd="sng" w="9525">
            <a:solidFill>
              <a:srgbClr val="C7254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0077AA"/>
                </a:solidFill>
                <a:latin typeface="Courier New"/>
                <a:ea typeface="Courier New"/>
                <a:cs typeface="Courier New"/>
                <a:sym typeface="Courier New"/>
              </a:rPr>
              <a:t>const</a:t>
            </a:r>
            <a:r>
              <a:rPr b="1" lang="en-US" sz="1000">
                <a:solidFill>
                  <a:schemeClr val="dk1"/>
                </a:solidFill>
                <a:latin typeface="Courier New"/>
                <a:ea typeface="Courier New"/>
                <a:cs typeface="Courier New"/>
                <a:sym typeface="Courier New"/>
              </a:rPr>
              <a:t> myPromise </a:t>
            </a:r>
            <a:r>
              <a:rPr b="1" lang="en-US" sz="1000">
                <a:solidFill>
                  <a:srgbClr val="9A6E3A"/>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new</a:t>
            </a:r>
            <a:r>
              <a:rPr b="1" lang="en-US" sz="1000">
                <a:solidFill>
                  <a:schemeClr val="dk1"/>
                </a:solidFill>
                <a:latin typeface="Courier New"/>
                <a:ea typeface="Courier New"/>
                <a:cs typeface="Courier New"/>
                <a:sym typeface="Courier New"/>
              </a:rPr>
              <a:t> </a:t>
            </a:r>
            <a:r>
              <a:rPr b="1" lang="en-US" sz="1000">
                <a:solidFill>
                  <a:srgbClr val="DD4A68"/>
                </a:solidFill>
                <a:latin typeface="Courier New"/>
                <a:ea typeface="Courier New"/>
                <a:cs typeface="Courier New"/>
                <a:sym typeface="Courier New"/>
              </a:rPr>
              <a:t>Promise</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resolve</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reject</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r>
              <a:rPr b="1" lang="en-US" sz="1000">
                <a:solidFill>
                  <a:srgbClr val="9A6E3A"/>
                </a:solidFill>
                <a:latin typeface="Courier New"/>
                <a:ea typeface="Courier New"/>
                <a:cs typeface="Courier New"/>
                <a:sym typeface="Courier New"/>
              </a:rPr>
              <a:t>=&gt;</a:t>
            </a:r>
            <a:r>
              <a:rPr b="1" lang="en-US" sz="1000">
                <a:solidFill>
                  <a:schemeClr val="dk1"/>
                </a:solidFill>
                <a:latin typeface="Courier New"/>
                <a:ea typeface="Courier New"/>
                <a:cs typeface="Courier New"/>
                <a:sym typeface="Courier New"/>
              </a:rPr>
              <a:t> </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00">
                <a:solidFill>
                  <a:schemeClr val="dk1"/>
                </a:solidFill>
                <a:latin typeface="Courier New"/>
                <a:ea typeface="Courier New"/>
                <a:cs typeface="Courier New"/>
                <a:sym typeface="Courier New"/>
              </a:rPr>
              <a:t>    </a:t>
            </a:r>
            <a:r>
              <a:rPr b="1" lang="en-US" sz="1000">
                <a:solidFill>
                  <a:srgbClr val="708090"/>
                </a:solidFill>
                <a:latin typeface="Courier New"/>
                <a:ea typeface="Courier New"/>
                <a:cs typeface="Courier New"/>
                <a:sym typeface="Courier New"/>
              </a:rPr>
              <a:t>// condition</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999999"/>
                </a:solidFill>
                <a:latin typeface="Courier New"/>
                <a:ea typeface="Courier New"/>
                <a:cs typeface="Courier New"/>
                <a:sym typeface="Courier New"/>
              </a:rPr>
              <a:t>});</a:t>
            </a:r>
            <a:endParaRPr b="1" sz="1000">
              <a:solidFill>
                <a:srgbClr val="999999"/>
              </a:solidFill>
              <a:latin typeface="Courier New"/>
              <a:ea typeface="Courier New"/>
              <a:cs typeface="Courier New"/>
              <a:sym typeface="Courier New"/>
            </a:endParaRPr>
          </a:p>
        </p:txBody>
      </p:sp>
      <p:sp>
        <p:nvSpPr>
          <p:cNvPr id="1471" name="Google Shape;1471;p116"/>
          <p:cNvSpPr txBox="1"/>
          <p:nvPr/>
        </p:nvSpPr>
        <p:spPr>
          <a:xfrm>
            <a:off x="4952400" y="2514900"/>
            <a:ext cx="41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A0A23"/>
                </a:solidFill>
                <a:highlight>
                  <a:srgbClr val="FFFFFF"/>
                </a:highlight>
                <a:latin typeface="Lora"/>
                <a:ea typeface="Lora"/>
                <a:cs typeface="Lora"/>
                <a:sym typeface="Lora"/>
              </a:rPr>
              <a:t>Finally, there will be a condition. If the condition is met, the Promise will be resolved, otherwise it will be rejected:</a:t>
            </a:r>
            <a:endParaRPr/>
          </a:p>
        </p:txBody>
      </p:sp>
      <p:sp>
        <p:nvSpPr>
          <p:cNvPr id="1472" name="Google Shape;1472;p116"/>
          <p:cNvSpPr txBox="1"/>
          <p:nvPr/>
        </p:nvSpPr>
        <p:spPr>
          <a:xfrm>
            <a:off x="4697775" y="2890925"/>
            <a:ext cx="4405800" cy="1788000"/>
          </a:xfrm>
          <a:prstGeom prst="rect">
            <a:avLst/>
          </a:prstGeom>
          <a:noFill/>
          <a:ln cap="flat" cmpd="sng" w="9525">
            <a:solidFill>
              <a:srgbClr val="C7254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0077AA"/>
                </a:solidFill>
                <a:latin typeface="Courier New"/>
                <a:ea typeface="Courier New"/>
                <a:cs typeface="Courier New"/>
                <a:sym typeface="Courier New"/>
              </a:rPr>
              <a:t>const</a:t>
            </a:r>
            <a:r>
              <a:rPr b="1" lang="en-US" sz="1000">
                <a:solidFill>
                  <a:schemeClr val="dk1"/>
                </a:solidFill>
                <a:latin typeface="Courier New"/>
                <a:ea typeface="Courier New"/>
                <a:cs typeface="Courier New"/>
                <a:sym typeface="Courier New"/>
              </a:rPr>
              <a:t> myPromise </a:t>
            </a:r>
            <a:r>
              <a:rPr b="1" lang="en-US" sz="1000">
                <a:solidFill>
                  <a:srgbClr val="9A6E3A"/>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new</a:t>
            </a:r>
            <a:r>
              <a:rPr b="1" lang="en-US" sz="1000">
                <a:solidFill>
                  <a:schemeClr val="dk1"/>
                </a:solidFill>
                <a:latin typeface="Courier New"/>
                <a:ea typeface="Courier New"/>
                <a:cs typeface="Courier New"/>
                <a:sym typeface="Courier New"/>
              </a:rPr>
              <a:t> </a:t>
            </a:r>
            <a:r>
              <a:rPr b="1" lang="en-US" sz="1000">
                <a:solidFill>
                  <a:srgbClr val="DD4A68"/>
                </a:solidFill>
                <a:latin typeface="Courier New"/>
                <a:ea typeface="Courier New"/>
                <a:cs typeface="Courier New"/>
                <a:sym typeface="Courier New"/>
              </a:rPr>
              <a:t>Promise</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resolve</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reject</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r>
              <a:rPr b="1" lang="en-US" sz="1000">
                <a:solidFill>
                  <a:srgbClr val="9A6E3A"/>
                </a:solidFill>
                <a:latin typeface="Courier New"/>
                <a:ea typeface="Courier New"/>
                <a:cs typeface="Courier New"/>
                <a:sym typeface="Courier New"/>
              </a:rPr>
              <a:t>=&gt;</a:t>
            </a:r>
            <a:r>
              <a:rPr b="1" lang="en-US" sz="1000">
                <a:solidFill>
                  <a:schemeClr val="dk1"/>
                </a:solidFill>
                <a:latin typeface="Courier New"/>
                <a:ea typeface="Courier New"/>
                <a:cs typeface="Courier New"/>
                <a:sym typeface="Courier New"/>
              </a:rPr>
              <a:t> </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00">
                <a:solidFill>
                  <a:schemeClr val="dk1"/>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let</a:t>
            </a:r>
            <a:r>
              <a:rPr b="1" lang="en-US" sz="1000">
                <a:solidFill>
                  <a:schemeClr val="dk1"/>
                </a:solidFill>
                <a:latin typeface="Courier New"/>
                <a:ea typeface="Courier New"/>
                <a:cs typeface="Courier New"/>
                <a:sym typeface="Courier New"/>
              </a:rPr>
              <a:t> condition</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00">
                <a:solidFill>
                  <a:schemeClr val="dk1"/>
                </a:solidFill>
                <a:latin typeface="Courier New"/>
                <a:ea typeface="Courier New"/>
                <a:cs typeface="Courier New"/>
                <a:sym typeface="Courier New"/>
              </a:rPr>
              <a:t>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00">
                <a:solidFill>
                  <a:schemeClr val="dk1"/>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if</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condition is met</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00">
                <a:solidFill>
                  <a:schemeClr val="dk1"/>
                </a:solidFill>
                <a:latin typeface="Courier New"/>
                <a:ea typeface="Courier New"/>
                <a:cs typeface="Courier New"/>
                <a:sym typeface="Courier New"/>
              </a:rPr>
              <a:t>        </a:t>
            </a:r>
            <a:r>
              <a:rPr b="1" lang="en-US" sz="1000">
                <a:solidFill>
                  <a:srgbClr val="DD4A68"/>
                </a:solidFill>
                <a:latin typeface="Courier New"/>
                <a:ea typeface="Courier New"/>
                <a:cs typeface="Courier New"/>
                <a:sym typeface="Courier New"/>
              </a:rPr>
              <a:t>resolve</a:t>
            </a:r>
            <a:r>
              <a:rPr b="1" lang="en-US" sz="1000">
                <a:solidFill>
                  <a:srgbClr val="999999"/>
                </a:solidFill>
                <a:latin typeface="Courier New"/>
                <a:ea typeface="Courier New"/>
                <a:cs typeface="Courier New"/>
                <a:sym typeface="Courier New"/>
              </a:rPr>
              <a:t>(</a:t>
            </a:r>
            <a:r>
              <a:rPr b="1" lang="en-US" sz="1000">
                <a:solidFill>
                  <a:srgbClr val="669900"/>
                </a:solidFill>
                <a:latin typeface="Courier New"/>
                <a:ea typeface="Courier New"/>
                <a:cs typeface="Courier New"/>
                <a:sym typeface="Courier New"/>
              </a:rPr>
              <a:t>'Promise is resolved successfully.'</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00">
                <a:solidFill>
                  <a:schemeClr val="dk1"/>
                </a:solidFill>
                <a:latin typeface="Courier New"/>
                <a:ea typeface="Courier New"/>
                <a:cs typeface="Courier New"/>
                <a:sym typeface="Courier New"/>
              </a:rPr>
              <a:t>    </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r>
              <a:rPr b="1" lang="en-US" sz="1000">
                <a:solidFill>
                  <a:srgbClr val="0077AA"/>
                </a:solidFill>
                <a:latin typeface="Courier New"/>
                <a:ea typeface="Courier New"/>
                <a:cs typeface="Courier New"/>
                <a:sym typeface="Courier New"/>
              </a:rPr>
              <a:t>else</a:t>
            </a:r>
            <a:r>
              <a:rPr b="1" lang="en-US" sz="1000">
                <a:solidFill>
                  <a:schemeClr val="dk1"/>
                </a:solidFill>
                <a:latin typeface="Courier New"/>
                <a:ea typeface="Courier New"/>
                <a:cs typeface="Courier New"/>
                <a:sym typeface="Courier New"/>
              </a:rPr>
              <a:t> </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00">
                <a:solidFill>
                  <a:schemeClr val="dk1"/>
                </a:solidFill>
                <a:latin typeface="Courier New"/>
                <a:ea typeface="Courier New"/>
                <a:cs typeface="Courier New"/>
                <a:sym typeface="Courier New"/>
              </a:rPr>
              <a:t>        </a:t>
            </a:r>
            <a:r>
              <a:rPr b="1" lang="en-US" sz="1000">
                <a:solidFill>
                  <a:srgbClr val="DD4A68"/>
                </a:solidFill>
                <a:latin typeface="Courier New"/>
                <a:ea typeface="Courier New"/>
                <a:cs typeface="Courier New"/>
                <a:sym typeface="Courier New"/>
              </a:rPr>
              <a:t>reject</a:t>
            </a:r>
            <a:r>
              <a:rPr b="1" lang="en-US" sz="1000">
                <a:solidFill>
                  <a:srgbClr val="999999"/>
                </a:solidFill>
                <a:latin typeface="Courier New"/>
                <a:ea typeface="Courier New"/>
                <a:cs typeface="Courier New"/>
                <a:sym typeface="Courier New"/>
              </a:rPr>
              <a:t>(</a:t>
            </a:r>
            <a:r>
              <a:rPr b="1" lang="en-US" sz="1000">
                <a:solidFill>
                  <a:srgbClr val="669900"/>
                </a:solidFill>
                <a:latin typeface="Courier New"/>
                <a:ea typeface="Courier New"/>
                <a:cs typeface="Courier New"/>
                <a:sym typeface="Courier New"/>
              </a:rPr>
              <a:t>'Promise is rejected'</a:t>
            </a:r>
            <a:r>
              <a:rPr b="1" lang="en-US" sz="1000">
                <a:solidFill>
                  <a:srgbClr val="999999"/>
                </a:solidFill>
                <a:latin typeface="Courier New"/>
                <a:ea typeface="Courier New"/>
                <a:cs typeface="Courier New"/>
                <a:sym typeface="Courier New"/>
              </a:rPr>
              <a:t>);</a:t>
            </a:r>
            <a:r>
              <a:rPr b="1" lang="en-US" sz="1000">
                <a:solidFill>
                  <a:schemeClr val="dk1"/>
                </a:solidFill>
                <a:latin typeface="Courier New"/>
                <a:ea typeface="Courier New"/>
                <a:cs typeface="Courier New"/>
                <a:sym typeface="Courier New"/>
              </a:rPr>
              <a:t>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00">
                <a:solidFill>
                  <a:schemeClr val="dk1"/>
                </a:solidFill>
                <a:latin typeface="Courier New"/>
                <a:ea typeface="Courier New"/>
                <a:cs typeface="Courier New"/>
                <a:sym typeface="Courier New"/>
              </a:rPr>
              <a:t>    </a:t>
            </a:r>
            <a:r>
              <a:rPr b="1" lang="en-US" sz="1000">
                <a:solidFill>
                  <a:srgbClr val="999999"/>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a:p>
            <a:pPr indent="0" lvl="0" marL="190500" marR="190500" rtl="0" algn="l">
              <a:lnSpc>
                <a:spcPct val="150000"/>
              </a:lnSpc>
              <a:spcBef>
                <a:spcPts val="1700"/>
              </a:spcBef>
              <a:spcAft>
                <a:spcPts val="3300"/>
              </a:spcAft>
              <a:buNone/>
            </a:pPr>
            <a:r>
              <a:rPr b="1" lang="en-US" sz="1000">
                <a:solidFill>
                  <a:srgbClr val="999999"/>
                </a:solidFill>
                <a:latin typeface="Courier New"/>
                <a:ea typeface="Courier New"/>
                <a:cs typeface="Courier New"/>
                <a:sym typeface="Courier New"/>
              </a:rPr>
              <a:t>});</a:t>
            </a:r>
            <a:endParaRPr b="1" sz="1000">
              <a:solidFill>
                <a:srgbClr val="999999"/>
              </a:solidFill>
              <a:latin typeface="Courier New"/>
              <a:ea typeface="Courier New"/>
              <a:cs typeface="Courier New"/>
              <a:sym typeface="Courier New"/>
            </a:endParaRPr>
          </a:p>
        </p:txBody>
      </p:sp>
      <p:pic>
        <p:nvPicPr>
          <p:cNvPr id="1473" name="Google Shape;1473;p116"/>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par>
                                <p:cTn fill="hold" nodeType="with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par>
                                <p:cTn fill="hold" nodeType="with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par>
                                <p:cTn fill="hold" nodeType="with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1000"/>
                                        <p:tgtEl>
                                          <p:spTgt spid="1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17"/>
          <p:cNvSpPr txBox="1"/>
          <p:nvPr>
            <p:ph idx="12" type="sldNum"/>
          </p:nvPr>
        </p:nvSpPr>
        <p:spPr>
          <a:xfrm>
            <a:off x="100825" y="48026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80" name="Google Shape;1480;p117"/>
          <p:cNvSpPr txBox="1"/>
          <p:nvPr/>
        </p:nvSpPr>
        <p:spPr>
          <a:xfrm>
            <a:off x="0" y="0"/>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Promise</a:t>
            </a:r>
            <a:endParaRPr b="1" sz="4600">
              <a:solidFill>
                <a:schemeClr val="dk1"/>
              </a:solidFill>
              <a:highlight>
                <a:srgbClr val="FFFFFF"/>
              </a:highlight>
              <a:latin typeface="Times New Roman"/>
              <a:ea typeface="Times New Roman"/>
              <a:cs typeface="Times New Roman"/>
              <a:sym typeface="Times New Roman"/>
            </a:endParaRPr>
          </a:p>
        </p:txBody>
      </p:sp>
      <p:cxnSp>
        <p:nvCxnSpPr>
          <p:cNvPr id="1481" name="Google Shape;1481;p117"/>
          <p:cNvCxnSpPr/>
          <p:nvPr/>
        </p:nvCxnSpPr>
        <p:spPr>
          <a:xfrm>
            <a:off x="84900" y="427650"/>
            <a:ext cx="10260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grpSp>
        <p:nvGrpSpPr>
          <p:cNvPr id="1482" name="Google Shape;1482;p117"/>
          <p:cNvGrpSpPr/>
          <p:nvPr/>
        </p:nvGrpSpPr>
        <p:grpSpPr>
          <a:xfrm>
            <a:off x="122192" y="714550"/>
            <a:ext cx="3599056" cy="2953344"/>
            <a:chOff x="1020750" y="714570"/>
            <a:chExt cx="4405748" cy="3615306"/>
          </a:xfrm>
        </p:grpSpPr>
        <p:pic>
          <p:nvPicPr>
            <p:cNvPr id="1483" name="Google Shape;1483;p117"/>
            <p:cNvPicPr preferRelativeResize="0"/>
            <p:nvPr/>
          </p:nvPicPr>
          <p:blipFill rotWithShape="1">
            <a:blip r:embed="rId3">
              <a:alphaModFix/>
            </a:blip>
            <a:srcRect b="0" l="0" r="0" t="19380"/>
            <a:stretch/>
          </p:blipFill>
          <p:spPr>
            <a:xfrm>
              <a:off x="1020750" y="714600"/>
              <a:ext cx="4405748" cy="3615277"/>
            </a:xfrm>
            <a:prstGeom prst="rect">
              <a:avLst/>
            </a:prstGeom>
            <a:noFill/>
            <a:ln cap="flat" cmpd="sng" w="9525">
              <a:solidFill>
                <a:srgbClr val="C27BA0"/>
              </a:solidFill>
              <a:prstDash val="solid"/>
              <a:round/>
              <a:headEnd len="sm" w="sm" type="none"/>
              <a:tailEnd len="sm" w="sm" type="none"/>
            </a:ln>
          </p:spPr>
        </p:pic>
        <p:sp>
          <p:nvSpPr>
            <p:cNvPr id="1484" name="Google Shape;1484;p117"/>
            <p:cNvSpPr txBox="1"/>
            <p:nvPr/>
          </p:nvSpPr>
          <p:spPr>
            <a:xfrm>
              <a:off x="1605990" y="714570"/>
              <a:ext cx="2209800" cy="527700"/>
            </a:xfrm>
            <a:prstGeom prst="rect">
              <a:avLst/>
            </a:prstGeom>
            <a:noFill/>
            <a:ln cap="flat" cmpd="sng" w="9525">
              <a:solidFill>
                <a:srgbClr val="C27BA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latin typeface="Lora"/>
                  <a:ea typeface="Lora"/>
                  <a:cs typeface="Lora"/>
                  <a:sym typeface="Lora"/>
                </a:rPr>
                <a:t>Representation of the process of Promises</a:t>
              </a:r>
              <a:endParaRPr b="1" sz="800">
                <a:latin typeface="Lora"/>
                <a:ea typeface="Lora"/>
                <a:cs typeface="Lora"/>
                <a:sym typeface="Lora"/>
              </a:endParaRPr>
            </a:p>
          </p:txBody>
        </p:sp>
      </p:grpSp>
      <p:sp>
        <p:nvSpPr>
          <p:cNvPr id="1485" name="Google Shape;1485;p117"/>
          <p:cNvSpPr txBox="1"/>
          <p:nvPr/>
        </p:nvSpPr>
        <p:spPr>
          <a:xfrm>
            <a:off x="3997233" y="389125"/>
            <a:ext cx="5030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rgbClr val="C7254E"/>
                </a:solidFill>
                <a:latin typeface="Lora"/>
                <a:ea typeface="Lora"/>
                <a:cs typeface="Lora"/>
                <a:sym typeface="Lora"/>
              </a:rPr>
              <a:t>Creating and Using A Promise Step by Step</a:t>
            </a:r>
            <a:endParaRPr b="1" sz="1000">
              <a:solidFill>
                <a:srgbClr val="C7254E"/>
              </a:solidFill>
              <a:highlight>
                <a:srgbClr val="FFFFFF"/>
              </a:highlight>
              <a:latin typeface="Lora"/>
              <a:ea typeface="Lora"/>
              <a:cs typeface="Lora"/>
              <a:sym typeface="Lora"/>
            </a:endParaRPr>
          </a:p>
        </p:txBody>
      </p:sp>
      <p:sp>
        <p:nvSpPr>
          <p:cNvPr id="1486" name="Google Shape;1486;p117"/>
          <p:cNvSpPr txBox="1"/>
          <p:nvPr/>
        </p:nvSpPr>
        <p:spPr>
          <a:xfrm>
            <a:off x="4131650" y="787350"/>
            <a:ext cx="4344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800">
                <a:solidFill>
                  <a:srgbClr val="0A0A23"/>
                </a:solidFill>
                <a:highlight>
                  <a:srgbClr val="FFFFFF"/>
                </a:highlight>
                <a:latin typeface="Lora"/>
                <a:ea typeface="Lora"/>
                <a:cs typeface="Lora"/>
                <a:sym typeface="Lora"/>
              </a:rPr>
              <a:t>If the Promise gets resolved (success case),then something will happen next (depends on what we do with the successful Promise).</a:t>
            </a:r>
            <a:endParaRPr sz="800">
              <a:solidFill>
                <a:srgbClr val="0A0A23"/>
              </a:solidFill>
              <a:highlight>
                <a:srgbClr val="FFFFFF"/>
              </a:highlight>
              <a:latin typeface="Lora"/>
              <a:ea typeface="Lora"/>
              <a:cs typeface="Lora"/>
              <a:sym typeface="Lora"/>
            </a:endParaRPr>
          </a:p>
        </p:txBody>
      </p:sp>
      <p:sp>
        <p:nvSpPr>
          <p:cNvPr id="1487" name="Google Shape;1487;p117"/>
          <p:cNvSpPr txBox="1"/>
          <p:nvPr/>
        </p:nvSpPr>
        <p:spPr>
          <a:xfrm>
            <a:off x="4227200" y="1218450"/>
            <a:ext cx="4152900" cy="354000"/>
          </a:xfrm>
          <a:prstGeom prst="rect">
            <a:avLst/>
          </a:prstGeom>
          <a:noFill/>
          <a:ln cap="flat" cmpd="sng" w="9525">
            <a:solidFill>
              <a:srgbClr val="669900"/>
            </a:solidFill>
            <a:prstDash val="solid"/>
            <a:round/>
            <a:headEnd len="sm" w="sm" type="none"/>
            <a:tailEnd len="sm" w="sm" type="none"/>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rPr b="1" lang="en-US" sz="1100">
                <a:solidFill>
                  <a:schemeClr val="dk1"/>
                </a:solidFill>
                <a:latin typeface="Courier New"/>
                <a:ea typeface="Courier New"/>
                <a:cs typeface="Courier New"/>
                <a:sym typeface="Courier New"/>
              </a:rPr>
              <a:t>myPromise</a:t>
            </a:r>
            <a:r>
              <a:rPr b="1" lang="en-US" sz="1050">
                <a:solidFill>
                  <a:srgbClr val="999999"/>
                </a:solidFill>
                <a:latin typeface="Courier New"/>
                <a:ea typeface="Courier New"/>
                <a:cs typeface="Courier New"/>
                <a:sym typeface="Courier New"/>
              </a:rPr>
              <a:t>.</a:t>
            </a:r>
            <a:r>
              <a:rPr b="1" lang="en-US" sz="1050">
                <a:solidFill>
                  <a:srgbClr val="669900"/>
                </a:solidFill>
                <a:latin typeface="Courier New"/>
                <a:ea typeface="Courier New"/>
                <a:cs typeface="Courier New"/>
                <a:sym typeface="Courier New"/>
              </a:rPr>
              <a:t>then</a:t>
            </a:r>
            <a:r>
              <a:rPr b="1" lang="en-US" sz="1050">
                <a:solidFill>
                  <a:srgbClr val="999999"/>
                </a:solidFill>
                <a:latin typeface="Courier New"/>
                <a:ea typeface="Courier New"/>
                <a:cs typeface="Courier New"/>
                <a:sym typeface="Courier New"/>
              </a:rPr>
              <a:t>();</a:t>
            </a:r>
            <a:endParaRPr b="1" sz="800">
              <a:solidFill>
                <a:srgbClr val="0A0A23"/>
              </a:solidFill>
              <a:highlight>
                <a:srgbClr val="FFFFFF"/>
              </a:highlight>
              <a:latin typeface="Lora"/>
              <a:ea typeface="Lora"/>
              <a:cs typeface="Lora"/>
              <a:sym typeface="Lora"/>
            </a:endParaRPr>
          </a:p>
        </p:txBody>
      </p:sp>
      <p:sp>
        <p:nvSpPr>
          <p:cNvPr id="1488" name="Google Shape;1488;p117"/>
          <p:cNvSpPr txBox="1"/>
          <p:nvPr/>
        </p:nvSpPr>
        <p:spPr>
          <a:xfrm>
            <a:off x="4227200" y="1717975"/>
            <a:ext cx="415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800">
                <a:solidFill>
                  <a:srgbClr val="0A0A23"/>
                </a:solidFill>
                <a:highlight>
                  <a:srgbClr val="FFFFFF"/>
                </a:highlight>
                <a:latin typeface="Lora"/>
                <a:ea typeface="Lora"/>
                <a:cs typeface="Lora"/>
                <a:sym typeface="Lora"/>
              </a:rPr>
              <a:t>What if the Promise fails? Then, we need to use the catch( ) method.</a:t>
            </a:r>
            <a:endParaRPr/>
          </a:p>
        </p:txBody>
      </p:sp>
      <p:sp>
        <p:nvSpPr>
          <p:cNvPr id="1489" name="Google Shape;1489;p117"/>
          <p:cNvSpPr txBox="1"/>
          <p:nvPr/>
        </p:nvSpPr>
        <p:spPr>
          <a:xfrm>
            <a:off x="4227200" y="2014225"/>
            <a:ext cx="4152900" cy="354000"/>
          </a:xfrm>
          <a:prstGeom prst="rect">
            <a:avLst/>
          </a:prstGeom>
          <a:noFill/>
          <a:ln cap="flat" cmpd="sng" w="9525">
            <a:solidFill>
              <a:srgbClr val="C7254E"/>
            </a:solidFill>
            <a:prstDash val="solid"/>
            <a:round/>
            <a:headEnd len="sm" w="sm" type="none"/>
            <a:tailEnd len="sm" w="sm" type="none"/>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rPr b="1" lang="en-US" sz="1100">
                <a:solidFill>
                  <a:schemeClr val="dk1"/>
                </a:solidFill>
                <a:latin typeface="Courier New"/>
                <a:ea typeface="Courier New"/>
                <a:cs typeface="Courier New"/>
                <a:sym typeface="Courier New"/>
              </a:rPr>
              <a:t>myPromise</a:t>
            </a:r>
            <a:r>
              <a:rPr b="1" lang="en-US" sz="1050">
                <a:solidFill>
                  <a:srgbClr val="999999"/>
                </a:solidFill>
                <a:latin typeface="Courier New"/>
                <a:ea typeface="Courier New"/>
                <a:cs typeface="Courier New"/>
                <a:sym typeface="Courier New"/>
              </a:rPr>
              <a:t>.</a:t>
            </a:r>
            <a:r>
              <a:rPr b="1" lang="en-US" sz="1050">
                <a:solidFill>
                  <a:srgbClr val="DD1144"/>
                </a:solidFill>
                <a:latin typeface="Courier New"/>
                <a:ea typeface="Courier New"/>
                <a:cs typeface="Courier New"/>
                <a:sym typeface="Courier New"/>
              </a:rPr>
              <a:t>catch</a:t>
            </a:r>
            <a:r>
              <a:rPr b="1" lang="en-US" sz="1050">
                <a:solidFill>
                  <a:srgbClr val="999999"/>
                </a:solidFill>
                <a:latin typeface="Courier New"/>
                <a:ea typeface="Courier New"/>
                <a:cs typeface="Courier New"/>
                <a:sym typeface="Courier New"/>
              </a:rPr>
              <a:t>();</a:t>
            </a:r>
            <a:endParaRPr b="1" sz="1050">
              <a:solidFill>
                <a:srgbClr val="999999"/>
              </a:solidFill>
              <a:latin typeface="Courier New"/>
              <a:ea typeface="Courier New"/>
              <a:cs typeface="Courier New"/>
              <a:sym typeface="Courier New"/>
            </a:endParaRPr>
          </a:p>
        </p:txBody>
      </p:sp>
      <p:sp>
        <p:nvSpPr>
          <p:cNvPr id="1490" name="Google Shape;1490;p117"/>
          <p:cNvSpPr txBox="1"/>
          <p:nvPr/>
        </p:nvSpPr>
        <p:spPr>
          <a:xfrm>
            <a:off x="4227200" y="2716775"/>
            <a:ext cx="4276800" cy="1023600"/>
          </a:xfrm>
          <a:prstGeom prst="rect">
            <a:avLst/>
          </a:prstGeom>
          <a:noFill/>
          <a:ln cap="flat" cmpd="sng" w="9525">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latin typeface="Courier New"/>
                <a:ea typeface="Courier New"/>
                <a:cs typeface="Courier New"/>
                <a:sym typeface="Courier New"/>
              </a:rPr>
              <a:t>myPromise</a:t>
            </a:r>
            <a:r>
              <a:rPr b="1" lang="en-US" sz="1050">
                <a:solidFill>
                  <a:srgbClr val="999999"/>
                </a:solidFill>
                <a:latin typeface="Courier New"/>
                <a:ea typeface="Courier New"/>
                <a:cs typeface="Courier New"/>
                <a:sym typeface="Courier New"/>
              </a:rPr>
              <a:t>.</a:t>
            </a:r>
            <a:r>
              <a:rPr b="1" lang="en-US" sz="1050">
                <a:solidFill>
                  <a:srgbClr val="DD4A68"/>
                </a:solidFill>
                <a:latin typeface="Courier New"/>
                <a:ea typeface="Courier New"/>
                <a:cs typeface="Courier New"/>
                <a:sym typeface="Courier New"/>
              </a:rPr>
              <a:t>then</a:t>
            </a:r>
            <a:r>
              <a:rPr b="1" lang="en-US" sz="1050">
                <a:solidFill>
                  <a:srgbClr val="999999"/>
                </a:solidFill>
                <a:latin typeface="Courier New"/>
                <a:ea typeface="Courier New"/>
                <a:cs typeface="Courier New"/>
                <a:sym typeface="Courier New"/>
              </a:rPr>
              <a:t>((</a:t>
            </a:r>
            <a:r>
              <a:rPr b="1" lang="en-US" sz="1050">
                <a:solidFill>
                  <a:schemeClr val="dk1"/>
                </a:solidFill>
                <a:latin typeface="Courier New"/>
                <a:ea typeface="Courier New"/>
                <a:cs typeface="Courier New"/>
                <a:sym typeface="Courier New"/>
              </a:rPr>
              <a:t>message</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9A6E3A"/>
                </a:solidFill>
                <a:latin typeface="Courier New"/>
                <a:ea typeface="Courier New"/>
                <a:cs typeface="Courier New"/>
                <a:sym typeface="Courier New"/>
              </a:rPr>
              <a:t>=&gt;</a:t>
            </a:r>
            <a:r>
              <a:rPr b="1" lang="en-US" sz="1100">
                <a:solidFill>
                  <a:schemeClr val="dk1"/>
                </a:solidFill>
                <a:latin typeface="Courier New"/>
                <a:ea typeface="Courier New"/>
                <a:cs typeface="Courier New"/>
                <a:sym typeface="Courier New"/>
              </a:rPr>
              <a:t> </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100">
                <a:solidFill>
                  <a:schemeClr val="dk1"/>
                </a:solidFill>
                <a:latin typeface="Courier New"/>
                <a:ea typeface="Courier New"/>
                <a:cs typeface="Courier New"/>
                <a:sym typeface="Courier New"/>
              </a:rPr>
              <a:t>    console</a:t>
            </a:r>
            <a:r>
              <a:rPr b="1" lang="en-US" sz="1050">
                <a:solidFill>
                  <a:srgbClr val="999999"/>
                </a:solidFill>
                <a:latin typeface="Courier New"/>
                <a:ea typeface="Courier New"/>
                <a:cs typeface="Courier New"/>
                <a:sym typeface="Courier New"/>
              </a:rPr>
              <a:t>.</a:t>
            </a:r>
            <a:r>
              <a:rPr b="1" lang="en-US" sz="1050">
                <a:solidFill>
                  <a:srgbClr val="DD4A68"/>
                </a:solidFill>
                <a:latin typeface="Courier New"/>
                <a:ea typeface="Courier New"/>
                <a:cs typeface="Courier New"/>
                <a:sym typeface="Courier New"/>
              </a:rPr>
              <a:t>log</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message</a:t>
            </a:r>
            <a:r>
              <a:rPr b="1" lang="en-US" sz="1050">
                <a:solidFill>
                  <a:srgbClr val="999999"/>
                </a:solidFill>
                <a:latin typeface="Courier New"/>
                <a:ea typeface="Courier New"/>
                <a:cs typeface="Courier New"/>
                <a:sym typeface="Courier New"/>
              </a:rPr>
              <a:t>);</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a:t>
            </a:r>
            <a:r>
              <a:rPr b="1" lang="en-US" sz="1050">
                <a:solidFill>
                  <a:srgbClr val="DD4A68"/>
                </a:solidFill>
                <a:latin typeface="Courier New"/>
                <a:ea typeface="Courier New"/>
                <a:cs typeface="Courier New"/>
                <a:sym typeface="Courier New"/>
              </a:rPr>
              <a:t>catch</a:t>
            </a:r>
            <a:r>
              <a:rPr b="1" lang="en-US" sz="1050">
                <a:solidFill>
                  <a:srgbClr val="999999"/>
                </a:solidFill>
                <a:latin typeface="Courier New"/>
                <a:ea typeface="Courier New"/>
                <a:cs typeface="Courier New"/>
                <a:sym typeface="Courier New"/>
              </a:rPr>
              <a:t>((</a:t>
            </a:r>
            <a:r>
              <a:rPr b="1" lang="en-US" sz="1050">
                <a:solidFill>
                  <a:schemeClr val="dk1"/>
                </a:solidFill>
                <a:latin typeface="Courier New"/>
                <a:ea typeface="Courier New"/>
                <a:cs typeface="Courier New"/>
                <a:sym typeface="Courier New"/>
              </a:rPr>
              <a:t>message</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9A6E3A"/>
                </a:solidFill>
                <a:latin typeface="Courier New"/>
                <a:ea typeface="Courier New"/>
                <a:cs typeface="Courier New"/>
                <a:sym typeface="Courier New"/>
              </a:rPr>
              <a:t>=&gt;</a:t>
            </a:r>
            <a:r>
              <a:rPr b="1" lang="en-US" sz="1100">
                <a:solidFill>
                  <a:schemeClr val="dk1"/>
                </a:solidFill>
                <a:latin typeface="Courier New"/>
                <a:ea typeface="Courier New"/>
                <a:cs typeface="Courier New"/>
                <a:sym typeface="Courier New"/>
              </a:rPr>
              <a:t> </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100">
                <a:solidFill>
                  <a:schemeClr val="dk1"/>
                </a:solidFill>
                <a:latin typeface="Courier New"/>
                <a:ea typeface="Courier New"/>
                <a:cs typeface="Courier New"/>
                <a:sym typeface="Courier New"/>
              </a:rPr>
              <a:t>    console</a:t>
            </a:r>
            <a:r>
              <a:rPr b="1" lang="en-US" sz="1050">
                <a:solidFill>
                  <a:srgbClr val="999999"/>
                </a:solidFill>
                <a:latin typeface="Courier New"/>
                <a:ea typeface="Courier New"/>
                <a:cs typeface="Courier New"/>
                <a:sym typeface="Courier New"/>
              </a:rPr>
              <a:t>.</a:t>
            </a:r>
            <a:r>
              <a:rPr b="1" lang="en-US" sz="1050">
                <a:solidFill>
                  <a:srgbClr val="DD4A68"/>
                </a:solidFill>
                <a:latin typeface="Courier New"/>
                <a:ea typeface="Courier New"/>
                <a:cs typeface="Courier New"/>
                <a:sym typeface="Courier New"/>
              </a:rPr>
              <a:t>log</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message</a:t>
            </a:r>
            <a:r>
              <a:rPr b="1" lang="en-US" sz="1050">
                <a:solidFill>
                  <a:srgbClr val="999999"/>
                </a:solidFill>
                <a:latin typeface="Courier New"/>
                <a:ea typeface="Courier New"/>
                <a:cs typeface="Courier New"/>
                <a:sym typeface="Courier New"/>
              </a:rPr>
              <a:t>);</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a:t>
            </a:r>
            <a:endParaRPr b="1" sz="1050">
              <a:solidFill>
                <a:srgbClr val="999999"/>
              </a:solidFill>
              <a:latin typeface="Courier New"/>
              <a:ea typeface="Courier New"/>
              <a:cs typeface="Courier New"/>
              <a:sym typeface="Courier New"/>
            </a:endParaRPr>
          </a:p>
        </p:txBody>
      </p:sp>
      <p:pic>
        <p:nvPicPr>
          <p:cNvPr id="1491" name="Google Shape;1491;p117"/>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18"/>
          <p:cNvSpPr txBox="1"/>
          <p:nvPr>
            <p:ph idx="4294967295" type="title"/>
          </p:nvPr>
        </p:nvSpPr>
        <p:spPr>
          <a:xfrm>
            <a:off x="172529" y="0"/>
            <a:ext cx="84141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 </a:t>
            </a:r>
            <a:r>
              <a:rPr lang="en-US" sz="3600">
                <a:latin typeface="Times New Roman"/>
                <a:ea typeface="Times New Roman"/>
                <a:cs typeface="Times New Roman"/>
                <a:sym typeface="Times New Roman"/>
              </a:rPr>
              <a:t>Promises &amp; Callback</a:t>
            </a:r>
            <a:endParaRPr sz="3600">
              <a:latin typeface="Times New Roman"/>
              <a:ea typeface="Times New Roman"/>
              <a:cs typeface="Times New Roman"/>
              <a:sym typeface="Times New Roman"/>
            </a:endParaRPr>
          </a:p>
        </p:txBody>
      </p:sp>
      <p:cxnSp>
        <p:nvCxnSpPr>
          <p:cNvPr id="1497" name="Google Shape;1497;p118"/>
          <p:cNvCxnSpPr/>
          <p:nvPr/>
        </p:nvCxnSpPr>
        <p:spPr>
          <a:xfrm>
            <a:off x="324929" y="696503"/>
            <a:ext cx="40758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498" name="Google Shape;1498;p118"/>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499" name="Google Shape;1499;p118"/>
          <p:cNvSpPr/>
          <p:nvPr/>
        </p:nvSpPr>
        <p:spPr>
          <a:xfrm>
            <a:off x="172529" y="255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118"/>
          <p:cNvSpPr txBox="1"/>
          <p:nvPr>
            <p:ph idx="12" type="sldNum"/>
          </p:nvPr>
        </p:nvSpPr>
        <p:spPr>
          <a:xfrm>
            <a:off x="172525" y="47460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sz="1800"/>
              <a:t>‹#›</a:t>
            </a:fld>
            <a:endParaRPr sz="1800"/>
          </a:p>
        </p:txBody>
      </p:sp>
      <p:pic>
        <p:nvPicPr>
          <p:cNvPr id="1501" name="Google Shape;1501;p118"/>
          <p:cNvPicPr preferRelativeResize="0"/>
          <p:nvPr/>
        </p:nvPicPr>
        <p:blipFill>
          <a:blip r:embed="rId3">
            <a:alphaModFix/>
          </a:blip>
          <a:stretch>
            <a:fillRect/>
          </a:stretch>
        </p:blipFill>
        <p:spPr>
          <a:xfrm>
            <a:off x="5284150" y="1731301"/>
            <a:ext cx="3493401" cy="970800"/>
          </a:xfrm>
          <a:prstGeom prst="rect">
            <a:avLst/>
          </a:prstGeom>
          <a:noFill/>
          <a:ln>
            <a:noFill/>
          </a:ln>
          <a:effectLst>
            <a:outerShdw blurRad="57150" rotWithShape="0" algn="bl" dir="5400000" dist="19050">
              <a:srgbClr val="000000">
                <a:alpha val="50000"/>
              </a:srgbClr>
            </a:outerShdw>
          </a:effectLst>
        </p:spPr>
      </p:pic>
      <p:pic>
        <p:nvPicPr>
          <p:cNvPr id="1502" name="Google Shape;1502;p118"/>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pic>
        <p:nvPicPr>
          <p:cNvPr id="1503" name="Google Shape;1503;p118"/>
          <p:cNvPicPr preferRelativeResize="0"/>
          <p:nvPr/>
        </p:nvPicPr>
        <p:blipFill>
          <a:blip r:embed="rId5">
            <a:alphaModFix/>
          </a:blip>
          <a:stretch>
            <a:fillRect/>
          </a:stretch>
        </p:blipFill>
        <p:spPr>
          <a:xfrm>
            <a:off x="668725" y="1274725"/>
            <a:ext cx="4288399" cy="1983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19"/>
          <p:cNvSpPr txBox="1"/>
          <p:nvPr>
            <p:ph idx="12" type="sldNum"/>
          </p:nvPr>
        </p:nvSpPr>
        <p:spPr>
          <a:xfrm>
            <a:off x="150350" y="476018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510" name="Google Shape;1510;p119"/>
          <p:cNvSpPr txBox="1"/>
          <p:nvPr/>
        </p:nvSpPr>
        <p:spPr>
          <a:xfrm>
            <a:off x="247600" y="35375"/>
            <a:ext cx="4195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400"/>
              </a:spcAft>
              <a:buNone/>
            </a:pPr>
            <a:r>
              <a:rPr lang="en-US" sz="2500">
                <a:solidFill>
                  <a:srgbClr val="2C3437"/>
                </a:solidFill>
                <a:highlight>
                  <a:srgbClr val="FFFFFF"/>
                </a:highlight>
                <a:latin typeface="Times New Roman"/>
                <a:ea typeface="Times New Roman"/>
                <a:cs typeface="Times New Roman"/>
                <a:sym typeface="Times New Roman"/>
              </a:rPr>
              <a:t>Chaining promises</a:t>
            </a:r>
            <a:endParaRPr sz="2500">
              <a:solidFill>
                <a:srgbClr val="2C3437"/>
              </a:solidFill>
              <a:highlight>
                <a:srgbClr val="FFFFFF"/>
              </a:highlight>
              <a:latin typeface="Times New Roman"/>
              <a:ea typeface="Times New Roman"/>
              <a:cs typeface="Times New Roman"/>
              <a:sym typeface="Times New Roman"/>
            </a:endParaRPr>
          </a:p>
        </p:txBody>
      </p:sp>
      <p:cxnSp>
        <p:nvCxnSpPr>
          <p:cNvPr id="1511" name="Google Shape;1511;p119"/>
          <p:cNvCxnSpPr/>
          <p:nvPr/>
        </p:nvCxnSpPr>
        <p:spPr>
          <a:xfrm>
            <a:off x="355529" y="533777"/>
            <a:ext cx="23541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1512" name="Google Shape;1512;p119"/>
          <p:cNvPicPr preferRelativeResize="0"/>
          <p:nvPr/>
        </p:nvPicPr>
        <p:blipFill rotWithShape="1">
          <a:blip r:embed="rId3">
            <a:alphaModFix/>
          </a:blip>
          <a:srcRect b="0" l="0" r="0" t="0"/>
          <a:stretch/>
        </p:blipFill>
        <p:spPr>
          <a:xfrm>
            <a:off x="8037100" y="5950"/>
            <a:ext cx="1106900" cy="286023"/>
          </a:xfrm>
          <a:prstGeom prst="rect">
            <a:avLst/>
          </a:prstGeom>
          <a:noFill/>
          <a:ln>
            <a:noFill/>
          </a:ln>
        </p:spPr>
      </p:pic>
      <p:sp>
        <p:nvSpPr>
          <p:cNvPr id="1513" name="Google Shape;1513;p119"/>
          <p:cNvSpPr txBox="1"/>
          <p:nvPr/>
        </p:nvSpPr>
        <p:spPr>
          <a:xfrm>
            <a:off x="551850" y="707500"/>
            <a:ext cx="755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666666"/>
                </a:solidFill>
                <a:latin typeface="Lora"/>
                <a:ea typeface="Lora"/>
                <a:cs typeface="Lora"/>
                <a:sym typeface="Lora"/>
              </a:rPr>
              <a:t>A promise can be returned to another promise, creating a chain of promises.</a:t>
            </a:r>
            <a:endParaRPr>
              <a:solidFill>
                <a:srgbClr val="666666"/>
              </a:solidFill>
              <a:latin typeface="Lora"/>
              <a:ea typeface="Lora"/>
              <a:cs typeface="Lora"/>
              <a:sym typeface="Lora"/>
            </a:endParaRPr>
          </a:p>
        </p:txBody>
      </p:sp>
      <p:sp>
        <p:nvSpPr>
          <p:cNvPr id="1514" name="Google Shape;1514;p119"/>
          <p:cNvSpPr txBox="1"/>
          <p:nvPr/>
        </p:nvSpPr>
        <p:spPr>
          <a:xfrm>
            <a:off x="546300" y="1076800"/>
            <a:ext cx="8051400" cy="100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200">
                <a:solidFill>
                  <a:srgbClr val="666666"/>
                </a:solidFill>
                <a:latin typeface="Lora"/>
                <a:ea typeface="Lora"/>
                <a:cs typeface="Lora"/>
                <a:sym typeface="Lora"/>
              </a:rPr>
              <a:t>A great example of chaining promises is the Fetch API, which we can use to get a resource and queue a chain of promises to execute when the resource is fetched.</a:t>
            </a:r>
            <a:endParaRPr sz="1200">
              <a:solidFill>
                <a:srgbClr val="666666"/>
              </a:solidFill>
              <a:latin typeface="Lora"/>
              <a:ea typeface="Lora"/>
              <a:cs typeface="Lora"/>
              <a:sym typeface="Lora"/>
            </a:endParaRPr>
          </a:p>
          <a:p>
            <a:pPr indent="0" lvl="0" marL="0" rtl="0" algn="just">
              <a:lnSpc>
                <a:spcPct val="115000"/>
              </a:lnSpc>
              <a:spcBef>
                <a:spcPts val="0"/>
              </a:spcBef>
              <a:spcAft>
                <a:spcPts val="0"/>
              </a:spcAft>
              <a:buNone/>
            </a:pPr>
            <a:r>
              <a:rPr lang="en-US" sz="1200">
                <a:solidFill>
                  <a:srgbClr val="666666"/>
                </a:solidFill>
                <a:latin typeface="Lora"/>
                <a:ea typeface="Lora"/>
                <a:cs typeface="Lora"/>
                <a:sym typeface="Lora"/>
              </a:rPr>
              <a:t>The Fetch API is a promise-based mechanism, and calling </a:t>
            </a:r>
            <a:r>
              <a:rPr b="1" lang="en-US" sz="1200">
                <a:solidFill>
                  <a:srgbClr val="666666"/>
                </a:solidFill>
                <a:latin typeface="Courier New"/>
                <a:ea typeface="Courier New"/>
                <a:cs typeface="Courier New"/>
                <a:sym typeface="Courier New"/>
              </a:rPr>
              <a:t>fetch()</a:t>
            </a:r>
            <a:r>
              <a:rPr lang="en-US" sz="1200">
                <a:solidFill>
                  <a:srgbClr val="666666"/>
                </a:solidFill>
                <a:latin typeface="Lora"/>
                <a:ea typeface="Lora"/>
                <a:cs typeface="Lora"/>
                <a:sym typeface="Lora"/>
              </a:rPr>
              <a:t> is equivalent to defining our own promise using </a:t>
            </a:r>
            <a:r>
              <a:rPr b="1" lang="en-US" sz="1200">
                <a:solidFill>
                  <a:srgbClr val="666666"/>
                </a:solidFill>
                <a:latin typeface="Courier New"/>
                <a:ea typeface="Courier New"/>
                <a:cs typeface="Courier New"/>
                <a:sym typeface="Courier New"/>
              </a:rPr>
              <a:t>new Promise().</a:t>
            </a:r>
            <a:endParaRPr b="1" sz="1200">
              <a:solidFill>
                <a:srgbClr val="666666"/>
              </a:solidFill>
              <a:latin typeface="Courier New"/>
              <a:ea typeface="Courier New"/>
              <a:cs typeface="Courier New"/>
              <a:sym typeface="Courier New"/>
            </a:endParaRPr>
          </a:p>
        </p:txBody>
      </p:sp>
      <p:sp>
        <p:nvSpPr>
          <p:cNvPr id="1515" name="Google Shape;1515;p119"/>
          <p:cNvSpPr txBox="1"/>
          <p:nvPr/>
        </p:nvSpPr>
        <p:spPr>
          <a:xfrm>
            <a:off x="574500" y="2044675"/>
            <a:ext cx="3997500" cy="2508900"/>
          </a:xfrm>
          <a:prstGeom prst="rect">
            <a:avLst/>
          </a:prstGeom>
          <a:noFill/>
          <a:ln cap="flat" cmpd="sng" w="9525">
            <a:solidFill>
              <a:srgbClr val="66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solidFill>
                  <a:srgbClr val="00A1FF"/>
                </a:solidFill>
                <a:latin typeface="Courier New"/>
                <a:ea typeface="Courier New"/>
                <a:cs typeface="Courier New"/>
                <a:sym typeface="Courier New"/>
              </a:rPr>
              <a:t>const </a:t>
            </a:r>
            <a:r>
              <a:rPr b="1" lang="en-US" sz="800">
                <a:solidFill>
                  <a:srgbClr val="BF9000"/>
                </a:solidFill>
                <a:latin typeface="Courier New"/>
                <a:ea typeface="Courier New"/>
                <a:cs typeface="Courier New"/>
                <a:sym typeface="Courier New"/>
              </a:rPr>
              <a:t>status </a:t>
            </a:r>
            <a:r>
              <a:rPr b="1" lang="en-US" sz="800">
                <a:solidFill>
                  <a:schemeClr val="dk1"/>
                </a:solidFill>
                <a:latin typeface="Courier New"/>
                <a:ea typeface="Courier New"/>
                <a:cs typeface="Courier New"/>
                <a:sym typeface="Courier New"/>
              </a:rPr>
              <a:t>= response =&gt;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if (response.status &gt;= </a:t>
            </a:r>
            <a:r>
              <a:rPr b="1" lang="en-US" sz="800">
                <a:solidFill>
                  <a:srgbClr val="9900FF"/>
                </a:solidFill>
                <a:latin typeface="Courier New"/>
                <a:ea typeface="Courier New"/>
                <a:cs typeface="Courier New"/>
                <a:sym typeface="Courier New"/>
              </a:rPr>
              <a:t>200</a:t>
            </a:r>
            <a:r>
              <a:rPr b="1" lang="en-US" sz="800">
                <a:solidFill>
                  <a:schemeClr val="dk1"/>
                </a:solidFill>
                <a:latin typeface="Courier New"/>
                <a:ea typeface="Courier New"/>
                <a:cs typeface="Courier New"/>
                <a:sym typeface="Courier New"/>
              </a:rPr>
              <a:t> &amp;&amp; response.status &lt; </a:t>
            </a:r>
            <a:r>
              <a:rPr b="1" lang="en-US" sz="800">
                <a:solidFill>
                  <a:srgbClr val="9900FF"/>
                </a:solidFill>
                <a:latin typeface="Courier New"/>
                <a:ea typeface="Courier New"/>
                <a:cs typeface="Courier New"/>
                <a:sym typeface="Courier New"/>
              </a:rPr>
              <a:t>300</a:t>
            </a:r>
            <a:r>
              <a:rPr b="1" lang="en-US" sz="800">
                <a:solidFill>
                  <a:schemeClr val="dk1"/>
                </a:solidFill>
                <a:latin typeface="Courier New"/>
                <a:ea typeface="Courier New"/>
                <a:cs typeface="Courier New"/>
                <a:sym typeface="Courier New"/>
              </a:rPr>
              <a:t>)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return Promise.</a:t>
            </a:r>
            <a:r>
              <a:rPr b="1" lang="en-US" sz="800">
                <a:solidFill>
                  <a:srgbClr val="BF9000"/>
                </a:solidFill>
                <a:latin typeface="Courier New"/>
                <a:ea typeface="Courier New"/>
                <a:cs typeface="Courier New"/>
                <a:sym typeface="Courier New"/>
              </a:rPr>
              <a:t>resolve</a:t>
            </a:r>
            <a:r>
              <a:rPr b="1" lang="en-US" sz="800">
                <a:solidFill>
                  <a:schemeClr val="dk1"/>
                </a:solidFill>
                <a:latin typeface="Courier New"/>
                <a:ea typeface="Courier New"/>
                <a:cs typeface="Courier New"/>
                <a:sym typeface="Courier New"/>
              </a:rPr>
              <a:t>(response)</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return Promise.</a:t>
            </a:r>
            <a:r>
              <a:rPr b="1" lang="en-US" sz="800">
                <a:solidFill>
                  <a:srgbClr val="BF9000"/>
                </a:solidFill>
                <a:latin typeface="Courier New"/>
                <a:ea typeface="Courier New"/>
                <a:cs typeface="Courier New"/>
                <a:sym typeface="Courier New"/>
              </a:rPr>
              <a:t>reject</a:t>
            </a:r>
            <a:r>
              <a:rPr b="1" lang="en-US" sz="800">
                <a:solidFill>
                  <a:schemeClr val="dk1"/>
                </a:solidFill>
                <a:latin typeface="Courier New"/>
                <a:ea typeface="Courier New"/>
                <a:cs typeface="Courier New"/>
                <a:sym typeface="Courier New"/>
              </a:rPr>
              <a:t>(</a:t>
            </a:r>
            <a:r>
              <a:rPr b="1" lang="en-US" sz="800">
                <a:solidFill>
                  <a:srgbClr val="00A1FF"/>
                </a:solidFill>
                <a:latin typeface="Courier New"/>
                <a:ea typeface="Courier New"/>
                <a:cs typeface="Courier New"/>
                <a:sym typeface="Courier New"/>
              </a:rPr>
              <a:t>new</a:t>
            </a:r>
            <a:r>
              <a:rPr b="1" lang="en-US" sz="800">
                <a:solidFill>
                  <a:schemeClr val="dk1"/>
                </a:solidFill>
                <a:latin typeface="Courier New"/>
                <a:ea typeface="Courier New"/>
                <a:cs typeface="Courier New"/>
                <a:sym typeface="Courier New"/>
              </a:rPr>
              <a:t> </a:t>
            </a:r>
            <a:r>
              <a:rPr b="1" lang="en-US" sz="800">
                <a:solidFill>
                  <a:srgbClr val="990055"/>
                </a:solidFill>
                <a:latin typeface="Courier New"/>
                <a:ea typeface="Courier New"/>
                <a:cs typeface="Courier New"/>
                <a:sym typeface="Courier New"/>
              </a:rPr>
              <a:t>Error</a:t>
            </a:r>
            <a:r>
              <a:rPr b="1" lang="en-US" sz="800">
                <a:solidFill>
                  <a:schemeClr val="dk1"/>
                </a:solidFill>
                <a:latin typeface="Courier New"/>
                <a:ea typeface="Courier New"/>
                <a:cs typeface="Courier New"/>
                <a:sym typeface="Courier New"/>
              </a:rPr>
              <a:t>(response.statusText))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00A1FF"/>
                </a:solidFill>
                <a:latin typeface="Courier New"/>
                <a:ea typeface="Courier New"/>
                <a:cs typeface="Courier New"/>
                <a:sym typeface="Courier New"/>
              </a:rPr>
              <a:t>const </a:t>
            </a:r>
            <a:r>
              <a:rPr b="1" lang="en-US" sz="800">
                <a:solidFill>
                  <a:srgbClr val="BF9000"/>
                </a:solidFill>
                <a:latin typeface="Courier New"/>
                <a:ea typeface="Courier New"/>
                <a:cs typeface="Courier New"/>
                <a:sym typeface="Courier New"/>
              </a:rPr>
              <a:t>json </a:t>
            </a:r>
            <a:r>
              <a:rPr b="1" lang="en-US" sz="800">
                <a:solidFill>
                  <a:schemeClr val="dk1"/>
                </a:solidFill>
                <a:latin typeface="Courier New"/>
                <a:ea typeface="Courier New"/>
                <a:cs typeface="Courier New"/>
                <a:sym typeface="Courier New"/>
              </a:rPr>
              <a:t>= response =&gt; response.</a:t>
            </a:r>
            <a:r>
              <a:rPr b="1" lang="en-US" sz="800">
                <a:solidFill>
                  <a:srgbClr val="BF9000"/>
                </a:solidFill>
                <a:latin typeface="Courier New"/>
                <a:ea typeface="Courier New"/>
                <a:cs typeface="Courier New"/>
                <a:sym typeface="Courier New"/>
              </a:rPr>
              <a:t>json</a:t>
            </a:r>
            <a:r>
              <a:rPr b="1" lang="en-US" sz="800">
                <a:solidFill>
                  <a:schemeClr val="dk1"/>
                </a:solidFill>
                <a:latin typeface="Courier New"/>
                <a:ea typeface="Courier New"/>
                <a:cs typeface="Courier New"/>
                <a:sym typeface="Courier New"/>
              </a:rPr>
              <a: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fetch('/todos.json')</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a:t>
            </a:r>
            <a:r>
              <a:rPr b="1" lang="en-US" sz="800">
                <a:solidFill>
                  <a:srgbClr val="BF9000"/>
                </a:solidFill>
                <a:latin typeface="Courier New"/>
                <a:ea typeface="Courier New"/>
                <a:cs typeface="Courier New"/>
                <a:sym typeface="Courier New"/>
              </a:rPr>
              <a:t>then</a:t>
            </a:r>
            <a:r>
              <a:rPr b="1" lang="en-US" sz="800">
                <a:solidFill>
                  <a:schemeClr val="dk1"/>
                </a:solidFill>
                <a:latin typeface="Courier New"/>
                <a:ea typeface="Courier New"/>
                <a:cs typeface="Courier New"/>
                <a:sym typeface="Courier New"/>
              </a:rPr>
              <a:t>(status)    </a:t>
            </a:r>
            <a:endParaRPr b="1" sz="800">
              <a:solidFill>
                <a:srgbClr val="8292A2"/>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a:t>
            </a:r>
            <a:r>
              <a:rPr b="1" lang="en-US" sz="800">
                <a:solidFill>
                  <a:srgbClr val="BF9000"/>
                </a:solidFill>
                <a:latin typeface="Courier New"/>
                <a:ea typeface="Courier New"/>
                <a:cs typeface="Courier New"/>
                <a:sym typeface="Courier New"/>
              </a:rPr>
              <a:t>then</a:t>
            </a:r>
            <a:r>
              <a:rPr b="1" lang="en-US" sz="800">
                <a:solidFill>
                  <a:schemeClr val="dk1"/>
                </a:solidFill>
                <a:latin typeface="Courier New"/>
                <a:ea typeface="Courier New"/>
                <a:cs typeface="Courier New"/>
                <a:sym typeface="Courier New"/>
              </a:rPr>
              <a:t>(json)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a:t>
            </a:r>
            <a:r>
              <a:rPr b="1" lang="en-US" sz="800">
                <a:solidFill>
                  <a:srgbClr val="BF9000"/>
                </a:solidFill>
                <a:latin typeface="Courier New"/>
                <a:ea typeface="Courier New"/>
                <a:cs typeface="Courier New"/>
                <a:sym typeface="Courier New"/>
              </a:rPr>
              <a:t>then</a:t>
            </a:r>
            <a:r>
              <a:rPr b="1" lang="en-US" sz="800">
                <a:solidFill>
                  <a:schemeClr val="dk1"/>
                </a:solidFill>
                <a:latin typeface="Courier New"/>
                <a:ea typeface="Courier New"/>
                <a:cs typeface="Courier New"/>
                <a:sym typeface="Courier New"/>
              </a:rPr>
              <a:t>(data =&gt; {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console.</a:t>
            </a:r>
            <a:r>
              <a:rPr b="1" lang="en-US" sz="800">
                <a:solidFill>
                  <a:srgbClr val="BF9000"/>
                </a:solidFill>
                <a:latin typeface="Courier New"/>
                <a:ea typeface="Courier New"/>
                <a:cs typeface="Courier New"/>
                <a:sym typeface="Courier New"/>
              </a:rPr>
              <a:t>log</a:t>
            </a:r>
            <a:r>
              <a:rPr b="1" lang="en-US" sz="800">
                <a:solidFill>
                  <a:schemeClr val="dk1"/>
                </a:solidFill>
                <a:latin typeface="Courier New"/>
                <a:ea typeface="Courier New"/>
                <a:cs typeface="Courier New"/>
                <a:sym typeface="Courier New"/>
              </a:rPr>
              <a:t>('Request succeeded with JSON response', data)</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a:t>
            </a:r>
            <a:r>
              <a:rPr b="1" lang="en-US" sz="800">
                <a:solidFill>
                  <a:srgbClr val="BF9000"/>
                </a:solidFill>
                <a:latin typeface="Courier New"/>
                <a:ea typeface="Courier New"/>
                <a:cs typeface="Courier New"/>
                <a:sym typeface="Courier New"/>
              </a:rPr>
              <a:t>catch</a:t>
            </a:r>
            <a:r>
              <a:rPr b="1" lang="en-US" sz="800">
                <a:solidFill>
                  <a:schemeClr val="dk1"/>
                </a:solidFill>
                <a:latin typeface="Courier New"/>
                <a:ea typeface="Courier New"/>
                <a:cs typeface="Courier New"/>
                <a:sym typeface="Courier New"/>
              </a:rPr>
              <a:t>(error =&gt;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800">
                <a:solidFill>
                  <a:schemeClr val="dk1"/>
                </a:solidFill>
                <a:latin typeface="Courier New"/>
                <a:ea typeface="Courier New"/>
                <a:cs typeface="Courier New"/>
                <a:sym typeface="Courier New"/>
              </a:rPr>
              <a:t>    console.</a:t>
            </a:r>
            <a:r>
              <a:rPr b="1" lang="en-US" sz="800">
                <a:solidFill>
                  <a:srgbClr val="BF9000"/>
                </a:solidFill>
                <a:latin typeface="Courier New"/>
                <a:ea typeface="Courier New"/>
                <a:cs typeface="Courier New"/>
                <a:sym typeface="Courier New"/>
              </a:rPr>
              <a:t>log</a:t>
            </a:r>
            <a:r>
              <a:rPr b="1" lang="en-US" sz="800">
                <a:solidFill>
                  <a:schemeClr val="dk1"/>
                </a:solidFill>
                <a:latin typeface="Courier New"/>
                <a:ea typeface="Courier New"/>
                <a:cs typeface="Courier New"/>
                <a:sym typeface="Courier New"/>
              </a:rPr>
              <a:t>('Request failed', error)</a:t>
            </a:r>
            <a:endParaRPr b="1" sz="800">
              <a:solidFill>
                <a:schemeClr val="dk1"/>
              </a:solidFill>
              <a:latin typeface="Courier New"/>
              <a:ea typeface="Courier New"/>
              <a:cs typeface="Courier New"/>
              <a:sym typeface="Courier New"/>
            </a:endParaRPr>
          </a:p>
          <a:p>
            <a:pPr indent="0" lvl="0" marL="0" marR="152400" rtl="0" algn="l">
              <a:lnSpc>
                <a:spcPct val="150000"/>
              </a:lnSpc>
              <a:spcBef>
                <a:spcPts val="600"/>
              </a:spcBef>
              <a:spcAft>
                <a:spcPts val="0"/>
              </a:spcAft>
              <a:buNone/>
            </a:pPr>
            <a:r>
              <a:rPr b="1" lang="en-US" sz="1000">
                <a:solidFill>
                  <a:schemeClr val="dk1"/>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p:txBody>
      </p:sp>
      <p:grpSp>
        <p:nvGrpSpPr>
          <p:cNvPr id="1516" name="Google Shape;1516;p119"/>
          <p:cNvGrpSpPr/>
          <p:nvPr/>
        </p:nvGrpSpPr>
        <p:grpSpPr>
          <a:xfrm>
            <a:off x="4825125" y="2011700"/>
            <a:ext cx="4259200" cy="554100"/>
            <a:chOff x="4825125" y="2011700"/>
            <a:chExt cx="4259200" cy="554100"/>
          </a:xfrm>
        </p:grpSpPr>
        <p:sp>
          <p:nvSpPr>
            <p:cNvPr id="1517" name="Google Shape;1517;p119"/>
            <p:cNvSpPr/>
            <p:nvPr/>
          </p:nvSpPr>
          <p:spPr>
            <a:xfrm>
              <a:off x="4825125" y="2055350"/>
              <a:ext cx="488100" cy="466800"/>
            </a:xfrm>
            <a:prstGeom prst="ellipse">
              <a:avLst/>
            </a:prstGeom>
            <a:gradFill>
              <a:gsLst>
                <a:gs pos="0">
                  <a:srgbClr val="B7CE88"/>
                </a:gs>
                <a:gs pos="100000">
                  <a:srgbClr val="768F4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Lora"/>
                  <a:ea typeface="Lora"/>
                  <a:cs typeface="Lora"/>
                  <a:sym typeface="Lora"/>
                </a:rPr>
                <a:t>1</a:t>
              </a:r>
              <a:endParaRPr b="1" sz="1600">
                <a:solidFill>
                  <a:schemeClr val="lt1"/>
                </a:solidFill>
                <a:latin typeface="Lora"/>
                <a:ea typeface="Lora"/>
                <a:cs typeface="Lora"/>
                <a:sym typeface="Lora"/>
              </a:endParaRPr>
            </a:p>
          </p:txBody>
        </p:sp>
        <p:sp>
          <p:nvSpPr>
            <p:cNvPr id="1518" name="Google Shape;1518;p119"/>
            <p:cNvSpPr txBox="1"/>
            <p:nvPr/>
          </p:nvSpPr>
          <p:spPr>
            <a:xfrm>
              <a:off x="5341525" y="2011700"/>
              <a:ext cx="374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2C3437"/>
                  </a:solidFill>
                  <a:latin typeface="Tahoma"/>
                  <a:ea typeface="Tahoma"/>
                  <a:cs typeface="Tahoma"/>
                  <a:sym typeface="Tahoma"/>
                </a:rPr>
                <a:t>T</a:t>
              </a:r>
              <a:r>
                <a:rPr lang="en-US" sz="1200">
                  <a:solidFill>
                    <a:srgbClr val="2C3437"/>
                  </a:solidFill>
                  <a:latin typeface="Tahoma"/>
                  <a:ea typeface="Tahoma"/>
                  <a:cs typeface="Tahoma"/>
                  <a:sym typeface="Tahoma"/>
                </a:rPr>
                <a:t>he first promise in the chain is a function that we defined, called </a:t>
              </a:r>
              <a:r>
                <a:rPr b="1" lang="en-US" sz="1200">
                  <a:solidFill>
                    <a:srgbClr val="990055"/>
                  </a:solidFill>
                  <a:latin typeface="Courier New"/>
                  <a:ea typeface="Courier New"/>
                  <a:cs typeface="Courier New"/>
                  <a:sym typeface="Courier New"/>
                </a:rPr>
                <a:t>status()</a:t>
              </a:r>
              <a:endParaRPr b="1">
                <a:solidFill>
                  <a:srgbClr val="990055"/>
                </a:solidFill>
              </a:endParaRPr>
            </a:p>
          </p:txBody>
        </p:sp>
      </p:grpSp>
      <p:grpSp>
        <p:nvGrpSpPr>
          <p:cNvPr id="1519" name="Google Shape;1519;p119"/>
          <p:cNvGrpSpPr/>
          <p:nvPr/>
        </p:nvGrpSpPr>
        <p:grpSpPr>
          <a:xfrm>
            <a:off x="4836025" y="2790025"/>
            <a:ext cx="3576325" cy="554100"/>
            <a:chOff x="4836025" y="2790025"/>
            <a:chExt cx="3576325" cy="554100"/>
          </a:xfrm>
        </p:grpSpPr>
        <p:sp>
          <p:nvSpPr>
            <p:cNvPr id="1520" name="Google Shape;1520;p119"/>
            <p:cNvSpPr/>
            <p:nvPr/>
          </p:nvSpPr>
          <p:spPr>
            <a:xfrm>
              <a:off x="4836025" y="2833675"/>
              <a:ext cx="488100" cy="466800"/>
            </a:xfrm>
            <a:prstGeom prst="ellipse">
              <a:avLst/>
            </a:prstGeom>
            <a:gradFill>
              <a:gsLst>
                <a:gs pos="0">
                  <a:srgbClr val="B7CE88"/>
                </a:gs>
                <a:gs pos="100000">
                  <a:srgbClr val="768F4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Lora"/>
                  <a:ea typeface="Lora"/>
                  <a:cs typeface="Lora"/>
                  <a:sym typeface="Lora"/>
                </a:rPr>
                <a:t>2</a:t>
              </a:r>
              <a:endParaRPr b="1" sz="1600">
                <a:solidFill>
                  <a:schemeClr val="lt1"/>
                </a:solidFill>
                <a:latin typeface="Lora"/>
                <a:ea typeface="Lora"/>
                <a:cs typeface="Lora"/>
                <a:sym typeface="Lora"/>
              </a:endParaRPr>
            </a:p>
          </p:txBody>
        </p:sp>
        <p:sp>
          <p:nvSpPr>
            <p:cNvPr id="1521" name="Google Shape;1521;p119"/>
            <p:cNvSpPr txBox="1"/>
            <p:nvPr/>
          </p:nvSpPr>
          <p:spPr>
            <a:xfrm>
              <a:off x="5412350" y="27900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2C3437"/>
                  </a:solidFill>
                  <a:highlight>
                    <a:srgbClr val="FFFFFF"/>
                  </a:highlight>
                  <a:latin typeface="Tahoma"/>
                  <a:ea typeface="Tahoma"/>
                  <a:cs typeface="Tahoma"/>
                  <a:sym typeface="Tahoma"/>
                </a:rPr>
                <a:t>If first promise succeeds, </a:t>
              </a:r>
              <a:r>
                <a:rPr lang="en-US" sz="1200">
                  <a:solidFill>
                    <a:srgbClr val="2C3437"/>
                  </a:solidFill>
                  <a:highlight>
                    <a:srgbClr val="FFFFFF"/>
                  </a:highlight>
                  <a:latin typeface="Tahoma"/>
                  <a:ea typeface="Tahoma"/>
                  <a:cs typeface="Tahoma"/>
                  <a:sym typeface="Tahoma"/>
                </a:rPr>
                <a:t>it calls the </a:t>
              </a:r>
              <a:r>
                <a:rPr lang="en-US" sz="1200">
                  <a:solidFill>
                    <a:srgbClr val="2C3437"/>
                  </a:solidFill>
                  <a:latin typeface="Courier New"/>
                  <a:ea typeface="Courier New"/>
                  <a:cs typeface="Courier New"/>
                  <a:sym typeface="Courier New"/>
                </a:rPr>
                <a:t>json()</a:t>
              </a:r>
              <a:r>
                <a:rPr lang="en-US" sz="1200">
                  <a:solidFill>
                    <a:srgbClr val="2C3437"/>
                  </a:solidFill>
                  <a:highlight>
                    <a:srgbClr val="FFFFFF"/>
                  </a:highlight>
                  <a:latin typeface="Tahoma"/>
                  <a:ea typeface="Tahoma"/>
                  <a:cs typeface="Tahoma"/>
                  <a:sym typeface="Tahoma"/>
                </a:rPr>
                <a:t> function </a:t>
              </a:r>
              <a:endParaRPr/>
            </a:p>
          </p:txBody>
        </p:sp>
      </p:grpSp>
      <p:grpSp>
        <p:nvGrpSpPr>
          <p:cNvPr id="1522" name="Google Shape;1522;p119"/>
          <p:cNvGrpSpPr/>
          <p:nvPr/>
        </p:nvGrpSpPr>
        <p:grpSpPr>
          <a:xfrm>
            <a:off x="4882300" y="3599750"/>
            <a:ext cx="3565350" cy="554100"/>
            <a:chOff x="4889375" y="3664225"/>
            <a:chExt cx="3565350" cy="554100"/>
          </a:xfrm>
        </p:grpSpPr>
        <p:sp>
          <p:nvSpPr>
            <p:cNvPr id="1523" name="Google Shape;1523;p119"/>
            <p:cNvSpPr/>
            <p:nvPr/>
          </p:nvSpPr>
          <p:spPr>
            <a:xfrm>
              <a:off x="4889375" y="3707875"/>
              <a:ext cx="488100" cy="466800"/>
            </a:xfrm>
            <a:prstGeom prst="ellipse">
              <a:avLst/>
            </a:prstGeom>
            <a:gradFill>
              <a:gsLst>
                <a:gs pos="0">
                  <a:srgbClr val="B7CE88"/>
                </a:gs>
                <a:gs pos="100000">
                  <a:srgbClr val="768F4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Lora"/>
                  <a:ea typeface="Lora"/>
                  <a:cs typeface="Lora"/>
                  <a:sym typeface="Lora"/>
                </a:rPr>
                <a:t>3</a:t>
              </a:r>
              <a:endParaRPr b="1" sz="1600">
                <a:solidFill>
                  <a:schemeClr val="lt1"/>
                </a:solidFill>
                <a:latin typeface="Lora"/>
                <a:ea typeface="Lora"/>
                <a:cs typeface="Lora"/>
                <a:sym typeface="Lora"/>
              </a:endParaRPr>
            </a:p>
          </p:txBody>
        </p:sp>
        <p:sp>
          <p:nvSpPr>
            <p:cNvPr id="1524" name="Google Shape;1524;p119"/>
            <p:cNvSpPr txBox="1"/>
            <p:nvPr/>
          </p:nvSpPr>
          <p:spPr>
            <a:xfrm>
              <a:off x="5454725" y="36642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2C3437"/>
                  </a:solidFill>
                  <a:highlight>
                    <a:srgbClr val="FFFFFF"/>
                  </a:highlight>
                  <a:latin typeface="Tahoma"/>
                  <a:ea typeface="Tahoma"/>
                  <a:cs typeface="Tahoma"/>
                  <a:sym typeface="Tahoma"/>
                </a:rPr>
                <a:t>T</a:t>
              </a:r>
              <a:r>
                <a:rPr lang="en-US" sz="1200">
                  <a:solidFill>
                    <a:srgbClr val="2C3437"/>
                  </a:solidFill>
                  <a:highlight>
                    <a:srgbClr val="FFFFFF"/>
                  </a:highlight>
                  <a:latin typeface="Tahoma"/>
                  <a:ea typeface="Tahoma"/>
                  <a:cs typeface="Tahoma"/>
                  <a:sym typeface="Tahoma"/>
                </a:rPr>
                <a:t>he third promise receives the JSON directly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000"/>
                                        <p:tgtEl>
                                          <p:spTgt spid="1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1000"/>
                                        <p:tgtEl>
                                          <p:spTgt spid="1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20"/>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solidFill>
                  <a:srgbClr val="666666"/>
                </a:solidFill>
                <a:latin typeface="Lora"/>
                <a:ea typeface="Lora"/>
                <a:cs typeface="Lora"/>
                <a:sym typeface="Lora"/>
              </a:rPr>
              <a:t>Books/Links for Reference</a:t>
            </a:r>
            <a:r>
              <a:rPr lang="en-US"/>
              <a:t> </a:t>
            </a:r>
            <a:endParaRPr/>
          </a:p>
        </p:txBody>
      </p:sp>
      <p:sp>
        <p:nvSpPr>
          <p:cNvPr id="1531" name="Google Shape;1531;p120"/>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317500" lvl="0" marL="457200" rtl="0" algn="l">
              <a:spcBef>
                <a:spcPts val="360"/>
              </a:spcBef>
              <a:spcAft>
                <a:spcPts val="0"/>
              </a:spcAft>
              <a:buSzPts val="1400"/>
              <a:buFont typeface="Lora"/>
              <a:buChar char="➔"/>
            </a:pPr>
            <a:r>
              <a:rPr lang="en-US" sz="1400" u="sng">
                <a:solidFill>
                  <a:schemeClr val="hlink"/>
                </a:solidFill>
                <a:latin typeface="Lora"/>
                <a:ea typeface="Lora"/>
                <a:cs typeface="Lora"/>
                <a:sym typeface="Lora"/>
                <a:hlinkClick r:id="rId3"/>
              </a:rPr>
              <a:t>https://addyosmani.com/resources/essentialjsdesignpatterns/book/</a:t>
            </a:r>
            <a:endParaRPr sz="1400">
              <a:latin typeface="Lora"/>
              <a:ea typeface="Lora"/>
              <a:cs typeface="Lora"/>
              <a:sym typeface="Lora"/>
            </a:endParaRPr>
          </a:p>
          <a:p>
            <a:pPr indent="-317500" lvl="0" marL="457200" rtl="0" algn="l">
              <a:spcBef>
                <a:spcPts val="0"/>
              </a:spcBef>
              <a:spcAft>
                <a:spcPts val="0"/>
              </a:spcAft>
              <a:buSzPts val="1400"/>
              <a:buFont typeface="Lora"/>
              <a:buChar char="➔"/>
            </a:pPr>
            <a:r>
              <a:rPr lang="en-US" sz="1400" u="sng">
                <a:solidFill>
                  <a:schemeClr val="hlink"/>
                </a:solidFill>
                <a:latin typeface="Lora"/>
                <a:ea typeface="Lora"/>
                <a:cs typeface="Lora"/>
                <a:sym typeface="Lora"/>
                <a:hlinkClick r:id="rId4"/>
              </a:rPr>
              <a:t>https://jsbooks.revolunet.com/</a:t>
            </a:r>
            <a:endParaRPr sz="1400">
              <a:latin typeface="Lora"/>
              <a:ea typeface="Lora"/>
              <a:cs typeface="Lora"/>
              <a:sym typeface="Lora"/>
            </a:endParaRPr>
          </a:p>
          <a:p>
            <a:pPr indent="-317500" lvl="0" marL="457200" rtl="0" algn="l">
              <a:spcBef>
                <a:spcPts val="0"/>
              </a:spcBef>
              <a:spcAft>
                <a:spcPts val="0"/>
              </a:spcAft>
              <a:buSzPts val="1400"/>
              <a:buFont typeface="Lora"/>
              <a:buChar char="➔"/>
            </a:pPr>
            <a:r>
              <a:rPr lang="en-US" sz="1400" u="sng">
                <a:solidFill>
                  <a:schemeClr val="hlink"/>
                </a:solidFill>
                <a:latin typeface="Lora"/>
                <a:ea typeface="Lora"/>
                <a:cs typeface="Lora"/>
                <a:sym typeface="Lora"/>
                <a:hlinkClick r:id="rId5"/>
              </a:rPr>
              <a:t>https://www.freecodecamp.org/news/javascript-map-reduce-and-filter-explained-with-examples/</a:t>
            </a:r>
            <a:endParaRPr sz="1400">
              <a:latin typeface="Lora"/>
              <a:ea typeface="Lora"/>
              <a:cs typeface="Lora"/>
              <a:sym typeface="Lora"/>
            </a:endParaRPr>
          </a:p>
          <a:p>
            <a:pPr indent="-317500" lvl="0" marL="457200" rtl="0" algn="l">
              <a:spcBef>
                <a:spcPts val="0"/>
              </a:spcBef>
              <a:spcAft>
                <a:spcPts val="0"/>
              </a:spcAft>
              <a:buSzPts val="1400"/>
              <a:buFont typeface="Lora"/>
              <a:buChar char="➔"/>
            </a:pPr>
            <a:r>
              <a:rPr lang="en-US" sz="1400" u="sng">
                <a:solidFill>
                  <a:schemeClr val="hlink"/>
                </a:solidFill>
                <a:latin typeface="Lora"/>
                <a:ea typeface="Lora"/>
                <a:cs typeface="Lora"/>
                <a:sym typeface="Lora"/>
                <a:hlinkClick r:id="rId6"/>
              </a:rPr>
              <a:t>https://oscarrobertrodriguez.github.io/exercisesModernDeveloper/javascript-events-in-depth/</a:t>
            </a:r>
            <a:endParaRPr sz="1400">
              <a:latin typeface="Lora"/>
              <a:ea typeface="Lora"/>
              <a:cs typeface="Lora"/>
              <a:sym typeface="Lora"/>
            </a:endParaRPr>
          </a:p>
          <a:p>
            <a:pPr indent="-317500" lvl="0" marL="457200" rtl="0" algn="l">
              <a:spcBef>
                <a:spcPts val="0"/>
              </a:spcBef>
              <a:spcAft>
                <a:spcPts val="0"/>
              </a:spcAft>
              <a:buSzPts val="1400"/>
              <a:buFont typeface="Lora"/>
              <a:buChar char="➔"/>
            </a:pPr>
            <a:r>
              <a:rPr b="1" lang="en-US" sz="1400">
                <a:latin typeface="Lora"/>
                <a:ea typeface="Lora"/>
                <a:cs typeface="Lora"/>
                <a:sym typeface="Lora"/>
              </a:rPr>
              <a:t>Event handlers</a:t>
            </a:r>
            <a:r>
              <a:rPr lang="en-US" sz="1400">
                <a:latin typeface="Lora"/>
                <a:ea typeface="Lora"/>
                <a:cs typeface="Lora"/>
                <a:sym typeface="Lora"/>
              </a:rPr>
              <a:t> - </a:t>
            </a:r>
            <a:r>
              <a:rPr lang="en-US" sz="1400" u="sng">
                <a:solidFill>
                  <a:schemeClr val="hlink"/>
                </a:solidFill>
                <a:latin typeface="Lora"/>
                <a:ea typeface="Lora"/>
                <a:cs typeface="Lora"/>
                <a:sym typeface="Lora"/>
                <a:hlinkClick r:id="rId7"/>
              </a:rPr>
              <a:t>https://www.cs.uct.ac.za/mit_notes/web_programming/html/ch15.html</a:t>
            </a:r>
            <a:endParaRPr sz="1400">
              <a:latin typeface="Lora"/>
              <a:ea typeface="Lora"/>
              <a:cs typeface="Lora"/>
              <a:sym typeface="Lora"/>
            </a:endParaRPr>
          </a:p>
          <a:p>
            <a:pPr indent="-317500" lvl="0" marL="457200" rtl="0" algn="l">
              <a:spcBef>
                <a:spcPts val="0"/>
              </a:spcBef>
              <a:spcAft>
                <a:spcPts val="0"/>
              </a:spcAft>
              <a:buSzPts val="1400"/>
              <a:buFont typeface="Lora"/>
              <a:buChar char="➔"/>
            </a:pPr>
            <a:r>
              <a:rPr lang="en-US" sz="1400" u="sng">
                <a:solidFill>
                  <a:schemeClr val="hlink"/>
                </a:solidFill>
                <a:latin typeface="Lora"/>
                <a:ea typeface="Lora"/>
                <a:cs typeface="Lora"/>
                <a:sym typeface="Lora"/>
                <a:hlinkClick r:id="rId8"/>
              </a:rPr>
              <a:t>https://developer.mozilla.org/en-US/docs/Learn/JavaScript/Building_blocks/Events</a:t>
            </a:r>
            <a:endParaRPr sz="1400">
              <a:latin typeface="Lora"/>
              <a:ea typeface="Lora"/>
              <a:cs typeface="Lora"/>
              <a:sym typeface="Lora"/>
            </a:endParaRPr>
          </a:p>
          <a:p>
            <a:pPr indent="-317500" lvl="0" marL="457200" rtl="0" algn="l">
              <a:spcBef>
                <a:spcPts val="0"/>
              </a:spcBef>
              <a:spcAft>
                <a:spcPts val="0"/>
              </a:spcAft>
              <a:buSzPts val="1400"/>
              <a:buFont typeface="Lora"/>
              <a:buChar char="➔"/>
            </a:pPr>
            <a:r>
              <a:rPr lang="en-US" sz="1400" u="sng">
                <a:solidFill>
                  <a:schemeClr val="hlink"/>
                </a:solidFill>
                <a:latin typeface="Lora"/>
                <a:ea typeface="Lora"/>
                <a:cs typeface="Lora"/>
                <a:sym typeface="Lora"/>
                <a:hlinkClick r:id="rId9"/>
              </a:rPr>
              <a:t>https://eloquentjavascript.net/15_event.html</a:t>
            </a:r>
            <a:endParaRPr sz="1400">
              <a:latin typeface="Lora"/>
              <a:ea typeface="Lora"/>
              <a:cs typeface="Lora"/>
              <a:sym typeface="Lora"/>
            </a:endParaRPr>
          </a:p>
          <a:p>
            <a:pPr indent="-317500" lvl="0" marL="457200" rtl="0" algn="l">
              <a:spcBef>
                <a:spcPts val="0"/>
              </a:spcBef>
              <a:spcAft>
                <a:spcPts val="0"/>
              </a:spcAft>
              <a:buSzPts val="1400"/>
              <a:buFont typeface="Lora"/>
              <a:buChar char="➔"/>
            </a:pPr>
            <a:r>
              <a:rPr lang="en-US" sz="1400" u="sng">
                <a:solidFill>
                  <a:schemeClr val="hlink"/>
                </a:solidFill>
                <a:latin typeface="Lora"/>
                <a:ea typeface="Lora"/>
                <a:cs typeface="Lora"/>
                <a:sym typeface="Lora"/>
                <a:hlinkClick r:id="rId10"/>
              </a:rPr>
              <a:t>https://www.kirupa.com/html5/javascript_events.htm</a:t>
            </a:r>
            <a:endParaRPr sz="1400">
              <a:latin typeface="Lora"/>
              <a:ea typeface="Lora"/>
              <a:cs typeface="Lora"/>
              <a:sym typeface="Lora"/>
            </a:endParaRPr>
          </a:p>
          <a:p>
            <a:pPr indent="-317500" lvl="0" marL="457200" rtl="0" algn="l">
              <a:spcBef>
                <a:spcPts val="0"/>
              </a:spcBef>
              <a:spcAft>
                <a:spcPts val="0"/>
              </a:spcAft>
              <a:buSzPts val="1400"/>
              <a:buFont typeface="Lora"/>
              <a:buChar char="➔"/>
            </a:pPr>
            <a:r>
              <a:rPr lang="en-US" sz="1400" u="sng">
                <a:solidFill>
                  <a:schemeClr val="hlink"/>
                </a:solidFill>
                <a:latin typeface="Lora"/>
                <a:ea typeface="Lora"/>
                <a:cs typeface="Lora"/>
                <a:sym typeface="Lora"/>
                <a:hlinkClick r:id="rId11"/>
              </a:rPr>
              <a:t>https://www.freecodecamp.org/news/javascript-event-handlers/</a:t>
            </a:r>
            <a:endParaRPr sz="1400">
              <a:latin typeface="Lora"/>
              <a:ea typeface="Lora"/>
              <a:cs typeface="Lora"/>
              <a:sym typeface="Lora"/>
            </a:endParaRPr>
          </a:p>
          <a:p>
            <a:pPr indent="0" lvl="0" marL="457200" rtl="0" algn="l">
              <a:spcBef>
                <a:spcPts val="360"/>
              </a:spcBef>
              <a:spcAft>
                <a:spcPts val="0"/>
              </a:spcAft>
              <a:buNone/>
            </a:pPr>
            <a:r>
              <a:t/>
            </a:r>
            <a:endParaRPr sz="1400">
              <a:latin typeface="Lora"/>
              <a:ea typeface="Lora"/>
              <a:cs typeface="Lora"/>
              <a:sym typeface="Lora"/>
            </a:endParaRPr>
          </a:p>
        </p:txBody>
      </p:sp>
      <p:sp>
        <p:nvSpPr>
          <p:cNvPr id="1532" name="Google Shape;1532;p120"/>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21"/>
          <p:cNvSpPr txBox="1"/>
          <p:nvPr>
            <p:ph idx="1" type="body"/>
          </p:nvPr>
        </p:nvSpPr>
        <p:spPr>
          <a:xfrm>
            <a:off x="483150" y="1196000"/>
            <a:ext cx="4114800" cy="3394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b="1" lang="en-US" sz="3000">
                <a:solidFill>
                  <a:srgbClr val="666666"/>
                </a:solidFill>
                <a:latin typeface="Raleway"/>
                <a:ea typeface="Raleway"/>
                <a:cs typeface="Raleway"/>
                <a:sym typeface="Raleway"/>
              </a:rPr>
              <a:t>Practice</a:t>
            </a:r>
            <a:endParaRPr b="1" sz="1700">
              <a:solidFill>
                <a:srgbClr val="666666"/>
              </a:solidFill>
              <a:highlight>
                <a:schemeClr val="lt1"/>
              </a:highlight>
              <a:latin typeface="Verdana"/>
              <a:ea typeface="Verdana"/>
              <a:cs typeface="Verdana"/>
              <a:sym typeface="Verdana"/>
            </a:endParaRPr>
          </a:p>
          <a:p>
            <a:pPr indent="0" lvl="0" marL="0" rtl="0" algn="l">
              <a:spcBef>
                <a:spcPts val="360"/>
              </a:spcBef>
              <a:spcAft>
                <a:spcPts val="0"/>
              </a:spcAft>
              <a:buNone/>
            </a:pPr>
            <a:r>
              <a:t/>
            </a:r>
            <a:endParaRPr/>
          </a:p>
        </p:txBody>
      </p:sp>
      <p:sp>
        <p:nvSpPr>
          <p:cNvPr id="1539" name="Google Shape;1539;p121"/>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40" name="Google Shape;1540;p121"/>
          <p:cNvPicPr preferRelativeResize="0"/>
          <p:nvPr/>
        </p:nvPicPr>
        <p:blipFill rotWithShape="1">
          <a:blip r:embed="rId3">
            <a:alphaModFix/>
          </a:blip>
          <a:srcRect b="0" l="0" r="0" t="0"/>
          <a:stretch/>
        </p:blipFill>
        <p:spPr>
          <a:xfrm>
            <a:off x="5204175" y="1311900"/>
            <a:ext cx="3162701" cy="3162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31967" y="0"/>
            <a:ext cx="8229600" cy="8574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40000"/>
              <a:buFont typeface="Arial"/>
              <a:buNone/>
            </a:pPr>
            <a:r>
              <a:rPr lang="en-US" sz="2750">
                <a:latin typeface="Times New Roman"/>
                <a:ea typeface="Times New Roman"/>
                <a:cs typeface="Times New Roman"/>
                <a:sym typeface="Times New Roman"/>
              </a:rPr>
              <a:t>JAVASCRIPT NAMING CONVENTIONS: </a:t>
            </a:r>
            <a:endParaRPr sz="2750">
              <a:latin typeface="Times New Roman"/>
              <a:ea typeface="Times New Roman"/>
              <a:cs typeface="Times New Roman"/>
              <a:sym typeface="Times New Roman"/>
            </a:endParaRPr>
          </a:p>
          <a:p>
            <a:pPr indent="0" lvl="0" marL="0" rtl="0" algn="ctr">
              <a:spcBef>
                <a:spcPts val="0"/>
              </a:spcBef>
              <a:spcAft>
                <a:spcPts val="0"/>
              </a:spcAft>
              <a:buClr>
                <a:schemeClr val="dk1"/>
              </a:buClr>
              <a:buSzPct val="40000"/>
              <a:buFont typeface="Arial"/>
              <a:buNone/>
            </a:pPr>
            <a:r>
              <a:rPr lang="en-US" sz="2750">
                <a:latin typeface="Times New Roman"/>
                <a:ea typeface="Times New Roman"/>
                <a:cs typeface="Times New Roman"/>
                <a:sym typeface="Times New Roman"/>
              </a:rPr>
              <a:t>VARIABLES</a:t>
            </a:r>
            <a:endParaRPr sz="4000">
              <a:solidFill>
                <a:srgbClr val="999999"/>
              </a:solidFill>
              <a:latin typeface="Times New Roman"/>
              <a:ea typeface="Times New Roman"/>
              <a:cs typeface="Times New Roman"/>
              <a:sym typeface="Times New Roman"/>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222" name="Google Shape;222;p24"/>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223" name="Google Shape;223;p24"/>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24"/>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24"/>
          <p:cNvSpPr txBox="1"/>
          <p:nvPr/>
        </p:nvSpPr>
        <p:spPr>
          <a:xfrm>
            <a:off x="542025" y="1685250"/>
            <a:ext cx="2139300" cy="2068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lang="en-US" sz="1200">
                <a:solidFill>
                  <a:srgbClr val="7FDBCA"/>
                </a:solidFill>
                <a:latin typeface="Lora"/>
                <a:ea typeface="Lora"/>
                <a:cs typeface="Lora"/>
                <a:sym typeface="Lora"/>
              </a:rPr>
              <a:t>var</a:t>
            </a:r>
            <a:r>
              <a:rPr lang="en-US" sz="1200">
                <a:solidFill>
                  <a:srgbClr val="D6DEEB"/>
                </a:solidFill>
                <a:latin typeface="Lora"/>
                <a:ea typeface="Lora"/>
                <a:cs typeface="Lora"/>
                <a:sym typeface="Lora"/>
              </a:rPr>
              <a:t> </a:t>
            </a:r>
            <a:r>
              <a:rPr lang="en-US" sz="1200">
                <a:solidFill>
                  <a:srgbClr val="666666"/>
                </a:solidFill>
                <a:latin typeface="Lora"/>
                <a:ea typeface="Lora"/>
                <a:cs typeface="Lora"/>
                <a:sym typeface="Lora"/>
              </a:rPr>
              <a:t>name </a:t>
            </a:r>
            <a:r>
              <a:rPr lang="en-US" sz="1200">
                <a:solidFill>
                  <a:srgbClr val="7FDBCA"/>
                </a:solidFill>
                <a:latin typeface="Lora"/>
                <a:ea typeface="Lora"/>
                <a:cs typeface="Lora"/>
                <a:sym typeface="Lora"/>
              </a:rPr>
              <a:t>=</a:t>
            </a:r>
            <a:r>
              <a:rPr lang="en-US" sz="1200">
                <a:solidFill>
                  <a:srgbClr val="D6DEEB"/>
                </a:solidFill>
                <a:latin typeface="Lora"/>
                <a:ea typeface="Lora"/>
                <a:cs typeface="Lora"/>
                <a:sym typeface="Lora"/>
              </a:rPr>
              <a:t> </a:t>
            </a:r>
            <a:r>
              <a:rPr lang="en-US" sz="1200">
                <a:solidFill>
                  <a:srgbClr val="ADDB67"/>
                </a:solidFill>
                <a:latin typeface="Lora"/>
                <a:ea typeface="Lora"/>
                <a:cs typeface="Lora"/>
                <a:sym typeface="Lora"/>
              </a:rPr>
              <a:t>'Robin '</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7FDBCA"/>
                </a:solidFill>
                <a:latin typeface="Lora"/>
                <a:ea typeface="Lora"/>
                <a:cs typeface="Lora"/>
                <a:sym typeface="Lora"/>
              </a:rPr>
              <a:t>var</a:t>
            </a:r>
            <a:r>
              <a:rPr lang="en-US" sz="1200">
                <a:solidFill>
                  <a:srgbClr val="D6DEEB"/>
                </a:solidFill>
                <a:latin typeface="Lora"/>
                <a:ea typeface="Lora"/>
                <a:cs typeface="Lora"/>
                <a:sym typeface="Lora"/>
              </a:rPr>
              <a:t> </a:t>
            </a:r>
            <a:r>
              <a:rPr lang="en-US" sz="1200">
                <a:solidFill>
                  <a:srgbClr val="666666"/>
                </a:solidFill>
                <a:latin typeface="Lora"/>
                <a:ea typeface="Lora"/>
                <a:cs typeface="Lora"/>
                <a:sym typeface="Lora"/>
              </a:rPr>
              <a:t>Name </a:t>
            </a:r>
            <a:r>
              <a:rPr lang="en-US" sz="1200">
                <a:solidFill>
                  <a:srgbClr val="7FDBCA"/>
                </a:solidFill>
                <a:latin typeface="Lora"/>
                <a:ea typeface="Lora"/>
                <a:cs typeface="Lora"/>
                <a:sym typeface="Lora"/>
              </a:rPr>
              <a:t>=</a:t>
            </a:r>
            <a:r>
              <a:rPr lang="en-US" sz="1200">
                <a:solidFill>
                  <a:srgbClr val="D6DEEB"/>
                </a:solidFill>
                <a:latin typeface="Lora"/>
                <a:ea typeface="Lora"/>
                <a:cs typeface="Lora"/>
                <a:sym typeface="Lora"/>
              </a:rPr>
              <a:t> </a:t>
            </a:r>
            <a:r>
              <a:rPr lang="en-US" sz="1200">
                <a:solidFill>
                  <a:srgbClr val="ADDB67"/>
                </a:solidFill>
                <a:latin typeface="Lora"/>
                <a:ea typeface="Lora"/>
                <a:cs typeface="Lora"/>
                <a:sym typeface="Lora"/>
              </a:rPr>
              <a:t>'Dennis '</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7FDBCA"/>
                </a:solidFill>
                <a:latin typeface="Lora"/>
                <a:ea typeface="Lora"/>
                <a:cs typeface="Lora"/>
                <a:sym typeface="Lora"/>
              </a:rPr>
              <a:t>var</a:t>
            </a:r>
            <a:r>
              <a:rPr lang="en-US" sz="1200">
                <a:solidFill>
                  <a:srgbClr val="D6DEEB"/>
                </a:solidFill>
                <a:latin typeface="Lora"/>
                <a:ea typeface="Lora"/>
                <a:cs typeface="Lora"/>
                <a:sym typeface="Lora"/>
              </a:rPr>
              <a:t> </a:t>
            </a:r>
            <a:r>
              <a:rPr lang="en-US" sz="1200">
                <a:solidFill>
                  <a:srgbClr val="9900FF"/>
                </a:solidFill>
                <a:latin typeface="Lora"/>
                <a:ea typeface="Lora"/>
                <a:cs typeface="Lora"/>
                <a:sym typeface="Lora"/>
              </a:rPr>
              <a:t>NAME </a:t>
            </a:r>
            <a:r>
              <a:rPr lang="en-US" sz="1200">
                <a:solidFill>
                  <a:srgbClr val="7FDBCA"/>
                </a:solidFill>
                <a:latin typeface="Lora"/>
                <a:ea typeface="Lora"/>
                <a:cs typeface="Lora"/>
                <a:sym typeface="Lora"/>
              </a:rPr>
              <a:t>=</a:t>
            </a:r>
            <a:r>
              <a:rPr lang="en-US" sz="1200">
                <a:solidFill>
                  <a:srgbClr val="D6DEEB"/>
                </a:solidFill>
                <a:latin typeface="Lora"/>
                <a:ea typeface="Lora"/>
                <a:cs typeface="Lora"/>
                <a:sym typeface="Lora"/>
              </a:rPr>
              <a:t> </a:t>
            </a:r>
            <a:r>
              <a:rPr lang="en-US" sz="1200">
                <a:solidFill>
                  <a:srgbClr val="ADDB67"/>
                </a:solidFill>
                <a:latin typeface="Lora"/>
                <a:ea typeface="Lora"/>
                <a:cs typeface="Lora"/>
                <a:sym typeface="Lora"/>
              </a:rPr>
              <a:t>'Thomas '</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D6DEEB"/>
                </a:solidFill>
                <a:latin typeface="Lora"/>
                <a:ea typeface="Lora"/>
                <a:cs typeface="Lora"/>
                <a:sym typeface="Lora"/>
              </a:rPr>
              <a:t>console</a:t>
            </a:r>
            <a:r>
              <a:rPr lang="en-US" sz="1200">
                <a:solidFill>
                  <a:srgbClr val="C792EA"/>
                </a:solidFill>
                <a:latin typeface="Lora"/>
                <a:ea typeface="Lora"/>
                <a:cs typeface="Lora"/>
                <a:sym typeface="Lora"/>
              </a:rPr>
              <a:t>.</a:t>
            </a:r>
            <a:r>
              <a:rPr lang="en-US" sz="1200">
                <a:solidFill>
                  <a:srgbClr val="82AAFF"/>
                </a:solidFill>
                <a:latin typeface="Lora"/>
                <a:ea typeface="Lora"/>
                <a:cs typeface="Lora"/>
                <a:sym typeface="Lora"/>
              </a:rPr>
              <a:t>log</a:t>
            </a:r>
            <a:r>
              <a:rPr lang="en-US" sz="1200">
                <a:solidFill>
                  <a:srgbClr val="C792EA"/>
                </a:solidFill>
                <a:latin typeface="Lora"/>
                <a:ea typeface="Lora"/>
                <a:cs typeface="Lora"/>
                <a:sym typeface="Lora"/>
              </a:rPr>
              <a:t>(</a:t>
            </a:r>
            <a:r>
              <a:rPr lang="en-US" sz="1200">
                <a:solidFill>
                  <a:srgbClr val="333333"/>
                </a:solidFill>
                <a:latin typeface="Lora"/>
                <a:ea typeface="Lora"/>
                <a:cs typeface="Lora"/>
                <a:sym typeface="Lora"/>
              </a:rPr>
              <a:t>name</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i="1" lang="en-US" sz="1200">
                <a:solidFill>
                  <a:srgbClr val="637777"/>
                </a:solidFill>
                <a:latin typeface="Lora"/>
                <a:ea typeface="Lora"/>
                <a:cs typeface="Lora"/>
                <a:sym typeface="Lora"/>
              </a:rPr>
              <a:t>// "Robin"</a:t>
            </a:r>
            <a:endParaRPr i="1" sz="1200">
              <a:solidFill>
                <a:srgbClr val="637777"/>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D6DEEB"/>
                </a:solidFill>
                <a:latin typeface="Lora"/>
                <a:ea typeface="Lora"/>
                <a:cs typeface="Lora"/>
                <a:sym typeface="Lora"/>
              </a:rPr>
              <a:t>console</a:t>
            </a:r>
            <a:r>
              <a:rPr lang="en-US" sz="1200">
                <a:solidFill>
                  <a:srgbClr val="C792EA"/>
                </a:solidFill>
                <a:latin typeface="Lora"/>
                <a:ea typeface="Lora"/>
                <a:cs typeface="Lora"/>
                <a:sym typeface="Lora"/>
              </a:rPr>
              <a:t>.</a:t>
            </a:r>
            <a:r>
              <a:rPr lang="en-US" sz="1200">
                <a:solidFill>
                  <a:srgbClr val="82AAFF"/>
                </a:solidFill>
                <a:latin typeface="Lora"/>
                <a:ea typeface="Lora"/>
                <a:cs typeface="Lora"/>
                <a:sym typeface="Lora"/>
              </a:rPr>
              <a:t>log</a:t>
            </a:r>
            <a:r>
              <a:rPr lang="en-US" sz="1200">
                <a:solidFill>
                  <a:srgbClr val="C792EA"/>
                </a:solidFill>
                <a:latin typeface="Lora"/>
                <a:ea typeface="Lora"/>
                <a:cs typeface="Lora"/>
                <a:sym typeface="Lora"/>
              </a:rPr>
              <a:t>(</a:t>
            </a:r>
            <a:r>
              <a:rPr lang="en-US" sz="1200">
                <a:solidFill>
                  <a:srgbClr val="434343"/>
                </a:solidFill>
                <a:latin typeface="Lora"/>
                <a:ea typeface="Lora"/>
                <a:cs typeface="Lora"/>
                <a:sym typeface="Lora"/>
              </a:rPr>
              <a:t>Name</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i="1" lang="en-US" sz="1200">
                <a:solidFill>
                  <a:srgbClr val="637777"/>
                </a:solidFill>
                <a:latin typeface="Lora"/>
                <a:ea typeface="Lora"/>
                <a:cs typeface="Lora"/>
                <a:sym typeface="Lora"/>
              </a:rPr>
              <a:t>// "Dennis"</a:t>
            </a:r>
            <a:endParaRPr i="1" sz="1200">
              <a:solidFill>
                <a:srgbClr val="637777"/>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D6DEEB"/>
                </a:solidFill>
                <a:latin typeface="Lora"/>
                <a:ea typeface="Lora"/>
                <a:cs typeface="Lora"/>
                <a:sym typeface="Lora"/>
              </a:rPr>
              <a:t>console</a:t>
            </a:r>
            <a:r>
              <a:rPr lang="en-US" sz="1200">
                <a:solidFill>
                  <a:srgbClr val="C792EA"/>
                </a:solidFill>
                <a:latin typeface="Lora"/>
                <a:ea typeface="Lora"/>
                <a:cs typeface="Lora"/>
                <a:sym typeface="Lora"/>
              </a:rPr>
              <a:t>.</a:t>
            </a:r>
            <a:r>
              <a:rPr lang="en-US" sz="1200">
                <a:solidFill>
                  <a:srgbClr val="82AAFF"/>
                </a:solidFill>
                <a:latin typeface="Lora"/>
                <a:ea typeface="Lora"/>
                <a:cs typeface="Lora"/>
                <a:sym typeface="Lora"/>
              </a:rPr>
              <a:t>log</a:t>
            </a:r>
            <a:r>
              <a:rPr lang="en-US" sz="1200">
                <a:solidFill>
                  <a:srgbClr val="C792EA"/>
                </a:solidFill>
                <a:latin typeface="Lora"/>
                <a:ea typeface="Lora"/>
                <a:cs typeface="Lora"/>
                <a:sym typeface="Lora"/>
              </a:rPr>
              <a:t>(</a:t>
            </a:r>
            <a:r>
              <a:rPr lang="en-US" sz="1200">
                <a:solidFill>
                  <a:srgbClr val="9900FF"/>
                </a:solidFill>
                <a:latin typeface="Lora"/>
                <a:ea typeface="Lora"/>
                <a:cs typeface="Lora"/>
                <a:sym typeface="Lora"/>
              </a:rPr>
              <a:t>NAME</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i="1" lang="en-US" sz="1200">
                <a:solidFill>
                  <a:srgbClr val="637777"/>
                </a:solidFill>
                <a:latin typeface="Lora"/>
                <a:ea typeface="Lora"/>
                <a:cs typeface="Lora"/>
                <a:sym typeface="Lora"/>
              </a:rPr>
              <a:t>// "Thomas"</a:t>
            </a:r>
            <a:endParaRPr i="1" sz="1200">
              <a:solidFill>
                <a:srgbClr val="637777"/>
              </a:solidFill>
              <a:latin typeface="Lora"/>
              <a:ea typeface="Lora"/>
              <a:cs typeface="Lora"/>
              <a:sym typeface="Lora"/>
            </a:endParaRPr>
          </a:p>
        </p:txBody>
      </p:sp>
      <p:sp>
        <p:nvSpPr>
          <p:cNvPr id="226" name="Google Shape;226;p24"/>
          <p:cNvSpPr txBox="1"/>
          <p:nvPr/>
        </p:nvSpPr>
        <p:spPr>
          <a:xfrm>
            <a:off x="2808750" y="1607350"/>
            <a:ext cx="2490300" cy="2281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i="1" lang="en-US" sz="1200">
                <a:solidFill>
                  <a:srgbClr val="637777"/>
                </a:solidFill>
                <a:latin typeface="Lora"/>
                <a:ea typeface="Lora"/>
                <a:cs typeface="Lora"/>
                <a:sym typeface="Lora"/>
              </a:rPr>
              <a:t>// bad</a:t>
            </a:r>
            <a:endParaRPr i="1" sz="1200">
              <a:solidFill>
                <a:srgbClr val="637777"/>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7FDBCA"/>
                </a:solidFill>
                <a:latin typeface="Lora"/>
                <a:ea typeface="Lora"/>
                <a:cs typeface="Lora"/>
                <a:sym typeface="Lora"/>
              </a:rPr>
              <a:t>var</a:t>
            </a:r>
            <a:r>
              <a:rPr lang="en-US" sz="1200">
                <a:solidFill>
                  <a:srgbClr val="D6DEEB"/>
                </a:solidFill>
                <a:latin typeface="Lora"/>
                <a:ea typeface="Lora"/>
                <a:cs typeface="Lora"/>
                <a:sym typeface="Lora"/>
              </a:rPr>
              <a:t> </a:t>
            </a:r>
            <a:r>
              <a:rPr lang="en-US" sz="1200">
                <a:solidFill>
                  <a:srgbClr val="A33E27"/>
                </a:solidFill>
                <a:latin typeface="Lora"/>
                <a:ea typeface="Lora"/>
                <a:cs typeface="Lora"/>
                <a:sym typeface="Lora"/>
              </a:rPr>
              <a:t>firstname</a:t>
            </a:r>
            <a:r>
              <a:rPr lang="en-US" sz="1200">
                <a:solidFill>
                  <a:srgbClr val="D6DEEB"/>
                </a:solidFill>
                <a:latin typeface="Lora"/>
                <a:ea typeface="Lora"/>
                <a:cs typeface="Lora"/>
                <a:sym typeface="Lora"/>
              </a:rPr>
              <a:t> </a:t>
            </a:r>
            <a:r>
              <a:rPr lang="en-US" sz="1200">
                <a:solidFill>
                  <a:srgbClr val="7FDBCA"/>
                </a:solidFill>
                <a:latin typeface="Lora"/>
                <a:ea typeface="Lora"/>
                <a:cs typeface="Lora"/>
                <a:sym typeface="Lora"/>
              </a:rPr>
              <a:t>=</a:t>
            </a:r>
            <a:r>
              <a:rPr lang="en-US" sz="1200">
                <a:solidFill>
                  <a:srgbClr val="D6DEEB"/>
                </a:solidFill>
                <a:latin typeface="Lora"/>
                <a:ea typeface="Lora"/>
                <a:cs typeface="Lora"/>
                <a:sym typeface="Lora"/>
              </a:rPr>
              <a:t> </a:t>
            </a:r>
            <a:r>
              <a:rPr lang="en-US" sz="1200">
                <a:solidFill>
                  <a:srgbClr val="ADDB67"/>
                </a:solidFill>
                <a:latin typeface="Lora"/>
                <a:ea typeface="Lora"/>
                <a:cs typeface="Lora"/>
                <a:sym typeface="Lora"/>
              </a:rPr>
              <a:t>'Robin'</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i="1" lang="en-US" sz="1200">
                <a:solidFill>
                  <a:srgbClr val="637777"/>
                </a:solidFill>
                <a:latin typeface="Lora"/>
                <a:ea typeface="Lora"/>
                <a:cs typeface="Lora"/>
                <a:sym typeface="Lora"/>
              </a:rPr>
              <a:t>// bad</a:t>
            </a:r>
            <a:endParaRPr i="1" sz="1200">
              <a:solidFill>
                <a:srgbClr val="637777"/>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7FDBCA"/>
                </a:solidFill>
                <a:latin typeface="Lora"/>
                <a:ea typeface="Lora"/>
                <a:cs typeface="Lora"/>
                <a:sym typeface="Lora"/>
              </a:rPr>
              <a:t>var</a:t>
            </a:r>
            <a:r>
              <a:rPr lang="en-US" sz="1200">
                <a:solidFill>
                  <a:srgbClr val="D6DEEB"/>
                </a:solidFill>
                <a:latin typeface="Lora"/>
                <a:ea typeface="Lora"/>
                <a:cs typeface="Lora"/>
                <a:sym typeface="Lora"/>
              </a:rPr>
              <a:t> </a:t>
            </a:r>
            <a:r>
              <a:rPr lang="en-US" sz="1200">
                <a:solidFill>
                  <a:srgbClr val="A33E27"/>
                </a:solidFill>
                <a:latin typeface="Lora"/>
                <a:ea typeface="Lora"/>
                <a:cs typeface="Lora"/>
                <a:sym typeface="Lora"/>
              </a:rPr>
              <a:t>first_name</a:t>
            </a:r>
            <a:r>
              <a:rPr lang="en-US" sz="1200">
                <a:solidFill>
                  <a:srgbClr val="D6DEEB"/>
                </a:solidFill>
                <a:latin typeface="Lora"/>
                <a:ea typeface="Lora"/>
                <a:cs typeface="Lora"/>
                <a:sym typeface="Lora"/>
              </a:rPr>
              <a:t> </a:t>
            </a:r>
            <a:r>
              <a:rPr lang="en-US" sz="1200">
                <a:solidFill>
                  <a:srgbClr val="7FDBCA"/>
                </a:solidFill>
                <a:latin typeface="Lora"/>
                <a:ea typeface="Lora"/>
                <a:cs typeface="Lora"/>
                <a:sym typeface="Lora"/>
              </a:rPr>
              <a:t>=</a:t>
            </a:r>
            <a:r>
              <a:rPr lang="en-US" sz="1200">
                <a:solidFill>
                  <a:srgbClr val="D6DEEB"/>
                </a:solidFill>
                <a:latin typeface="Lora"/>
                <a:ea typeface="Lora"/>
                <a:cs typeface="Lora"/>
                <a:sym typeface="Lora"/>
              </a:rPr>
              <a:t> </a:t>
            </a:r>
            <a:r>
              <a:rPr lang="en-US" sz="1200">
                <a:solidFill>
                  <a:srgbClr val="ADDB67"/>
                </a:solidFill>
                <a:latin typeface="Lora"/>
                <a:ea typeface="Lora"/>
                <a:cs typeface="Lora"/>
                <a:sym typeface="Lora"/>
              </a:rPr>
              <a:t>'Robin'</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i="1" lang="en-US" sz="1200">
                <a:solidFill>
                  <a:srgbClr val="637777"/>
                </a:solidFill>
                <a:latin typeface="Lora"/>
                <a:ea typeface="Lora"/>
                <a:cs typeface="Lora"/>
                <a:sym typeface="Lora"/>
              </a:rPr>
              <a:t>// bad</a:t>
            </a:r>
            <a:endParaRPr i="1" sz="1200">
              <a:solidFill>
                <a:srgbClr val="637777"/>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7FDBCA"/>
                </a:solidFill>
                <a:latin typeface="Lora"/>
                <a:ea typeface="Lora"/>
                <a:cs typeface="Lora"/>
                <a:sym typeface="Lora"/>
              </a:rPr>
              <a:t>var</a:t>
            </a:r>
            <a:r>
              <a:rPr lang="en-US" sz="1200">
                <a:solidFill>
                  <a:srgbClr val="D6DEEB"/>
                </a:solidFill>
                <a:latin typeface="Lora"/>
                <a:ea typeface="Lora"/>
                <a:cs typeface="Lora"/>
                <a:sym typeface="Lora"/>
              </a:rPr>
              <a:t> </a:t>
            </a:r>
            <a:r>
              <a:rPr lang="en-US" sz="1200">
                <a:solidFill>
                  <a:srgbClr val="A33E27"/>
                </a:solidFill>
                <a:latin typeface="Lora"/>
                <a:ea typeface="Lora"/>
                <a:cs typeface="Lora"/>
                <a:sym typeface="Lora"/>
              </a:rPr>
              <a:t>FIRSTNAME</a:t>
            </a:r>
            <a:r>
              <a:rPr lang="en-US" sz="1200">
                <a:solidFill>
                  <a:srgbClr val="D6DEEB"/>
                </a:solidFill>
                <a:latin typeface="Lora"/>
                <a:ea typeface="Lora"/>
                <a:cs typeface="Lora"/>
                <a:sym typeface="Lora"/>
              </a:rPr>
              <a:t> </a:t>
            </a:r>
            <a:r>
              <a:rPr lang="en-US" sz="1200">
                <a:solidFill>
                  <a:srgbClr val="7FDBCA"/>
                </a:solidFill>
                <a:latin typeface="Lora"/>
                <a:ea typeface="Lora"/>
                <a:cs typeface="Lora"/>
                <a:sym typeface="Lora"/>
              </a:rPr>
              <a:t>=</a:t>
            </a:r>
            <a:r>
              <a:rPr lang="en-US" sz="1200">
                <a:solidFill>
                  <a:srgbClr val="D6DEEB"/>
                </a:solidFill>
                <a:latin typeface="Lora"/>
                <a:ea typeface="Lora"/>
                <a:cs typeface="Lora"/>
                <a:sym typeface="Lora"/>
              </a:rPr>
              <a:t> </a:t>
            </a:r>
            <a:r>
              <a:rPr lang="en-US" sz="1200">
                <a:solidFill>
                  <a:srgbClr val="ADDB67"/>
                </a:solidFill>
                <a:latin typeface="Lora"/>
                <a:ea typeface="Lora"/>
                <a:cs typeface="Lora"/>
                <a:sym typeface="Lora"/>
              </a:rPr>
              <a:t>'Robin'</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i="1" lang="en-US" sz="1200">
                <a:solidFill>
                  <a:srgbClr val="637777"/>
                </a:solidFill>
                <a:latin typeface="Lora"/>
                <a:ea typeface="Lora"/>
                <a:cs typeface="Lora"/>
                <a:sym typeface="Lora"/>
              </a:rPr>
              <a:t>// bad</a:t>
            </a:r>
            <a:endParaRPr i="1" sz="1200">
              <a:solidFill>
                <a:srgbClr val="637777"/>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7FDBCA"/>
                </a:solidFill>
                <a:latin typeface="Lora"/>
                <a:ea typeface="Lora"/>
                <a:cs typeface="Lora"/>
                <a:sym typeface="Lora"/>
              </a:rPr>
              <a:t>var</a:t>
            </a:r>
            <a:r>
              <a:rPr lang="en-US" sz="1200">
                <a:solidFill>
                  <a:srgbClr val="D6DEEB"/>
                </a:solidFill>
                <a:latin typeface="Lora"/>
                <a:ea typeface="Lora"/>
                <a:cs typeface="Lora"/>
                <a:sym typeface="Lora"/>
              </a:rPr>
              <a:t> </a:t>
            </a:r>
            <a:r>
              <a:rPr lang="en-US" sz="1200">
                <a:solidFill>
                  <a:srgbClr val="A33E27"/>
                </a:solidFill>
                <a:latin typeface="Lora"/>
                <a:ea typeface="Lora"/>
                <a:cs typeface="Lora"/>
                <a:sym typeface="Lora"/>
              </a:rPr>
              <a:t>FIRST_NAME</a:t>
            </a:r>
            <a:r>
              <a:rPr lang="en-US" sz="1200">
                <a:solidFill>
                  <a:srgbClr val="D6DEEB"/>
                </a:solidFill>
                <a:latin typeface="Lora"/>
                <a:ea typeface="Lora"/>
                <a:cs typeface="Lora"/>
                <a:sym typeface="Lora"/>
              </a:rPr>
              <a:t> </a:t>
            </a:r>
            <a:r>
              <a:rPr lang="en-US" sz="1200">
                <a:solidFill>
                  <a:srgbClr val="7FDBCA"/>
                </a:solidFill>
                <a:latin typeface="Lora"/>
                <a:ea typeface="Lora"/>
                <a:cs typeface="Lora"/>
                <a:sym typeface="Lora"/>
              </a:rPr>
              <a:t>=</a:t>
            </a:r>
            <a:r>
              <a:rPr lang="en-US" sz="1200">
                <a:solidFill>
                  <a:srgbClr val="D6DEEB"/>
                </a:solidFill>
                <a:latin typeface="Lora"/>
                <a:ea typeface="Lora"/>
                <a:cs typeface="Lora"/>
                <a:sym typeface="Lora"/>
              </a:rPr>
              <a:t> </a:t>
            </a:r>
            <a:r>
              <a:rPr lang="en-US" sz="1200">
                <a:solidFill>
                  <a:srgbClr val="ADDB67"/>
                </a:solidFill>
                <a:latin typeface="Lora"/>
                <a:ea typeface="Lora"/>
                <a:cs typeface="Lora"/>
                <a:sym typeface="Lora"/>
              </a:rPr>
              <a:t>'Robin'</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a:p>
            <a:pPr indent="0" lvl="0" marL="190500" marR="190500" rtl="0" algn="l">
              <a:lnSpc>
                <a:spcPct val="115000"/>
              </a:lnSpc>
              <a:spcBef>
                <a:spcPts val="0"/>
              </a:spcBef>
              <a:spcAft>
                <a:spcPts val="0"/>
              </a:spcAft>
              <a:buNone/>
            </a:pPr>
            <a:r>
              <a:rPr i="1" lang="en-US" sz="1200">
                <a:solidFill>
                  <a:srgbClr val="637777"/>
                </a:solidFill>
                <a:latin typeface="Lora"/>
                <a:ea typeface="Lora"/>
                <a:cs typeface="Lora"/>
                <a:sym typeface="Lora"/>
              </a:rPr>
              <a:t>// good</a:t>
            </a:r>
            <a:endParaRPr i="1" sz="1200">
              <a:solidFill>
                <a:srgbClr val="637777"/>
              </a:solidFill>
              <a:latin typeface="Lora"/>
              <a:ea typeface="Lora"/>
              <a:cs typeface="Lora"/>
              <a:sym typeface="Lora"/>
            </a:endParaRPr>
          </a:p>
          <a:p>
            <a:pPr indent="0" lvl="0" marL="190500" marR="190500" rtl="0" algn="l">
              <a:lnSpc>
                <a:spcPct val="115000"/>
              </a:lnSpc>
              <a:spcBef>
                <a:spcPts val="0"/>
              </a:spcBef>
              <a:spcAft>
                <a:spcPts val="0"/>
              </a:spcAft>
              <a:buNone/>
            </a:pPr>
            <a:r>
              <a:rPr lang="en-US" sz="1200">
                <a:solidFill>
                  <a:srgbClr val="7FDBCA"/>
                </a:solidFill>
                <a:latin typeface="Lora"/>
                <a:ea typeface="Lora"/>
                <a:cs typeface="Lora"/>
                <a:sym typeface="Lora"/>
              </a:rPr>
              <a:t>var</a:t>
            </a:r>
            <a:r>
              <a:rPr lang="en-US" sz="1200">
                <a:solidFill>
                  <a:srgbClr val="D6DEEB"/>
                </a:solidFill>
                <a:latin typeface="Lora"/>
                <a:ea typeface="Lora"/>
                <a:cs typeface="Lora"/>
                <a:sym typeface="Lora"/>
              </a:rPr>
              <a:t> </a:t>
            </a:r>
            <a:r>
              <a:rPr lang="en-US" sz="1200">
                <a:solidFill>
                  <a:srgbClr val="0000FF"/>
                </a:solidFill>
                <a:latin typeface="Lora"/>
                <a:ea typeface="Lora"/>
                <a:cs typeface="Lora"/>
                <a:sym typeface="Lora"/>
              </a:rPr>
              <a:t>firstName</a:t>
            </a:r>
            <a:r>
              <a:rPr lang="en-US" sz="1200">
                <a:solidFill>
                  <a:srgbClr val="D6DEEB"/>
                </a:solidFill>
                <a:latin typeface="Lora"/>
                <a:ea typeface="Lora"/>
                <a:cs typeface="Lora"/>
                <a:sym typeface="Lora"/>
              </a:rPr>
              <a:t> </a:t>
            </a:r>
            <a:r>
              <a:rPr lang="en-US" sz="1200">
                <a:solidFill>
                  <a:srgbClr val="7FDBCA"/>
                </a:solidFill>
                <a:latin typeface="Lora"/>
                <a:ea typeface="Lora"/>
                <a:cs typeface="Lora"/>
                <a:sym typeface="Lora"/>
              </a:rPr>
              <a:t>=</a:t>
            </a:r>
            <a:r>
              <a:rPr lang="en-US" sz="1200">
                <a:solidFill>
                  <a:srgbClr val="D6DEEB"/>
                </a:solidFill>
                <a:latin typeface="Lora"/>
                <a:ea typeface="Lora"/>
                <a:cs typeface="Lora"/>
                <a:sym typeface="Lora"/>
              </a:rPr>
              <a:t> </a:t>
            </a:r>
            <a:r>
              <a:rPr lang="en-US" sz="1200">
                <a:solidFill>
                  <a:srgbClr val="ADDB67"/>
                </a:solidFill>
                <a:latin typeface="Lora"/>
                <a:ea typeface="Lora"/>
                <a:cs typeface="Lora"/>
                <a:sym typeface="Lora"/>
              </a:rPr>
              <a:t>'Robin'</a:t>
            </a:r>
            <a:r>
              <a:rPr lang="en-US" sz="1200">
                <a:solidFill>
                  <a:srgbClr val="C792EA"/>
                </a:solidFill>
                <a:latin typeface="Lora"/>
                <a:ea typeface="Lora"/>
                <a:cs typeface="Lora"/>
                <a:sym typeface="Lora"/>
              </a:rPr>
              <a:t>;</a:t>
            </a:r>
            <a:endParaRPr sz="1200">
              <a:solidFill>
                <a:srgbClr val="C792EA"/>
              </a:solidFill>
              <a:latin typeface="Lora"/>
              <a:ea typeface="Lora"/>
              <a:cs typeface="Lora"/>
              <a:sym typeface="Lora"/>
            </a:endParaRPr>
          </a:p>
        </p:txBody>
      </p:sp>
      <p:sp>
        <p:nvSpPr>
          <p:cNvPr id="227" name="Google Shape;227;p24"/>
          <p:cNvSpPr txBox="1"/>
          <p:nvPr/>
        </p:nvSpPr>
        <p:spPr>
          <a:xfrm>
            <a:off x="5352300" y="3204375"/>
            <a:ext cx="37917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333333"/>
              </a:buClr>
              <a:buSzPts val="1200"/>
              <a:buFont typeface="Lora"/>
              <a:buChar char="●"/>
            </a:pPr>
            <a:r>
              <a:rPr b="1" lang="en-US" sz="1200">
                <a:solidFill>
                  <a:srgbClr val="333333"/>
                </a:solidFill>
                <a:latin typeface="Lora"/>
                <a:ea typeface="Lora"/>
                <a:cs typeface="Lora"/>
                <a:sym typeface="Lora"/>
              </a:rPr>
              <a:t>JavaScript variables are case sensitive</a:t>
            </a:r>
            <a:r>
              <a:rPr lang="en-US" sz="1200">
                <a:solidFill>
                  <a:srgbClr val="333333"/>
                </a:solidFill>
                <a:latin typeface="Lora"/>
                <a:ea typeface="Lora"/>
                <a:cs typeface="Lora"/>
                <a:sym typeface="Lora"/>
              </a:rPr>
              <a:t>.</a:t>
            </a:r>
            <a:endParaRPr sz="1200">
              <a:solidFill>
                <a:srgbClr val="333333"/>
              </a:solidFill>
              <a:latin typeface="Lora"/>
              <a:ea typeface="Lora"/>
              <a:cs typeface="Lora"/>
              <a:sym typeface="Lora"/>
            </a:endParaRPr>
          </a:p>
          <a:p>
            <a:pPr indent="-304800" lvl="0" marL="457200" rtl="0" algn="l">
              <a:spcBef>
                <a:spcPts val="0"/>
              </a:spcBef>
              <a:spcAft>
                <a:spcPts val="0"/>
              </a:spcAft>
              <a:buClr>
                <a:srgbClr val="333333"/>
              </a:buClr>
              <a:buSzPts val="1200"/>
              <a:buFont typeface="Lora"/>
              <a:buChar char="●"/>
            </a:pPr>
            <a:r>
              <a:rPr b="1" lang="en-US" sz="1200">
                <a:solidFill>
                  <a:srgbClr val="333333"/>
                </a:solidFill>
                <a:latin typeface="Lora"/>
                <a:ea typeface="Lora"/>
                <a:cs typeface="Lora"/>
                <a:sym typeface="Lora"/>
              </a:rPr>
              <a:t>Functions</a:t>
            </a:r>
            <a:endParaRPr b="1" sz="1200">
              <a:solidFill>
                <a:srgbClr val="333333"/>
              </a:solidFill>
              <a:latin typeface="Lora"/>
              <a:ea typeface="Lora"/>
              <a:cs typeface="Lora"/>
              <a:sym typeface="Lora"/>
            </a:endParaRPr>
          </a:p>
          <a:p>
            <a:pPr indent="-304800" lvl="0" marL="457200" rtl="0" algn="l">
              <a:spcBef>
                <a:spcPts val="0"/>
              </a:spcBef>
              <a:spcAft>
                <a:spcPts val="0"/>
              </a:spcAft>
              <a:buClr>
                <a:srgbClr val="333333"/>
              </a:buClr>
              <a:buSzPts val="1200"/>
              <a:buFont typeface="Lora"/>
              <a:buChar char="●"/>
            </a:pPr>
            <a:r>
              <a:rPr b="1" lang="en-US" sz="1200">
                <a:solidFill>
                  <a:srgbClr val="333333"/>
                </a:solidFill>
                <a:latin typeface="Lora"/>
                <a:ea typeface="Lora"/>
                <a:cs typeface="Lora"/>
                <a:sym typeface="Lora"/>
              </a:rPr>
              <a:t>Class</a:t>
            </a:r>
            <a:endParaRPr b="1" sz="1200">
              <a:solidFill>
                <a:srgbClr val="333333"/>
              </a:solidFill>
              <a:latin typeface="Lora"/>
              <a:ea typeface="Lora"/>
              <a:cs typeface="Lora"/>
              <a:sym typeface="Lora"/>
            </a:endParaRPr>
          </a:p>
          <a:p>
            <a:pPr indent="0" lvl="0" marL="0" rtl="0" algn="l">
              <a:spcBef>
                <a:spcPts val="0"/>
              </a:spcBef>
              <a:spcAft>
                <a:spcPts val="0"/>
              </a:spcAft>
              <a:buNone/>
            </a:pPr>
            <a:r>
              <a:t/>
            </a:r>
            <a:endParaRPr sz="1200">
              <a:solidFill>
                <a:srgbClr val="333333"/>
              </a:solidFill>
              <a:latin typeface="Lora"/>
              <a:ea typeface="Lora"/>
              <a:cs typeface="Lora"/>
              <a:sym typeface="Lora"/>
            </a:endParaRPr>
          </a:p>
        </p:txBody>
      </p:sp>
      <p:sp>
        <p:nvSpPr>
          <p:cNvPr id="228" name="Google Shape;228;p24"/>
          <p:cNvSpPr txBox="1"/>
          <p:nvPr/>
        </p:nvSpPr>
        <p:spPr>
          <a:xfrm>
            <a:off x="5702425" y="1839500"/>
            <a:ext cx="3000000" cy="1006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i="1" lang="en-US" sz="1200">
                <a:solidFill>
                  <a:srgbClr val="637777"/>
                </a:solidFill>
              </a:rPr>
              <a:t>// bad</a:t>
            </a:r>
            <a:endParaRPr i="1" sz="1200">
              <a:solidFill>
                <a:srgbClr val="637777"/>
              </a:solidFill>
            </a:endParaRPr>
          </a:p>
          <a:p>
            <a:pPr indent="0" lvl="0" marL="190500" marR="190500" rtl="0" algn="l">
              <a:lnSpc>
                <a:spcPct val="115000"/>
              </a:lnSpc>
              <a:spcBef>
                <a:spcPts val="0"/>
              </a:spcBef>
              <a:spcAft>
                <a:spcPts val="0"/>
              </a:spcAft>
              <a:buNone/>
            </a:pPr>
            <a:r>
              <a:rPr lang="en-US" sz="1200">
                <a:solidFill>
                  <a:srgbClr val="7FDBCA"/>
                </a:solidFill>
              </a:rPr>
              <a:t>var</a:t>
            </a:r>
            <a:r>
              <a:rPr lang="en-US" sz="1200">
                <a:solidFill>
                  <a:srgbClr val="D6DEEB"/>
                </a:solidFill>
              </a:rPr>
              <a:t> </a:t>
            </a:r>
            <a:r>
              <a:rPr lang="en-US" sz="1200">
                <a:solidFill>
                  <a:schemeClr val="dk1"/>
                </a:solidFill>
              </a:rPr>
              <a:t>encryption </a:t>
            </a:r>
            <a:r>
              <a:rPr lang="en-US" sz="1200">
                <a:solidFill>
                  <a:srgbClr val="7FDBCA"/>
                </a:solidFill>
              </a:rPr>
              <a:t>=</a:t>
            </a:r>
            <a:r>
              <a:rPr lang="en-US" sz="1200">
                <a:solidFill>
                  <a:srgbClr val="D6DEEB"/>
                </a:solidFill>
              </a:rPr>
              <a:t> </a:t>
            </a:r>
            <a:r>
              <a:rPr lang="en-US" sz="1200">
                <a:solidFill>
                  <a:srgbClr val="FF5874"/>
                </a:solidFill>
              </a:rPr>
              <a:t>true</a:t>
            </a:r>
            <a:r>
              <a:rPr lang="en-US" sz="1200">
                <a:solidFill>
                  <a:srgbClr val="C792EA"/>
                </a:solidFill>
              </a:rPr>
              <a:t>;</a:t>
            </a:r>
            <a:endParaRPr sz="1200">
              <a:solidFill>
                <a:srgbClr val="C792EA"/>
              </a:solidFill>
            </a:endParaRPr>
          </a:p>
          <a:p>
            <a:pPr indent="0" lvl="0" marL="190500" marR="190500" rtl="0" algn="l">
              <a:lnSpc>
                <a:spcPct val="115000"/>
              </a:lnSpc>
              <a:spcBef>
                <a:spcPts val="0"/>
              </a:spcBef>
              <a:spcAft>
                <a:spcPts val="0"/>
              </a:spcAft>
              <a:buNone/>
            </a:pPr>
            <a:r>
              <a:rPr i="1" lang="en-US" sz="1200">
                <a:solidFill>
                  <a:srgbClr val="637777"/>
                </a:solidFill>
              </a:rPr>
              <a:t>// good</a:t>
            </a:r>
            <a:endParaRPr i="1" sz="1200">
              <a:solidFill>
                <a:srgbClr val="637777"/>
              </a:solidFill>
            </a:endParaRPr>
          </a:p>
          <a:p>
            <a:pPr indent="0" lvl="0" marL="190500" marR="190500" rtl="0" algn="l">
              <a:lnSpc>
                <a:spcPct val="115000"/>
              </a:lnSpc>
              <a:spcBef>
                <a:spcPts val="0"/>
              </a:spcBef>
              <a:spcAft>
                <a:spcPts val="0"/>
              </a:spcAft>
              <a:buNone/>
            </a:pPr>
            <a:r>
              <a:rPr lang="en-US" sz="1200">
                <a:solidFill>
                  <a:srgbClr val="7FDBCA"/>
                </a:solidFill>
              </a:rPr>
              <a:t>var</a:t>
            </a:r>
            <a:r>
              <a:rPr lang="en-US" sz="1200">
                <a:solidFill>
                  <a:srgbClr val="D6DEEB"/>
                </a:solidFill>
              </a:rPr>
              <a:t> </a:t>
            </a:r>
            <a:r>
              <a:rPr lang="en-US" sz="1200">
                <a:solidFill>
                  <a:schemeClr val="dk1"/>
                </a:solidFill>
              </a:rPr>
              <a:t>hasEncryption </a:t>
            </a:r>
            <a:r>
              <a:rPr lang="en-US" sz="1200">
                <a:solidFill>
                  <a:srgbClr val="7FDBCA"/>
                </a:solidFill>
              </a:rPr>
              <a:t>=</a:t>
            </a:r>
            <a:r>
              <a:rPr lang="en-US" sz="1200">
                <a:solidFill>
                  <a:srgbClr val="D6DEEB"/>
                </a:solidFill>
              </a:rPr>
              <a:t> </a:t>
            </a:r>
            <a:r>
              <a:rPr lang="en-US" sz="1200">
                <a:solidFill>
                  <a:srgbClr val="FF5874"/>
                </a:solidFill>
              </a:rPr>
              <a:t>true</a:t>
            </a:r>
            <a:r>
              <a:rPr lang="en-US" sz="1200">
                <a:solidFill>
                  <a:srgbClr val="C792EA"/>
                </a:solidFill>
              </a:rPr>
              <a:t>;</a:t>
            </a:r>
            <a:endParaRPr sz="1200">
              <a:solidFill>
                <a:srgbClr val="C792EA"/>
              </a:solidFill>
            </a:endParaRPr>
          </a:p>
        </p:txBody>
      </p:sp>
      <p:sp>
        <p:nvSpPr>
          <p:cNvPr id="229" name="Google Shape;229;p24"/>
          <p:cNvSpPr txBox="1"/>
          <p:nvPr/>
        </p:nvSpPr>
        <p:spPr>
          <a:xfrm>
            <a:off x="6144000" y="4781475"/>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latin typeface="Times New Roman"/>
                <a:ea typeface="Times New Roman"/>
                <a:cs typeface="Times New Roman"/>
                <a:sym typeface="Times New Roman"/>
              </a:rPr>
              <a:t>Source:</a:t>
            </a:r>
            <a:r>
              <a:rPr lang="en-US" sz="600">
                <a:latin typeface="Times New Roman"/>
                <a:ea typeface="Times New Roman"/>
                <a:cs typeface="Times New Roman"/>
                <a:sym typeface="Times New Roman"/>
              </a:rPr>
              <a:t>https://www.robinwieruch.de/javascript-naming-conventions</a:t>
            </a:r>
            <a:endParaRPr sz="600">
              <a:latin typeface="Times New Roman"/>
              <a:ea typeface="Times New Roman"/>
              <a:cs typeface="Times New Roman"/>
              <a:sym typeface="Times New Roman"/>
            </a:endParaRPr>
          </a:p>
        </p:txBody>
      </p:sp>
      <p:pic>
        <p:nvPicPr>
          <p:cNvPr id="230" name="Google Shape;230;p24"/>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5"/>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236" name="Google Shape;236;p25"/>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7" name="Google Shape;237;p25"/>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4.3  javascript- Operators</a:t>
            </a:r>
            <a:endParaRPr b="1" sz="3500">
              <a:solidFill>
                <a:srgbClr val="434343"/>
              </a:solidFill>
              <a:latin typeface="Lora"/>
              <a:ea typeface="Lora"/>
              <a:cs typeface="Lora"/>
              <a:sym typeface="Lora"/>
            </a:endParaRPr>
          </a:p>
        </p:txBody>
      </p:sp>
      <p:pic>
        <p:nvPicPr>
          <p:cNvPr id="238" name="Google Shape;238;p25"/>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239" name="Google Shape;239;p25"/>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0" name="Google Shape;240;p25"/>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1" name="Google Shape;241;p25"/>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2" name="Google Shape;242;p25"/>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3" name="Google Shape;243;p25"/>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244" name="Google Shape;244;p25"/>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245" name="Google Shape;245;p25"/>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Operator</a:t>
            </a:r>
            <a:endParaRPr sz="4000">
              <a:latin typeface="Times New Roman"/>
              <a:ea typeface="Times New Roman"/>
              <a:cs typeface="Times New Roman"/>
              <a:sym typeface="Times New Roman"/>
            </a:endParaRPr>
          </a:p>
        </p:txBody>
      </p:sp>
      <p:cxnSp>
        <p:nvCxnSpPr>
          <p:cNvPr id="251" name="Google Shape;251;p26"/>
          <p:cNvCxnSpPr/>
          <p:nvPr/>
        </p:nvCxnSpPr>
        <p:spPr>
          <a:xfrm>
            <a:off x="428596" y="746027"/>
            <a:ext cx="2199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252" name="Google Shape;252;p26"/>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253" name="Google Shape;253;p26"/>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26"/>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26"/>
          <p:cNvSpPr txBox="1"/>
          <p:nvPr/>
        </p:nvSpPr>
        <p:spPr>
          <a:xfrm>
            <a:off x="813625" y="857400"/>
            <a:ext cx="81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Lora"/>
                <a:ea typeface="Lora"/>
                <a:cs typeface="Lora"/>
                <a:sym typeface="Lora"/>
              </a:rPr>
              <a:t>an operator is a special symbol used to perform operations on operands (values and variables)</a:t>
            </a:r>
            <a:endParaRPr>
              <a:solidFill>
                <a:srgbClr val="666666"/>
              </a:solidFill>
              <a:latin typeface="Lora"/>
              <a:ea typeface="Lora"/>
              <a:cs typeface="Lora"/>
              <a:sym typeface="Lora"/>
            </a:endParaRPr>
          </a:p>
        </p:txBody>
      </p:sp>
      <p:sp>
        <p:nvSpPr>
          <p:cNvPr id="256" name="Google Shape;256;p26"/>
          <p:cNvSpPr txBox="1"/>
          <p:nvPr/>
        </p:nvSpPr>
        <p:spPr>
          <a:xfrm>
            <a:off x="1167350" y="1450375"/>
            <a:ext cx="3000000" cy="3462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152400" marR="152400" rtl="0" algn="l">
              <a:lnSpc>
                <a:spcPct val="142857"/>
              </a:lnSpc>
              <a:spcBef>
                <a:spcPts val="0"/>
              </a:spcBef>
              <a:spcAft>
                <a:spcPts val="1200"/>
              </a:spcAft>
              <a:buNone/>
            </a:pPr>
            <a:r>
              <a:rPr lang="en-US" sz="1050">
                <a:solidFill>
                  <a:srgbClr val="990000"/>
                </a:solidFill>
                <a:latin typeface="Lora"/>
                <a:ea typeface="Lora"/>
                <a:cs typeface="Lora"/>
                <a:sym typeface="Lora"/>
              </a:rPr>
              <a:t>2</a:t>
            </a:r>
            <a:r>
              <a:rPr lang="en-US" sz="1050">
                <a:solidFill>
                  <a:srgbClr val="D3D3D3"/>
                </a:solidFill>
                <a:latin typeface="Lora"/>
                <a:ea typeface="Lora"/>
                <a:cs typeface="Lora"/>
                <a:sym typeface="Lora"/>
              </a:rPr>
              <a:t> </a:t>
            </a:r>
            <a:r>
              <a:rPr lang="en-US" sz="1050">
                <a:solidFill>
                  <a:srgbClr val="1155CC"/>
                </a:solidFill>
                <a:latin typeface="Lora"/>
                <a:ea typeface="Lora"/>
                <a:cs typeface="Lora"/>
                <a:sym typeface="Lora"/>
              </a:rPr>
              <a:t>+</a:t>
            </a:r>
            <a:r>
              <a:rPr lang="en-US" sz="1050">
                <a:solidFill>
                  <a:srgbClr val="D3D3D3"/>
                </a:solidFill>
                <a:latin typeface="Lora"/>
                <a:ea typeface="Lora"/>
                <a:cs typeface="Lora"/>
                <a:sym typeface="Lora"/>
              </a:rPr>
              <a:t> </a:t>
            </a:r>
            <a:r>
              <a:rPr lang="en-US" sz="1050">
                <a:solidFill>
                  <a:srgbClr val="990000"/>
                </a:solidFill>
                <a:latin typeface="Lora"/>
                <a:ea typeface="Lora"/>
                <a:cs typeface="Lora"/>
                <a:sym typeface="Lora"/>
              </a:rPr>
              <a:t>3</a:t>
            </a:r>
            <a:r>
              <a:rPr lang="en-US" sz="1050">
                <a:solidFill>
                  <a:srgbClr val="1155CC"/>
                </a:solidFill>
                <a:latin typeface="Lora"/>
                <a:ea typeface="Lora"/>
                <a:cs typeface="Lora"/>
                <a:sym typeface="Lora"/>
              </a:rPr>
              <a:t>;</a:t>
            </a:r>
            <a:r>
              <a:rPr lang="en-US" sz="1050">
                <a:solidFill>
                  <a:srgbClr val="D3D3D3"/>
                </a:solidFill>
                <a:latin typeface="Lora"/>
                <a:ea typeface="Lora"/>
                <a:cs typeface="Lora"/>
                <a:sym typeface="Lora"/>
              </a:rPr>
              <a:t> </a:t>
            </a:r>
            <a:r>
              <a:rPr lang="en-US" sz="1050">
                <a:solidFill>
                  <a:srgbClr val="1155CC"/>
                </a:solidFill>
                <a:latin typeface="Lora"/>
                <a:ea typeface="Lora"/>
                <a:cs typeface="Lora"/>
                <a:sym typeface="Lora"/>
              </a:rPr>
              <a:t>// 5</a:t>
            </a:r>
            <a:endParaRPr sz="1050">
              <a:solidFill>
                <a:srgbClr val="1155CC"/>
              </a:solidFill>
              <a:latin typeface="Lora"/>
              <a:ea typeface="Lora"/>
              <a:cs typeface="Lora"/>
              <a:sym typeface="Lora"/>
            </a:endParaRPr>
          </a:p>
        </p:txBody>
      </p:sp>
      <p:grpSp>
        <p:nvGrpSpPr>
          <p:cNvPr id="257" name="Google Shape;257;p26"/>
          <p:cNvGrpSpPr/>
          <p:nvPr/>
        </p:nvGrpSpPr>
        <p:grpSpPr>
          <a:xfrm>
            <a:off x="428600" y="2080050"/>
            <a:ext cx="5733600" cy="2418825"/>
            <a:chOff x="428600" y="2080050"/>
            <a:chExt cx="5733600" cy="2418825"/>
          </a:xfrm>
        </p:grpSpPr>
        <p:sp>
          <p:nvSpPr>
            <p:cNvPr id="258" name="Google Shape;258;p26"/>
            <p:cNvSpPr txBox="1"/>
            <p:nvPr/>
          </p:nvSpPr>
          <p:spPr>
            <a:xfrm>
              <a:off x="428600" y="2080050"/>
              <a:ext cx="57336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900"/>
                </a:spcAft>
                <a:buNone/>
              </a:pPr>
              <a:r>
                <a:rPr b="1" lang="en-US" sz="1800">
                  <a:solidFill>
                    <a:srgbClr val="333333"/>
                  </a:solidFill>
                </a:rPr>
                <a:t>JavaScript Operator Types</a:t>
              </a:r>
              <a:endParaRPr b="1" sz="1800">
                <a:solidFill>
                  <a:srgbClr val="333333"/>
                </a:solidFill>
              </a:endParaRPr>
            </a:p>
          </p:txBody>
        </p:sp>
        <p:sp>
          <p:nvSpPr>
            <p:cNvPr id="259" name="Google Shape;259;p26"/>
            <p:cNvSpPr txBox="1"/>
            <p:nvPr/>
          </p:nvSpPr>
          <p:spPr>
            <a:xfrm>
              <a:off x="672125" y="2621175"/>
              <a:ext cx="2419500" cy="1877700"/>
            </a:xfrm>
            <a:prstGeom prst="rect">
              <a:avLst/>
            </a:prstGeom>
            <a:noFill/>
            <a:ln>
              <a:noFill/>
            </a:ln>
          </p:spPr>
          <p:txBody>
            <a:bodyPr anchorCtr="0" anchor="t" bIns="91425" lIns="91425" spcFirstLastPara="1" rIns="91425" wrap="square" tIns="91425">
              <a:spAutoFit/>
            </a:bodyPr>
            <a:lstStyle/>
            <a:p>
              <a:pPr indent="-292100" lvl="0" marL="457200" rtl="0" algn="l">
                <a:lnSpc>
                  <a:spcPct val="166666"/>
                </a:lnSpc>
                <a:spcBef>
                  <a:spcPts val="0"/>
                </a:spcBef>
                <a:spcAft>
                  <a:spcPts val="0"/>
                </a:spcAft>
                <a:buClr>
                  <a:schemeClr val="dk1"/>
                </a:buClr>
                <a:buSzPts val="1000"/>
                <a:buFont typeface="Lora"/>
                <a:buChar char="●"/>
              </a:pPr>
              <a:r>
                <a:rPr lang="en-US" sz="1000">
                  <a:solidFill>
                    <a:schemeClr val="dk1"/>
                  </a:solidFill>
                  <a:latin typeface="Lora"/>
                  <a:ea typeface="Lora"/>
                  <a:cs typeface="Lora"/>
                  <a:sym typeface="Lora"/>
                </a:rPr>
                <a:t>Assignment Operators</a:t>
              </a:r>
              <a:endParaRPr sz="1000">
                <a:solidFill>
                  <a:schemeClr val="dk1"/>
                </a:solidFill>
                <a:latin typeface="Lora"/>
                <a:ea typeface="Lora"/>
                <a:cs typeface="Lora"/>
                <a:sym typeface="Lora"/>
              </a:endParaRPr>
            </a:p>
            <a:p>
              <a:pPr indent="-292100" lvl="0" marL="457200" rtl="0" algn="l">
                <a:lnSpc>
                  <a:spcPct val="166666"/>
                </a:lnSpc>
                <a:spcBef>
                  <a:spcPts val="0"/>
                </a:spcBef>
                <a:spcAft>
                  <a:spcPts val="0"/>
                </a:spcAft>
                <a:buClr>
                  <a:schemeClr val="dk1"/>
                </a:buClr>
                <a:buSzPts val="1000"/>
                <a:buFont typeface="Lora"/>
                <a:buChar char="●"/>
              </a:pPr>
              <a:r>
                <a:rPr lang="en-US" sz="1000">
                  <a:solidFill>
                    <a:schemeClr val="dk1"/>
                  </a:solidFill>
                  <a:latin typeface="Lora"/>
                  <a:ea typeface="Lora"/>
                  <a:cs typeface="Lora"/>
                  <a:sym typeface="Lora"/>
                </a:rPr>
                <a:t>Arithmetic Operators</a:t>
              </a:r>
              <a:endParaRPr sz="1000">
                <a:solidFill>
                  <a:schemeClr val="dk1"/>
                </a:solidFill>
                <a:latin typeface="Lora"/>
                <a:ea typeface="Lora"/>
                <a:cs typeface="Lora"/>
                <a:sym typeface="Lora"/>
              </a:endParaRPr>
            </a:p>
            <a:p>
              <a:pPr indent="-292100" lvl="0" marL="457200" rtl="0" algn="l">
                <a:lnSpc>
                  <a:spcPct val="166666"/>
                </a:lnSpc>
                <a:spcBef>
                  <a:spcPts val="0"/>
                </a:spcBef>
                <a:spcAft>
                  <a:spcPts val="0"/>
                </a:spcAft>
                <a:buClr>
                  <a:schemeClr val="dk1"/>
                </a:buClr>
                <a:buSzPts val="1000"/>
                <a:buFont typeface="Lora"/>
                <a:buChar char="●"/>
              </a:pPr>
              <a:r>
                <a:rPr lang="en-US" sz="1000">
                  <a:solidFill>
                    <a:schemeClr val="dk1"/>
                  </a:solidFill>
                  <a:latin typeface="Lora"/>
                  <a:ea typeface="Lora"/>
                  <a:cs typeface="Lora"/>
                  <a:sym typeface="Lora"/>
                </a:rPr>
                <a:t>Comparison Operators</a:t>
              </a:r>
              <a:endParaRPr sz="1000">
                <a:solidFill>
                  <a:schemeClr val="dk1"/>
                </a:solidFill>
                <a:latin typeface="Lora"/>
                <a:ea typeface="Lora"/>
                <a:cs typeface="Lora"/>
                <a:sym typeface="Lora"/>
              </a:endParaRPr>
            </a:p>
            <a:p>
              <a:pPr indent="-292100" lvl="0" marL="457200" rtl="0" algn="l">
                <a:lnSpc>
                  <a:spcPct val="166666"/>
                </a:lnSpc>
                <a:spcBef>
                  <a:spcPts val="0"/>
                </a:spcBef>
                <a:spcAft>
                  <a:spcPts val="0"/>
                </a:spcAft>
                <a:buClr>
                  <a:schemeClr val="dk1"/>
                </a:buClr>
                <a:buSzPts val="1000"/>
                <a:buFont typeface="Lora"/>
                <a:buChar char="●"/>
              </a:pPr>
              <a:r>
                <a:rPr lang="en-US" sz="1000">
                  <a:solidFill>
                    <a:schemeClr val="dk1"/>
                  </a:solidFill>
                  <a:latin typeface="Lora"/>
                  <a:ea typeface="Lora"/>
                  <a:cs typeface="Lora"/>
                  <a:sym typeface="Lora"/>
                </a:rPr>
                <a:t>Logical Operators</a:t>
              </a:r>
              <a:endParaRPr sz="1000">
                <a:solidFill>
                  <a:schemeClr val="dk1"/>
                </a:solidFill>
                <a:latin typeface="Lora"/>
                <a:ea typeface="Lora"/>
                <a:cs typeface="Lora"/>
                <a:sym typeface="Lora"/>
              </a:endParaRPr>
            </a:p>
            <a:p>
              <a:pPr indent="-292100" lvl="0" marL="457200" rtl="0" algn="l">
                <a:lnSpc>
                  <a:spcPct val="166666"/>
                </a:lnSpc>
                <a:spcBef>
                  <a:spcPts val="0"/>
                </a:spcBef>
                <a:spcAft>
                  <a:spcPts val="0"/>
                </a:spcAft>
                <a:buClr>
                  <a:schemeClr val="dk1"/>
                </a:buClr>
                <a:buSzPts val="1000"/>
                <a:buFont typeface="Lora"/>
                <a:buChar char="●"/>
              </a:pPr>
              <a:r>
                <a:rPr lang="en-US" sz="1000">
                  <a:solidFill>
                    <a:schemeClr val="dk1"/>
                  </a:solidFill>
                  <a:latin typeface="Lora"/>
                  <a:ea typeface="Lora"/>
                  <a:cs typeface="Lora"/>
                  <a:sym typeface="Lora"/>
                </a:rPr>
                <a:t>Bitwise Operators</a:t>
              </a:r>
              <a:endParaRPr sz="1000">
                <a:solidFill>
                  <a:schemeClr val="dk1"/>
                </a:solidFill>
                <a:latin typeface="Lora"/>
                <a:ea typeface="Lora"/>
                <a:cs typeface="Lora"/>
                <a:sym typeface="Lora"/>
              </a:endParaRPr>
            </a:p>
            <a:p>
              <a:pPr indent="-292100" lvl="0" marL="457200" rtl="0" algn="l">
                <a:lnSpc>
                  <a:spcPct val="166666"/>
                </a:lnSpc>
                <a:spcBef>
                  <a:spcPts val="0"/>
                </a:spcBef>
                <a:spcAft>
                  <a:spcPts val="0"/>
                </a:spcAft>
                <a:buClr>
                  <a:schemeClr val="dk1"/>
                </a:buClr>
                <a:buSzPts val="1000"/>
                <a:buFont typeface="Lora"/>
                <a:buChar char="●"/>
              </a:pPr>
              <a:r>
                <a:rPr lang="en-US" sz="1000">
                  <a:solidFill>
                    <a:schemeClr val="dk1"/>
                  </a:solidFill>
                  <a:latin typeface="Lora"/>
                  <a:ea typeface="Lora"/>
                  <a:cs typeface="Lora"/>
                  <a:sym typeface="Lora"/>
                </a:rPr>
                <a:t>String Operators</a:t>
              </a:r>
              <a:endParaRPr sz="1000">
                <a:solidFill>
                  <a:schemeClr val="dk1"/>
                </a:solidFill>
                <a:latin typeface="Lora"/>
                <a:ea typeface="Lora"/>
                <a:cs typeface="Lora"/>
                <a:sym typeface="Lora"/>
              </a:endParaRPr>
            </a:p>
            <a:p>
              <a:pPr indent="-292100" lvl="0" marL="457200" rtl="0" algn="l">
                <a:lnSpc>
                  <a:spcPct val="166666"/>
                </a:lnSpc>
                <a:spcBef>
                  <a:spcPts val="0"/>
                </a:spcBef>
                <a:spcAft>
                  <a:spcPts val="0"/>
                </a:spcAft>
                <a:buClr>
                  <a:schemeClr val="dk1"/>
                </a:buClr>
                <a:buSzPts val="1000"/>
                <a:buFont typeface="Lora"/>
                <a:buChar char="●"/>
              </a:pPr>
              <a:r>
                <a:rPr lang="en-US" sz="1000">
                  <a:solidFill>
                    <a:schemeClr val="dk1"/>
                  </a:solidFill>
                  <a:latin typeface="Lora"/>
                  <a:ea typeface="Lora"/>
                  <a:cs typeface="Lora"/>
                  <a:sym typeface="Lora"/>
                </a:rPr>
                <a:t>Other Operators</a:t>
              </a:r>
              <a:endParaRPr sz="1200">
                <a:solidFill>
                  <a:schemeClr val="dk1"/>
                </a:solidFill>
                <a:highlight>
                  <a:srgbClr val="F9FAFC"/>
                </a:highlight>
              </a:endParaRPr>
            </a:p>
          </p:txBody>
        </p:sp>
      </p:grpSp>
      <p:sp>
        <p:nvSpPr>
          <p:cNvPr id="260" name="Google Shape;260;p26"/>
          <p:cNvSpPr txBox="1"/>
          <p:nvPr/>
        </p:nvSpPr>
        <p:spPr>
          <a:xfrm>
            <a:off x="2160900" y="4839825"/>
            <a:ext cx="69831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latin typeface="Lora"/>
                <a:ea typeface="Lora"/>
                <a:cs typeface="Lora"/>
                <a:sym typeface="Lora"/>
              </a:rPr>
              <a:t>Source: </a:t>
            </a:r>
            <a:r>
              <a:rPr lang="en-US" sz="600">
                <a:latin typeface="Lora"/>
                <a:ea typeface="Lora"/>
                <a:cs typeface="Lora"/>
                <a:sym typeface="Lora"/>
              </a:rPr>
              <a:t>https://www.programiz.com/javascript/operators</a:t>
            </a:r>
            <a:endParaRPr sz="600">
              <a:latin typeface="Lora"/>
              <a:ea typeface="Lora"/>
              <a:cs typeface="Lora"/>
              <a:sym typeface="Lora"/>
            </a:endParaRPr>
          </a:p>
        </p:txBody>
      </p:sp>
      <p:pic>
        <p:nvPicPr>
          <p:cNvPr id="261" name="Google Shape;261;p26"/>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2600"/>
                                        <p:tgtEl>
                                          <p:spTgt spid="2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2500"/>
                                        <p:tgtEl>
                                          <p:spTgt spid="2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167125" y="205978"/>
            <a:ext cx="8229600" cy="857400"/>
          </a:xfrm>
          <a:prstGeom prst="rect">
            <a:avLst/>
          </a:prstGeom>
        </p:spPr>
        <p:txBody>
          <a:bodyPr anchorCtr="0" anchor="ctr" bIns="45700" lIns="91425" spcFirstLastPara="1" rIns="91425" wrap="square" tIns="45700">
            <a:normAutofit/>
          </a:bodyPr>
          <a:lstStyle/>
          <a:p>
            <a:pPr indent="0" lvl="0" marL="0" rtl="0" algn="l">
              <a:lnSpc>
                <a:spcPct val="166666"/>
              </a:lnSpc>
              <a:spcBef>
                <a:spcPts val="0"/>
              </a:spcBef>
              <a:spcAft>
                <a:spcPts val="4500"/>
              </a:spcAft>
              <a:buNone/>
            </a:pPr>
            <a:r>
              <a:rPr lang="en-US" sz="4000">
                <a:latin typeface="Times New Roman"/>
                <a:ea typeface="Times New Roman"/>
                <a:cs typeface="Times New Roman"/>
                <a:sym typeface="Times New Roman"/>
              </a:rPr>
              <a:t>Assignment Operators</a:t>
            </a:r>
            <a:endParaRPr sz="4000">
              <a:latin typeface="Times New Roman"/>
              <a:ea typeface="Times New Roman"/>
              <a:cs typeface="Times New Roman"/>
              <a:sym typeface="Times New Roman"/>
            </a:endParaRPr>
          </a:p>
        </p:txBody>
      </p:sp>
      <p:sp>
        <p:nvSpPr>
          <p:cNvPr id="268" name="Google Shape;268;p27"/>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69" name="Google Shape;269;p27"/>
          <p:cNvPicPr preferRelativeResize="0"/>
          <p:nvPr/>
        </p:nvPicPr>
        <p:blipFill>
          <a:blip r:embed="rId3">
            <a:alphaModFix/>
          </a:blip>
          <a:stretch>
            <a:fillRect/>
          </a:stretch>
        </p:blipFill>
        <p:spPr>
          <a:xfrm>
            <a:off x="1486500" y="1236726"/>
            <a:ext cx="6038150" cy="3019075"/>
          </a:xfrm>
          <a:prstGeom prst="rect">
            <a:avLst/>
          </a:prstGeom>
          <a:noFill/>
          <a:ln>
            <a:noFill/>
          </a:ln>
        </p:spPr>
      </p:pic>
      <p:cxnSp>
        <p:nvCxnSpPr>
          <p:cNvPr id="270" name="Google Shape;270;p27"/>
          <p:cNvCxnSpPr/>
          <p:nvPr/>
        </p:nvCxnSpPr>
        <p:spPr>
          <a:xfrm>
            <a:off x="244646" y="958277"/>
            <a:ext cx="45804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271" name="Google Shape;271;p27"/>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167125" y="205978"/>
            <a:ext cx="8229600" cy="857400"/>
          </a:xfrm>
          <a:prstGeom prst="rect">
            <a:avLst/>
          </a:prstGeom>
        </p:spPr>
        <p:txBody>
          <a:bodyPr anchorCtr="0" anchor="ctr" bIns="45700" lIns="91425" spcFirstLastPara="1" rIns="91425" wrap="square" tIns="45700">
            <a:normAutofit/>
          </a:bodyPr>
          <a:lstStyle/>
          <a:p>
            <a:pPr indent="0" lvl="0" marL="0" rtl="0" algn="l">
              <a:lnSpc>
                <a:spcPct val="166666"/>
              </a:lnSpc>
              <a:spcBef>
                <a:spcPts val="0"/>
              </a:spcBef>
              <a:spcAft>
                <a:spcPts val="4500"/>
              </a:spcAft>
              <a:buNone/>
            </a:pPr>
            <a:r>
              <a:rPr lang="en-US" sz="4000">
                <a:latin typeface="Times New Roman"/>
                <a:ea typeface="Times New Roman"/>
                <a:cs typeface="Times New Roman"/>
                <a:sym typeface="Times New Roman"/>
              </a:rPr>
              <a:t>Arithmetic</a:t>
            </a:r>
            <a:r>
              <a:rPr lang="en-US" sz="4000">
                <a:latin typeface="Times New Roman"/>
                <a:ea typeface="Times New Roman"/>
                <a:cs typeface="Times New Roman"/>
                <a:sym typeface="Times New Roman"/>
              </a:rPr>
              <a:t> Operators</a:t>
            </a:r>
            <a:endParaRPr sz="4000">
              <a:latin typeface="Times New Roman"/>
              <a:ea typeface="Times New Roman"/>
              <a:cs typeface="Times New Roman"/>
              <a:sym typeface="Times New Roman"/>
            </a:endParaRPr>
          </a:p>
        </p:txBody>
      </p:sp>
      <p:sp>
        <p:nvSpPr>
          <p:cNvPr id="278" name="Google Shape;278;p28"/>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279" name="Google Shape;279;p28"/>
          <p:cNvCxnSpPr/>
          <p:nvPr/>
        </p:nvCxnSpPr>
        <p:spPr>
          <a:xfrm>
            <a:off x="244646" y="958277"/>
            <a:ext cx="45804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280" name="Google Shape;280;p28"/>
          <p:cNvPicPr preferRelativeResize="0"/>
          <p:nvPr/>
        </p:nvPicPr>
        <p:blipFill>
          <a:blip r:embed="rId3">
            <a:alphaModFix/>
          </a:blip>
          <a:stretch>
            <a:fillRect/>
          </a:stretch>
        </p:blipFill>
        <p:spPr>
          <a:xfrm>
            <a:off x="1789439" y="1207751"/>
            <a:ext cx="5565126" cy="3158225"/>
          </a:xfrm>
          <a:prstGeom prst="rect">
            <a:avLst/>
          </a:prstGeom>
          <a:noFill/>
          <a:ln>
            <a:noFill/>
          </a:ln>
        </p:spPr>
      </p:pic>
      <p:pic>
        <p:nvPicPr>
          <p:cNvPr id="281" name="Google Shape;281;p28"/>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title"/>
          </p:nvPr>
        </p:nvSpPr>
        <p:spPr>
          <a:xfrm>
            <a:off x="167125" y="205978"/>
            <a:ext cx="8229600" cy="857400"/>
          </a:xfrm>
          <a:prstGeom prst="rect">
            <a:avLst/>
          </a:prstGeom>
        </p:spPr>
        <p:txBody>
          <a:bodyPr anchorCtr="0" anchor="ctr" bIns="45700" lIns="91425" spcFirstLastPara="1" rIns="91425" wrap="square" tIns="45700">
            <a:normAutofit/>
          </a:bodyPr>
          <a:lstStyle/>
          <a:p>
            <a:pPr indent="0" lvl="0" marL="0" rtl="0" algn="l">
              <a:lnSpc>
                <a:spcPct val="166666"/>
              </a:lnSpc>
              <a:spcBef>
                <a:spcPts val="0"/>
              </a:spcBef>
              <a:spcAft>
                <a:spcPts val="4500"/>
              </a:spcAft>
              <a:buNone/>
            </a:pPr>
            <a:r>
              <a:rPr lang="en-US" sz="4000">
                <a:latin typeface="Times New Roman"/>
                <a:ea typeface="Times New Roman"/>
                <a:cs typeface="Times New Roman"/>
                <a:sym typeface="Times New Roman"/>
              </a:rPr>
              <a:t>Comparison</a:t>
            </a:r>
            <a:r>
              <a:rPr lang="en-US" sz="4000">
                <a:latin typeface="Times New Roman"/>
                <a:ea typeface="Times New Roman"/>
                <a:cs typeface="Times New Roman"/>
                <a:sym typeface="Times New Roman"/>
              </a:rPr>
              <a:t> Operators</a:t>
            </a:r>
            <a:endParaRPr sz="4000">
              <a:latin typeface="Times New Roman"/>
              <a:ea typeface="Times New Roman"/>
              <a:cs typeface="Times New Roman"/>
              <a:sym typeface="Times New Roman"/>
            </a:endParaRPr>
          </a:p>
        </p:txBody>
      </p:sp>
      <p:sp>
        <p:nvSpPr>
          <p:cNvPr id="288" name="Google Shape;288;p29"/>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289" name="Google Shape;289;p29"/>
          <p:cNvCxnSpPr/>
          <p:nvPr/>
        </p:nvCxnSpPr>
        <p:spPr>
          <a:xfrm>
            <a:off x="244646" y="958277"/>
            <a:ext cx="45804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290" name="Google Shape;290;p29"/>
          <p:cNvPicPr preferRelativeResize="0"/>
          <p:nvPr/>
        </p:nvPicPr>
        <p:blipFill>
          <a:blip r:embed="rId3">
            <a:alphaModFix/>
          </a:blip>
          <a:stretch>
            <a:fillRect/>
          </a:stretch>
        </p:blipFill>
        <p:spPr>
          <a:xfrm>
            <a:off x="2128600" y="1182025"/>
            <a:ext cx="4498200" cy="3227474"/>
          </a:xfrm>
          <a:prstGeom prst="rect">
            <a:avLst/>
          </a:prstGeom>
          <a:noFill/>
          <a:ln>
            <a:noFill/>
          </a:ln>
        </p:spPr>
      </p:pic>
      <p:pic>
        <p:nvPicPr>
          <p:cNvPr id="291" name="Google Shape;291;p29"/>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type="title"/>
          </p:nvPr>
        </p:nvSpPr>
        <p:spPr>
          <a:xfrm>
            <a:off x="167125" y="205978"/>
            <a:ext cx="8229600" cy="857400"/>
          </a:xfrm>
          <a:prstGeom prst="rect">
            <a:avLst/>
          </a:prstGeom>
        </p:spPr>
        <p:txBody>
          <a:bodyPr anchorCtr="0" anchor="ctr" bIns="45700" lIns="91425" spcFirstLastPara="1" rIns="91425" wrap="square" tIns="45700">
            <a:normAutofit/>
          </a:bodyPr>
          <a:lstStyle/>
          <a:p>
            <a:pPr indent="0" lvl="0" marL="0" rtl="0" algn="l">
              <a:lnSpc>
                <a:spcPct val="166666"/>
              </a:lnSpc>
              <a:spcBef>
                <a:spcPts val="0"/>
              </a:spcBef>
              <a:spcAft>
                <a:spcPts val="4500"/>
              </a:spcAft>
              <a:buNone/>
            </a:pPr>
            <a:r>
              <a:rPr lang="en-US" sz="4000">
                <a:latin typeface="Times New Roman"/>
                <a:ea typeface="Times New Roman"/>
                <a:cs typeface="Times New Roman"/>
                <a:sym typeface="Times New Roman"/>
              </a:rPr>
              <a:t>Logical</a:t>
            </a:r>
            <a:r>
              <a:rPr lang="en-US" sz="4000">
                <a:latin typeface="Times New Roman"/>
                <a:ea typeface="Times New Roman"/>
                <a:cs typeface="Times New Roman"/>
                <a:sym typeface="Times New Roman"/>
              </a:rPr>
              <a:t> Operators</a:t>
            </a:r>
            <a:endParaRPr sz="4000">
              <a:latin typeface="Times New Roman"/>
              <a:ea typeface="Times New Roman"/>
              <a:cs typeface="Times New Roman"/>
              <a:sym typeface="Times New Roman"/>
            </a:endParaRPr>
          </a:p>
        </p:txBody>
      </p:sp>
      <p:sp>
        <p:nvSpPr>
          <p:cNvPr id="298" name="Google Shape;298;p30"/>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299" name="Google Shape;299;p30"/>
          <p:cNvCxnSpPr/>
          <p:nvPr/>
        </p:nvCxnSpPr>
        <p:spPr>
          <a:xfrm>
            <a:off x="244646" y="958277"/>
            <a:ext cx="45804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300" name="Google Shape;300;p30"/>
          <p:cNvPicPr preferRelativeResize="0"/>
          <p:nvPr/>
        </p:nvPicPr>
        <p:blipFill>
          <a:blip r:embed="rId3">
            <a:alphaModFix/>
          </a:blip>
          <a:stretch>
            <a:fillRect/>
          </a:stretch>
        </p:blipFill>
        <p:spPr>
          <a:xfrm>
            <a:off x="734734" y="1732253"/>
            <a:ext cx="7534275" cy="2352675"/>
          </a:xfrm>
          <a:prstGeom prst="rect">
            <a:avLst/>
          </a:prstGeom>
          <a:noFill/>
          <a:ln>
            <a:noFill/>
          </a:ln>
        </p:spPr>
      </p:pic>
      <p:pic>
        <p:nvPicPr>
          <p:cNvPr id="301" name="Google Shape;301;p30"/>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1"/>
          <p:cNvPicPr preferRelativeResize="0"/>
          <p:nvPr/>
        </p:nvPicPr>
        <p:blipFill>
          <a:blip r:embed="rId3">
            <a:alphaModFix/>
          </a:blip>
          <a:stretch>
            <a:fillRect/>
          </a:stretch>
        </p:blipFill>
        <p:spPr>
          <a:xfrm>
            <a:off x="7967425" y="39200"/>
            <a:ext cx="1063375" cy="1063375"/>
          </a:xfrm>
          <a:prstGeom prst="rect">
            <a:avLst/>
          </a:prstGeom>
          <a:noFill/>
          <a:ln>
            <a:noFill/>
          </a:ln>
          <a:effectLst>
            <a:outerShdw blurRad="57150" rotWithShape="0" algn="bl" dir="5400000" dist="19050">
              <a:srgbClr val="000000">
                <a:alpha val="50000"/>
              </a:srgbClr>
            </a:outerShdw>
          </a:effectLst>
        </p:spPr>
      </p:pic>
      <p:sp>
        <p:nvSpPr>
          <p:cNvPr id="308" name="Google Shape;308;p31"/>
          <p:cNvSpPr txBox="1"/>
          <p:nvPr>
            <p:ph type="title"/>
          </p:nvPr>
        </p:nvSpPr>
        <p:spPr>
          <a:xfrm>
            <a:off x="167125" y="205978"/>
            <a:ext cx="8229600" cy="857400"/>
          </a:xfrm>
          <a:prstGeom prst="rect">
            <a:avLst/>
          </a:prstGeom>
        </p:spPr>
        <p:txBody>
          <a:bodyPr anchorCtr="0" anchor="ctr" bIns="45700" lIns="91425" spcFirstLastPara="1" rIns="91425" wrap="square" tIns="45700">
            <a:normAutofit/>
          </a:bodyPr>
          <a:lstStyle/>
          <a:p>
            <a:pPr indent="0" lvl="0" marL="0" rtl="0" algn="l">
              <a:lnSpc>
                <a:spcPct val="166666"/>
              </a:lnSpc>
              <a:spcBef>
                <a:spcPts val="0"/>
              </a:spcBef>
              <a:spcAft>
                <a:spcPts val="4500"/>
              </a:spcAft>
              <a:buNone/>
            </a:pPr>
            <a:r>
              <a:rPr lang="en-US" sz="4000">
                <a:latin typeface="Times New Roman"/>
                <a:ea typeface="Times New Roman"/>
                <a:cs typeface="Times New Roman"/>
                <a:sym typeface="Times New Roman"/>
              </a:rPr>
              <a:t>Bitwise</a:t>
            </a:r>
            <a:r>
              <a:rPr lang="en-US" sz="4000">
                <a:latin typeface="Times New Roman"/>
                <a:ea typeface="Times New Roman"/>
                <a:cs typeface="Times New Roman"/>
                <a:sym typeface="Times New Roman"/>
              </a:rPr>
              <a:t> Operators</a:t>
            </a:r>
            <a:endParaRPr sz="4000">
              <a:latin typeface="Times New Roman"/>
              <a:ea typeface="Times New Roman"/>
              <a:cs typeface="Times New Roman"/>
              <a:sym typeface="Times New Roman"/>
            </a:endParaRPr>
          </a:p>
        </p:txBody>
      </p:sp>
      <p:sp>
        <p:nvSpPr>
          <p:cNvPr id="309" name="Google Shape;309;p31"/>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310" name="Google Shape;310;p31"/>
          <p:cNvCxnSpPr/>
          <p:nvPr/>
        </p:nvCxnSpPr>
        <p:spPr>
          <a:xfrm>
            <a:off x="244646" y="958277"/>
            <a:ext cx="45804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311" name="Google Shape;311;p31"/>
          <p:cNvPicPr preferRelativeResize="0"/>
          <p:nvPr/>
        </p:nvPicPr>
        <p:blipFill>
          <a:blip r:embed="rId4">
            <a:alphaModFix/>
          </a:blip>
          <a:stretch>
            <a:fillRect/>
          </a:stretch>
        </p:blipFill>
        <p:spPr>
          <a:xfrm>
            <a:off x="1647777" y="1151826"/>
            <a:ext cx="5926475" cy="2952114"/>
          </a:xfrm>
          <a:prstGeom prst="rect">
            <a:avLst/>
          </a:prstGeom>
          <a:noFill/>
          <a:ln>
            <a:noFill/>
          </a:ln>
        </p:spPr>
      </p:pic>
      <p:sp>
        <p:nvSpPr>
          <p:cNvPr id="312" name="Google Shape;312;p31"/>
          <p:cNvSpPr txBox="1"/>
          <p:nvPr/>
        </p:nvSpPr>
        <p:spPr>
          <a:xfrm>
            <a:off x="2401500" y="4835700"/>
            <a:ext cx="6742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800">
                <a:latin typeface="Lora"/>
                <a:ea typeface="Lora"/>
                <a:cs typeface="Lora"/>
                <a:sym typeface="Lora"/>
              </a:rPr>
              <a:t>https://www.programiz.com/javascript/bitwise-operators</a:t>
            </a:r>
            <a:endParaRPr sz="800">
              <a:latin typeface="Lora"/>
              <a:ea typeface="Lora"/>
              <a:cs typeface="Lora"/>
              <a:sym typeface="Lora"/>
            </a:endParaRPr>
          </a:p>
        </p:txBody>
      </p:sp>
      <p:pic>
        <p:nvPicPr>
          <p:cNvPr id="313" name="Google Shape;313;p31"/>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2"/>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319" name="Google Shape;319;p32"/>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0" name="Google Shape;320;p32"/>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4.4  javascript- Conditions</a:t>
            </a:r>
            <a:endParaRPr b="1" sz="3500">
              <a:solidFill>
                <a:srgbClr val="434343"/>
              </a:solidFill>
              <a:latin typeface="Lora"/>
              <a:ea typeface="Lora"/>
              <a:cs typeface="Lora"/>
              <a:sym typeface="Lora"/>
            </a:endParaRPr>
          </a:p>
        </p:txBody>
      </p:sp>
      <p:pic>
        <p:nvPicPr>
          <p:cNvPr id="321" name="Google Shape;321;p32"/>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322" name="Google Shape;322;p32"/>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3" name="Google Shape;323;p32"/>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4" name="Google Shape;324;p32"/>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5" name="Google Shape;325;p32"/>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6" name="Google Shape;326;p32"/>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327" name="Google Shape;327;p32"/>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328" name="Google Shape;328;p32"/>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3000">
                <a:solidFill>
                  <a:srgbClr val="888888"/>
                </a:solidFill>
                <a:latin typeface="Raleway"/>
                <a:ea typeface="Raleway"/>
                <a:cs typeface="Raleway"/>
                <a:sym typeface="Raleway"/>
              </a:rPr>
              <a:t>Story of web </a:t>
            </a:r>
            <a:endParaRPr>
              <a:solidFill>
                <a:srgbClr val="888888"/>
              </a:solidFill>
            </a:endParaRPr>
          </a:p>
        </p:txBody>
      </p:sp>
      <p:sp>
        <p:nvSpPr>
          <p:cNvPr id="106" name="Google Shape;106;p15"/>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317500" lvl="0" marL="457200" rtl="0" algn="just">
              <a:spcBef>
                <a:spcPts val="0"/>
              </a:spcBef>
              <a:spcAft>
                <a:spcPts val="0"/>
              </a:spcAft>
              <a:buClr>
                <a:srgbClr val="434343"/>
              </a:buClr>
              <a:buSzPts val="1400"/>
              <a:buFont typeface="Lora"/>
              <a:buChar char="●"/>
            </a:pPr>
            <a:r>
              <a:rPr lang="en-US" sz="1400">
                <a:solidFill>
                  <a:srgbClr val="434343"/>
                </a:solidFill>
                <a:latin typeface="Lora"/>
                <a:ea typeface="Lora"/>
                <a:cs typeface="Lora"/>
                <a:sym typeface="Lora"/>
              </a:rPr>
              <a:t>Web born on 1989</a:t>
            </a:r>
            <a:endParaRPr sz="1400">
              <a:solidFill>
                <a:srgbClr val="434343"/>
              </a:solidFill>
              <a:latin typeface="Lora"/>
              <a:ea typeface="Lora"/>
              <a:cs typeface="Lora"/>
              <a:sym typeface="Lora"/>
            </a:endParaRPr>
          </a:p>
          <a:p>
            <a:pPr indent="-317500" lvl="0" marL="457200" rtl="0" algn="just">
              <a:spcBef>
                <a:spcPts val="0"/>
              </a:spcBef>
              <a:spcAft>
                <a:spcPts val="0"/>
              </a:spcAft>
              <a:buClr>
                <a:srgbClr val="434343"/>
              </a:buClr>
              <a:buSzPts val="1400"/>
              <a:buChar char="●"/>
            </a:pPr>
            <a:r>
              <a:rPr b="1" lang="en-US" sz="1400">
                <a:solidFill>
                  <a:srgbClr val="434343"/>
                </a:solidFill>
                <a:latin typeface="Lora"/>
                <a:ea typeface="Lora"/>
                <a:cs typeface="Lora"/>
                <a:sym typeface="Lora"/>
              </a:rPr>
              <a:t>Tim Berners-Lee</a:t>
            </a:r>
            <a:r>
              <a:rPr lang="en-US" sz="1400">
                <a:solidFill>
                  <a:srgbClr val="434343"/>
                </a:solidFill>
                <a:latin typeface="Lora"/>
                <a:ea typeface="Lora"/>
                <a:cs typeface="Lora"/>
                <a:sym typeface="Lora"/>
              </a:rPr>
              <a:t>, a British scientist</a:t>
            </a:r>
            <a:endParaRPr sz="1400">
              <a:solidFill>
                <a:srgbClr val="434343"/>
              </a:solidFill>
              <a:latin typeface="Lora"/>
              <a:ea typeface="Lora"/>
              <a:cs typeface="Lora"/>
              <a:sym typeface="Lora"/>
            </a:endParaRPr>
          </a:p>
          <a:p>
            <a:pPr indent="-317500" lvl="0" marL="457200" rtl="0" algn="just">
              <a:spcBef>
                <a:spcPts val="0"/>
              </a:spcBef>
              <a:spcAft>
                <a:spcPts val="0"/>
              </a:spcAft>
              <a:buClr>
                <a:srgbClr val="434343"/>
              </a:buClr>
              <a:buSzPts val="1400"/>
              <a:buFont typeface="Lora"/>
              <a:buChar char="●"/>
            </a:pPr>
            <a:r>
              <a:rPr lang="en-US" sz="1400">
                <a:solidFill>
                  <a:srgbClr val="434343"/>
                </a:solidFill>
                <a:latin typeface="Lora"/>
                <a:ea typeface="Lora"/>
                <a:cs typeface="Lora"/>
                <a:sym typeface="Lora"/>
              </a:rPr>
              <a:t>Initial purpose - automated information-sharing between scientists in universities and institutes around the world.</a:t>
            </a:r>
            <a:endParaRPr sz="1400">
              <a:solidFill>
                <a:srgbClr val="434343"/>
              </a:solidFill>
              <a:latin typeface="Lora"/>
              <a:ea typeface="Lora"/>
              <a:cs typeface="Lora"/>
              <a:sym typeface="Lora"/>
            </a:endParaRPr>
          </a:p>
          <a:p>
            <a:pPr indent="-317500" lvl="0" marL="457200" rtl="0" algn="just">
              <a:spcBef>
                <a:spcPts val="0"/>
              </a:spcBef>
              <a:spcAft>
                <a:spcPts val="0"/>
              </a:spcAft>
              <a:buClr>
                <a:srgbClr val="434343"/>
              </a:buClr>
              <a:buSzPts val="1400"/>
              <a:buFont typeface="Lora"/>
              <a:buChar char="●"/>
            </a:pPr>
            <a:r>
              <a:rPr lang="en-US" sz="1400">
                <a:solidFill>
                  <a:srgbClr val="434343"/>
                </a:solidFill>
                <a:latin typeface="Lora"/>
                <a:ea typeface="Lora"/>
                <a:cs typeface="Lora"/>
                <a:sym typeface="Lora"/>
              </a:rPr>
              <a:t>November 1990 - outlined the principal concepts and it defined important terms behind the Web</a:t>
            </a:r>
            <a:endParaRPr sz="1400">
              <a:solidFill>
                <a:srgbClr val="434343"/>
              </a:solidFill>
              <a:latin typeface="Lora"/>
              <a:ea typeface="Lora"/>
              <a:cs typeface="Lora"/>
              <a:sym typeface="Lora"/>
            </a:endParaRPr>
          </a:p>
          <a:p>
            <a:pPr indent="-317500" lvl="0" marL="457200" rtl="0" algn="just">
              <a:spcBef>
                <a:spcPts val="0"/>
              </a:spcBef>
              <a:spcAft>
                <a:spcPts val="0"/>
              </a:spcAft>
              <a:buClr>
                <a:srgbClr val="434343"/>
              </a:buClr>
              <a:buSzPts val="1400"/>
              <a:buFont typeface="Lora"/>
              <a:buChar char="●"/>
            </a:pPr>
            <a:r>
              <a:rPr lang="en-US" sz="1400">
                <a:solidFill>
                  <a:srgbClr val="434343"/>
                </a:solidFill>
                <a:latin typeface="Lora"/>
                <a:ea typeface="Lora"/>
                <a:cs typeface="Lora"/>
                <a:sym typeface="Lora"/>
              </a:rPr>
              <a:t>The document described a "hypertext project" called "WorldWideWeb" in which a "web" of "hypertext documents" could be viewed by “browsers”.</a:t>
            </a:r>
            <a:endParaRPr sz="1400">
              <a:solidFill>
                <a:srgbClr val="434343"/>
              </a:solidFill>
              <a:latin typeface="Lora"/>
              <a:ea typeface="Lora"/>
              <a:cs typeface="Lora"/>
              <a:sym typeface="Lora"/>
            </a:endParaRPr>
          </a:p>
          <a:p>
            <a:pPr indent="-317500" lvl="0" marL="457200" rtl="0" algn="just">
              <a:spcBef>
                <a:spcPts val="0"/>
              </a:spcBef>
              <a:spcAft>
                <a:spcPts val="0"/>
              </a:spcAft>
              <a:buClr>
                <a:srgbClr val="434343"/>
              </a:buClr>
              <a:buSzPts val="1400"/>
              <a:buChar char="●"/>
            </a:pPr>
            <a:r>
              <a:rPr lang="en-US" sz="1400">
                <a:solidFill>
                  <a:srgbClr val="434343"/>
                </a:solidFill>
                <a:latin typeface="Lora"/>
                <a:ea typeface="Lora"/>
                <a:cs typeface="Lora"/>
                <a:sym typeface="Lora"/>
              </a:rPr>
              <a:t>World's first website and Web server -</a:t>
            </a:r>
            <a:r>
              <a:rPr b="1" lang="en-US" sz="1400" u="sng">
                <a:solidFill>
                  <a:srgbClr val="434343"/>
                </a:solidFill>
                <a:latin typeface="Lora"/>
                <a:ea typeface="Lora"/>
                <a:cs typeface="Lora"/>
                <a:sym typeface="Lora"/>
              </a:rPr>
              <a:t> </a:t>
            </a:r>
            <a:r>
              <a:rPr b="1" lang="en-US" sz="1400" u="sng">
                <a:solidFill>
                  <a:srgbClr val="434343"/>
                </a:solidFill>
                <a:latin typeface="Lora"/>
                <a:ea typeface="Lora"/>
                <a:cs typeface="Lora"/>
                <a:sym typeface="Lora"/>
                <a:hlinkClick r:id="rId3">
                  <a:extLst>
                    <a:ext uri="{A12FA001-AC4F-418D-AE19-62706E023703}">
                      <ahyp:hlinkClr val="tx"/>
                    </a:ext>
                  </a:extLst>
                </a:hlinkClick>
              </a:rPr>
              <a:t>info.cern.ch</a:t>
            </a:r>
            <a:endParaRPr b="1" sz="1400" u="sng">
              <a:solidFill>
                <a:srgbClr val="434343"/>
              </a:solidFill>
              <a:latin typeface="Lora"/>
              <a:ea typeface="Lora"/>
              <a:cs typeface="Lora"/>
              <a:sym typeface="Lora"/>
            </a:endParaRPr>
          </a:p>
          <a:p>
            <a:pPr indent="-317500" lvl="0" marL="457200" rtl="0" algn="just">
              <a:spcBef>
                <a:spcPts val="0"/>
              </a:spcBef>
              <a:spcAft>
                <a:spcPts val="0"/>
              </a:spcAft>
              <a:buClr>
                <a:srgbClr val="434343"/>
              </a:buClr>
              <a:buSzPts val="1400"/>
              <a:buChar char="●"/>
            </a:pPr>
            <a:r>
              <a:rPr lang="en-US" sz="1400">
                <a:solidFill>
                  <a:srgbClr val="434343"/>
                </a:solidFill>
                <a:latin typeface="Lora"/>
                <a:ea typeface="Lora"/>
                <a:cs typeface="Lora"/>
                <a:sym typeface="Lora"/>
              </a:rPr>
              <a:t>First web page address </a:t>
            </a:r>
            <a:r>
              <a:rPr b="1" lang="en-US" sz="1400">
                <a:solidFill>
                  <a:srgbClr val="434343"/>
                </a:solidFill>
                <a:latin typeface="Lora"/>
                <a:ea typeface="Lora"/>
                <a:cs typeface="Lora"/>
                <a:sym typeface="Lora"/>
              </a:rPr>
              <a:t>-</a:t>
            </a:r>
            <a:r>
              <a:rPr b="1" lang="en-US" sz="1400" u="sng">
                <a:solidFill>
                  <a:srgbClr val="434343"/>
                </a:solidFill>
                <a:latin typeface="Lora"/>
                <a:ea typeface="Lora"/>
                <a:cs typeface="Lora"/>
                <a:sym typeface="Lora"/>
              </a:rPr>
              <a:t> </a:t>
            </a:r>
            <a:r>
              <a:rPr b="1" lang="en-US" sz="1400" u="sng">
                <a:solidFill>
                  <a:srgbClr val="434343"/>
                </a:solidFill>
                <a:latin typeface="Lora"/>
                <a:ea typeface="Lora"/>
                <a:cs typeface="Lora"/>
                <a:sym typeface="Lora"/>
                <a:hlinkClick r:id="rId4">
                  <a:extLst>
                    <a:ext uri="{A12FA001-AC4F-418D-AE19-62706E023703}">
                      <ahyp:hlinkClr val="tx"/>
                    </a:ext>
                  </a:extLst>
                </a:hlinkClick>
              </a:rPr>
              <a:t>http://info.cern.ch/hypertext/WWW/TheProject.html</a:t>
            </a:r>
            <a:endParaRPr b="1" sz="1400" u="sng">
              <a:solidFill>
                <a:srgbClr val="434343"/>
              </a:solidFill>
              <a:latin typeface="Lora"/>
              <a:ea typeface="Lora"/>
              <a:cs typeface="Lora"/>
              <a:sym typeface="Lora"/>
            </a:endParaRPr>
          </a:p>
          <a:p>
            <a:pPr indent="0" lvl="0" marL="0" rtl="0" algn="l">
              <a:spcBef>
                <a:spcPts val="360"/>
              </a:spcBef>
              <a:spcAft>
                <a:spcPts val="0"/>
              </a:spcAft>
              <a:buNone/>
            </a:pPr>
            <a:r>
              <a:t/>
            </a:r>
            <a:endParaRPr>
              <a:solidFill>
                <a:srgbClr val="434343"/>
              </a:solidFill>
            </a:endParaRPr>
          </a:p>
        </p:txBody>
      </p:sp>
      <p:pic>
        <p:nvPicPr>
          <p:cNvPr id="107" name="Google Shape;107;p15"/>
          <p:cNvPicPr preferRelativeResize="0"/>
          <p:nvPr/>
        </p:nvPicPr>
        <p:blipFill>
          <a:blip r:embed="rId5">
            <a:alphaModFix/>
          </a:blip>
          <a:stretch>
            <a:fillRect/>
          </a:stretch>
        </p:blipFill>
        <p:spPr>
          <a:xfrm>
            <a:off x="6853400" y="138125"/>
            <a:ext cx="2100800" cy="1347626"/>
          </a:xfrm>
          <a:prstGeom prst="rect">
            <a:avLst/>
          </a:prstGeom>
          <a:noFill/>
          <a:ln>
            <a:noFill/>
          </a:ln>
        </p:spPr>
      </p:pic>
      <p:sp>
        <p:nvSpPr>
          <p:cNvPr id="108" name="Google Shape;108;p15"/>
          <p:cNvSpPr txBox="1"/>
          <p:nvPr/>
        </p:nvSpPr>
        <p:spPr>
          <a:xfrm>
            <a:off x="1843325" y="4758375"/>
            <a:ext cx="7248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900">
                <a:solidFill>
                  <a:srgbClr val="333333"/>
                </a:solidFill>
                <a:latin typeface="Times New Roman"/>
                <a:ea typeface="Times New Roman"/>
                <a:cs typeface="Times New Roman"/>
                <a:sym typeface="Times New Roman"/>
              </a:rPr>
              <a:t>Source : https://home.cern/science/computing/birth-web/short-history-web</a:t>
            </a:r>
            <a:endParaRPr sz="900">
              <a:solidFill>
                <a:srgbClr val="333333"/>
              </a:solidFill>
              <a:latin typeface="Times New Roman"/>
              <a:ea typeface="Times New Roman"/>
              <a:cs typeface="Times New Roman"/>
              <a:sym typeface="Times New Roman"/>
            </a:endParaRPr>
          </a:p>
        </p:txBody>
      </p:sp>
      <p:sp>
        <p:nvSpPr>
          <p:cNvPr id="109" name="Google Shape;109;p15"/>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10" name="Google Shape;110;p15"/>
          <p:cNvPicPr preferRelativeResize="0"/>
          <p:nvPr/>
        </p:nvPicPr>
        <p:blipFill rotWithShape="1">
          <a:blip r:embed="rId6">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Conditions </a:t>
            </a:r>
            <a:endParaRPr sz="4000">
              <a:latin typeface="Times New Roman"/>
              <a:ea typeface="Times New Roman"/>
              <a:cs typeface="Times New Roman"/>
              <a:sym typeface="Times New Roman"/>
            </a:endParaRPr>
          </a:p>
        </p:txBody>
      </p:sp>
      <p:cxnSp>
        <p:nvCxnSpPr>
          <p:cNvPr id="334" name="Google Shape;334;p33"/>
          <p:cNvCxnSpPr/>
          <p:nvPr/>
        </p:nvCxnSpPr>
        <p:spPr>
          <a:xfrm>
            <a:off x="428596" y="696503"/>
            <a:ext cx="2703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335" name="Google Shape;335;p33"/>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336" name="Google Shape;336;p33"/>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JavaScript 101: Truthiness. When dealing with conditionals (for… | by Brian  Mearns | ITNEXT" id="337" name="Google Shape;337;p33"/>
          <p:cNvPicPr preferRelativeResize="0"/>
          <p:nvPr/>
        </p:nvPicPr>
        <p:blipFill rotWithShape="1">
          <a:blip r:embed="rId3">
            <a:alphaModFix/>
          </a:blip>
          <a:srcRect b="0" l="0" r="0" t="0"/>
          <a:stretch/>
        </p:blipFill>
        <p:spPr>
          <a:xfrm>
            <a:off x="1136303" y="1760822"/>
            <a:ext cx="2543199" cy="1943975"/>
          </a:xfrm>
          <a:prstGeom prst="rect">
            <a:avLst/>
          </a:prstGeom>
          <a:noFill/>
          <a:ln>
            <a:noFill/>
          </a:ln>
        </p:spPr>
      </p:pic>
      <p:sp>
        <p:nvSpPr>
          <p:cNvPr id="338" name="Google Shape;338;p33"/>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339" name="Google Shape;339;p33"/>
          <p:cNvPicPr preferRelativeResize="0"/>
          <p:nvPr/>
        </p:nvPicPr>
        <p:blipFill>
          <a:blip r:embed="rId4">
            <a:alphaModFix/>
          </a:blip>
          <a:stretch>
            <a:fillRect/>
          </a:stretch>
        </p:blipFill>
        <p:spPr>
          <a:xfrm>
            <a:off x="4294500" y="857400"/>
            <a:ext cx="3982526" cy="2041625"/>
          </a:xfrm>
          <a:prstGeom prst="rect">
            <a:avLst/>
          </a:prstGeom>
          <a:noFill/>
          <a:ln>
            <a:noFill/>
          </a:ln>
        </p:spPr>
      </p:pic>
      <p:sp>
        <p:nvSpPr>
          <p:cNvPr id="340" name="Google Shape;340;p33"/>
          <p:cNvSpPr txBox="1"/>
          <p:nvPr/>
        </p:nvSpPr>
        <p:spPr>
          <a:xfrm>
            <a:off x="2521800" y="4896425"/>
            <a:ext cx="6622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latin typeface="Lora"/>
                <a:ea typeface="Lora"/>
                <a:cs typeface="Lora"/>
                <a:sym typeface="Lora"/>
              </a:rPr>
              <a:t>Image source: https://www.programiz.com/javascript/if-else</a:t>
            </a:r>
            <a:endParaRPr sz="600">
              <a:latin typeface="Lora"/>
              <a:ea typeface="Lora"/>
              <a:cs typeface="Lora"/>
              <a:sym typeface="Lora"/>
            </a:endParaRPr>
          </a:p>
        </p:txBody>
      </p:sp>
      <p:pic>
        <p:nvPicPr>
          <p:cNvPr id="341" name="Google Shape;341;p33"/>
          <p:cNvPicPr preferRelativeResize="0"/>
          <p:nvPr/>
        </p:nvPicPr>
        <p:blipFill>
          <a:blip r:embed="rId5">
            <a:alphaModFix/>
          </a:blip>
          <a:stretch>
            <a:fillRect/>
          </a:stretch>
        </p:blipFill>
        <p:spPr>
          <a:xfrm>
            <a:off x="4248175" y="3050950"/>
            <a:ext cx="4131774" cy="1742925"/>
          </a:xfrm>
          <a:prstGeom prst="rect">
            <a:avLst/>
          </a:prstGeom>
          <a:noFill/>
          <a:ln>
            <a:noFill/>
          </a:ln>
        </p:spPr>
      </p:pic>
      <p:pic>
        <p:nvPicPr>
          <p:cNvPr id="342" name="Google Shape;342;p33"/>
          <p:cNvPicPr preferRelativeResize="0"/>
          <p:nvPr/>
        </p:nvPicPr>
        <p:blipFill rotWithShape="1">
          <a:blip r:embed="rId6">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4"/>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Conditions</a:t>
            </a:r>
            <a:r>
              <a:rPr lang="en-US" sz="4000">
                <a:latin typeface="Times New Roman"/>
                <a:ea typeface="Times New Roman"/>
                <a:cs typeface="Times New Roman"/>
                <a:sym typeface="Times New Roman"/>
              </a:rPr>
              <a:t> </a:t>
            </a:r>
            <a:endParaRPr sz="4000">
              <a:latin typeface="Times New Roman"/>
              <a:ea typeface="Times New Roman"/>
              <a:cs typeface="Times New Roman"/>
              <a:sym typeface="Times New Roman"/>
            </a:endParaRPr>
          </a:p>
        </p:txBody>
      </p:sp>
      <p:cxnSp>
        <p:nvCxnSpPr>
          <p:cNvPr id="348" name="Google Shape;348;p34"/>
          <p:cNvCxnSpPr/>
          <p:nvPr/>
        </p:nvCxnSpPr>
        <p:spPr>
          <a:xfrm>
            <a:off x="428596" y="696503"/>
            <a:ext cx="2703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349" name="Google Shape;349;p34"/>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350" name="Google Shape;350;p34"/>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JavaScript Conditional Statements 🔀 | by Marsh Chawki | Medium" id="351" name="Google Shape;351;p34"/>
          <p:cNvPicPr preferRelativeResize="0"/>
          <p:nvPr/>
        </p:nvPicPr>
        <p:blipFill rotWithShape="1">
          <a:blip r:embed="rId3">
            <a:alphaModFix/>
          </a:blip>
          <a:srcRect b="0" l="0" r="0" t="0"/>
          <a:stretch/>
        </p:blipFill>
        <p:spPr>
          <a:xfrm>
            <a:off x="307975" y="1556525"/>
            <a:ext cx="2640151" cy="1591850"/>
          </a:xfrm>
          <a:prstGeom prst="rect">
            <a:avLst/>
          </a:prstGeom>
          <a:noFill/>
          <a:ln>
            <a:noFill/>
          </a:ln>
        </p:spPr>
      </p:pic>
      <p:sp>
        <p:nvSpPr>
          <p:cNvPr id="352" name="Google Shape;352;p34"/>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34"/>
          <p:cNvSpPr txBox="1"/>
          <p:nvPr/>
        </p:nvSpPr>
        <p:spPr>
          <a:xfrm>
            <a:off x="2521800" y="4896425"/>
            <a:ext cx="6622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latin typeface="Lora"/>
                <a:ea typeface="Lora"/>
                <a:cs typeface="Lora"/>
                <a:sym typeface="Lora"/>
              </a:rPr>
              <a:t>Image source: </a:t>
            </a:r>
            <a:r>
              <a:rPr lang="en-US" sz="600">
                <a:latin typeface="Lora"/>
                <a:ea typeface="Lora"/>
                <a:cs typeface="Lora"/>
                <a:sym typeface="Lora"/>
              </a:rPr>
              <a:t>https://www.programiz.com/javascript/if-else</a:t>
            </a:r>
            <a:endParaRPr sz="600">
              <a:latin typeface="Lora"/>
              <a:ea typeface="Lora"/>
              <a:cs typeface="Lora"/>
              <a:sym typeface="Lora"/>
            </a:endParaRPr>
          </a:p>
        </p:txBody>
      </p:sp>
      <p:pic>
        <p:nvPicPr>
          <p:cNvPr id="354" name="Google Shape;354;p34"/>
          <p:cNvPicPr preferRelativeResize="0"/>
          <p:nvPr/>
        </p:nvPicPr>
        <p:blipFill>
          <a:blip r:embed="rId4">
            <a:alphaModFix/>
          </a:blip>
          <a:stretch>
            <a:fillRect/>
          </a:stretch>
        </p:blipFill>
        <p:spPr>
          <a:xfrm>
            <a:off x="3038877" y="1239076"/>
            <a:ext cx="5910274" cy="2911438"/>
          </a:xfrm>
          <a:prstGeom prst="rect">
            <a:avLst/>
          </a:prstGeom>
          <a:noFill/>
          <a:ln cap="flat" cmpd="sng" w="9525">
            <a:solidFill>
              <a:srgbClr val="0000FF"/>
            </a:solidFill>
            <a:prstDash val="solid"/>
            <a:round/>
            <a:headEnd len="sm" w="sm" type="none"/>
            <a:tailEnd len="sm" w="sm" type="none"/>
          </a:ln>
        </p:spPr>
      </p:pic>
      <p:pic>
        <p:nvPicPr>
          <p:cNvPr id="355" name="Google Shape;355;p34"/>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5"/>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Switch Case</a:t>
            </a:r>
            <a:endParaRPr sz="4000">
              <a:latin typeface="Times New Roman"/>
              <a:ea typeface="Times New Roman"/>
              <a:cs typeface="Times New Roman"/>
              <a:sym typeface="Times New Roman"/>
            </a:endParaRPr>
          </a:p>
        </p:txBody>
      </p:sp>
      <p:cxnSp>
        <p:nvCxnSpPr>
          <p:cNvPr id="361" name="Google Shape;361;p35"/>
          <p:cNvCxnSpPr/>
          <p:nvPr/>
        </p:nvCxnSpPr>
        <p:spPr>
          <a:xfrm>
            <a:off x="428596" y="696503"/>
            <a:ext cx="3279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362" name="Google Shape;362;p35"/>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363" name="Google Shape;363;p35"/>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https://miro.medium.com/max/2132/1*9xZcxV7uEzOT05aci4isYA.png" id="364" name="Google Shape;364;p35"/>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35"/>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366" name="Google Shape;366;p35"/>
          <p:cNvPicPr preferRelativeResize="0"/>
          <p:nvPr/>
        </p:nvPicPr>
        <p:blipFill>
          <a:blip r:embed="rId3">
            <a:alphaModFix/>
          </a:blip>
          <a:stretch>
            <a:fillRect/>
          </a:stretch>
        </p:blipFill>
        <p:spPr>
          <a:xfrm>
            <a:off x="212175" y="1337050"/>
            <a:ext cx="3643675" cy="2638425"/>
          </a:xfrm>
          <a:prstGeom prst="rect">
            <a:avLst/>
          </a:prstGeom>
          <a:noFill/>
          <a:ln>
            <a:noFill/>
          </a:ln>
        </p:spPr>
      </p:pic>
      <p:pic>
        <p:nvPicPr>
          <p:cNvPr id="367" name="Google Shape;367;p35"/>
          <p:cNvPicPr preferRelativeResize="0"/>
          <p:nvPr/>
        </p:nvPicPr>
        <p:blipFill>
          <a:blip r:embed="rId4">
            <a:alphaModFix/>
          </a:blip>
          <a:stretch>
            <a:fillRect/>
          </a:stretch>
        </p:blipFill>
        <p:spPr>
          <a:xfrm>
            <a:off x="4022700" y="733875"/>
            <a:ext cx="4915325" cy="4338875"/>
          </a:xfrm>
          <a:prstGeom prst="rect">
            <a:avLst/>
          </a:prstGeom>
          <a:noFill/>
          <a:ln cap="flat" cmpd="sng" w="9525">
            <a:solidFill>
              <a:srgbClr val="0000FF"/>
            </a:solidFill>
            <a:prstDash val="solid"/>
            <a:round/>
            <a:headEnd len="sm" w="sm" type="none"/>
            <a:tailEnd len="sm" w="sm" type="none"/>
          </a:ln>
        </p:spPr>
      </p:pic>
      <p:pic>
        <p:nvPicPr>
          <p:cNvPr id="368" name="Google Shape;368;p35"/>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36"/>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374" name="Google Shape;374;p36"/>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5" name="Google Shape;375;p36"/>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4.5  javascript- Loops</a:t>
            </a:r>
            <a:endParaRPr b="1" sz="3500">
              <a:solidFill>
                <a:srgbClr val="434343"/>
              </a:solidFill>
              <a:latin typeface="Lora"/>
              <a:ea typeface="Lora"/>
              <a:cs typeface="Lora"/>
              <a:sym typeface="Lora"/>
            </a:endParaRPr>
          </a:p>
        </p:txBody>
      </p:sp>
      <p:pic>
        <p:nvPicPr>
          <p:cNvPr id="376" name="Google Shape;376;p36"/>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377" name="Google Shape;377;p36"/>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8" name="Google Shape;378;p36"/>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9" name="Google Shape;379;p36"/>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0" name="Google Shape;380;p36"/>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1" name="Google Shape;381;p36"/>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382" name="Google Shape;382;p36"/>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383" name="Google Shape;383;p36"/>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7"/>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Loops</a:t>
            </a:r>
            <a:r>
              <a:rPr lang="en-US" sz="4000">
                <a:latin typeface="Times New Roman"/>
                <a:ea typeface="Times New Roman"/>
                <a:cs typeface="Times New Roman"/>
                <a:sym typeface="Times New Roman"/>
              </a:rPr>
              <a:t> </a:t>
            </a:r>
            <a:endParaRPr sz="4000">
              <a:latin typeface="Times New Roman"/>
              <a:ea typeface="Times New Roman"/>
              <a:cs typeface="Times New Roman"/>
              <a:sym typeface="Times New Roman"/>
            </a:endParaRPr>
          </a:p>
        </p:txBody>
      </p:sp>
      <p:cxnSp>
        <p:nvCxnSpPr>
          <p:cNvPr id="389" name="Google Shape;389;p37"/>
          <p:cNvCxnSpPr/>
          <p:nvPr/>
        </p:nvCxnSpPr>
        <p:spPr>
          <a:xfrm>
            <a:off x="428596" y="753102"/>
            <a:ext cx="3207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390" name="Google Shape;390;p37"/>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391" name="Google Shape;391;p37"/>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37"/>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393" name="Google Shape;393;p37"/>
          <p:cNvPicPr preferRelativeResize="0"/>
          <p:nvPr/>
        </p:nvPicPr>
        <p:blipFill>
          <a:blip r:embed="rId3">
            <a:alphaModFix/>
          </a:blip>
          <a:stretch>
            <a:fillRect/>
          </a:stretch>
        </p:blipFill>
        <p:spPr>
          <a:xfrm>
            <a:off x="460375" y="987800"/>
            <a:ext cx="4265700" cy="975250"/>
          </a:xfrm>
          <a:prstGeom prst="rect">
            <a:avLst/>
          </a:prstGeom>
          <a:noFill/>
          <a:ln cap="flat" cmpd="sng" w="9525">
            <a:solidFill>
              <a:schemeClr val="dk2"/>
            </a:solidFill>
            <a:prstDash val="solid"/>
            <a:round/>
            <a:headEnd len="sm" w="sm" type="none"/>
            <a:tailEnd len="sm" w="sm" type="none"/>
          </a:ln>
        </p:spPr>
      </p:pic>
      <p:pic>
        <p:nvPicPr>
          <p:cNvPr id="394" name="Google Shape;394;p37"/>
          <p:cNvPicPr preferRelativeResize="0"/>
          <p:nvPr/>
        </p:nvPicPr>
        <p:blipFill>
          <a:blip r:embed="rId4">
            <a:alphaModFix/>
          </a:blip>
          <a:stretch>
            <a:fillRect/>
          </a:stretch>
        </p:blipFill>
        <p:spPr>
          <a:xfrm>
            <a:off x="4877375" y="987788"/>
            <a:ext cx="4170450" cy="975250"/>
          </a:xfrm>
          <a:prstGeom prst="rect">
            <a:avLst/>
          </a:prstGeom>
          <a:noFill/>
          <a:ln cap="flat" cmpd="sng" w="9525">
            <a:solidFill>
              <a:schemeClr val="dk2"/>
            </a:solidFill>
            <a:prstDash val="solid"/>
            <a:round/>
            <a:headEnd len="sm" w="sm" type="none"/>
            <a:tailEnd len="sm" w="sm" type="none"/>
          </a:ln>
        </p:spPr>
      </p:pic>
      <p:sp>
        <p:nvSpPr>
          <p:cNvPr id="395" name="Google Shape;395;p37"/>
          <p:cNvSpPr txBox="1"/>
          <p:nvPr/>
        </p:nvSpPr>
        <p:spPr>
          <a:xfrm>
            <a:off x="582325" y="944250"/>
            <a:ext cx="407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434343"/>
                </a:solidFill>
                <a:latin typeface="Lora"/>
                <a:ea typeface="Lora"/>
                <a:cs typeface="Lora"/>
                <a:sym typeface="Lora"/>
              </a:rPr>
              <a:t>Syntax</a:t>
            </a:r>
            <a:endParaRPr sz="1200">
              <a:solidFill>
                <a:srgbClr val="434343"/>
              </a:solidFill>
              <a:latin typeface="Lora"/>
              <a:ea typeface="Lora"/>
              <a:cs typeface="Lora"/>
              <a:sym typeface="Lora"/>
            </a:endParaRPr>
          </a:p>
        </p:txBody>
      </p:sp>
      <p:sp>
        <p:nvSpPr>
          <p:cNvPr id="396" name="Google Shape;396;p37"/>
          <p:cNvSpPr txBox="1"/>
          <p:nvPr/>
        </p:nvSpPr>
        <p:spPr>
          <a:xfrm>
            <a:off x="4972625" y="902350"/>
            <a:ext cx="407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666666"/>
                </a:solidFill>
                <a:latin typeface="Lora"/>
                <a:ea typeface="Lora"/>
                <a:cs typeface="Lora"/>
                <a:sym typeface="Lora"/>
              </a:rPr>
              <a:t>Example: Prints all elements of the array on the console:</a:t>
            </a:r>
            <a:endParaRPr sz="1000">
              <a:solidFill>
                <a:srgbClr val="666666"/>
              </a:solidFill>
              <a:latin typeface="Lora"/>
              <a:ea typeface="Lora"/>
              <a:cs typeface="Lora"/>
              <a:sym typeface="Lora"/>
            </a:endParaRPr>
          </a:p>
        </p:txBody>
      </p:sp>
      <p:pic>
        <p:nvPicPr>
          <p:cNvPr id="397" name="Google Shape;397;p37"/>
          <p:cNvPicPr preferRelativeResize="0"/>
          <p:nvPr/>
        </p:nvPicPr>
        <p:blipFill>
          <a:blip r:embed="rId5">
            <a:alphaModFix/>
          </a:blip>
          <a:stretch>
            <a:fillRect/>
          </a:stretch>
        </p:blipFill>
        <p:spPr>
          <a:xfrm>
            <a:off x="582321" y="2023250"/>
            <a:ext cx="3954280" cy="3023275"/>
          </a:xfrm>
          <a:prstGeom prst="rect">
            <a:avLst/>
          </a:prstGeom>
          <a:noFill/>
          <a:ln cap="flat" cmpd="sng" w="9525">
            <a:solidFill>
              <a:srgbClr val="0000FF"/>
            </a:solidFill>
            <a:prstDash val="solid"/>
            <a:round/>
            <a:headEnd len="sm" w="sm" type="none"/>
            <a:tailEnd len="sm" w="sm" type="none"/>
          </a:ln>
        </p:spPr>
      </p:pic>
      <p:sp>
        <p:nvSpPr>
          <p:cNvPr id="398" name="Google Shape;398;p37"/>
          <p:cNvSpPr txBox="1"/>
          <p:nvPr/>
        </p:nvSpPr>
        <p:spPr>
          <a:xfrm>
            <a:off x="4877375" y="2462100"/>
            <a:ext cx="4123500" cy="1316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FF9900"/>
                </a:solidFill>
                <a:latin typeface="Courier New"/>
                <a:ea typeface="Courier New"/>
                <a:cs typeface="Courier New"/>
                <a:sym typeface="Courier New"/>
              </a:rPr>
              <a:t>// program to display text 10 times</a:t>
            </a:r>
            <a:endParaRPr sz="1050">
              <a:solidFill>
                <a:srgbClr val="FF9900"/>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const</a:t>
            </a:r>
            <a:r>
              <a:rPr lang="en-US" sz="1050">
                <a:solidFill>
                  <a:srgbClr val="D3D3D3"/>
                </a:solidFill>
                <a:latin typeface="Courier New"/>
                <a:ea typeface="Courier New"/>
                <a:cs typeface="Courier New"/>
                <a:sym typeface="Courier New"/>
              </a:rPr>
              <a:t> </a:t>
            </a:r>
            <a:r>
              <a:rPr lang="en-US" sz="1050">
                <a:solidFill>
                  <a:srgbClr val="0000FF"/>
                </a:solidFill>
                <a:latin typeface="Courier New"/>
                <a:ea typeface="Courier New"/>
                <a:cs typeface="Courier New"/>
                <a:sym typeface="Courier New"/>
              </a:rPr>
              <a:t>n</a:t>
            </a:r>
            <a:r>
              <a:rPr lang="en-US" sz="1050">
                <a:solidFill>
                  <a:srgbClr val="D3D3D3"/>
                </a:solidFill>
                <a:latin typeface="Courier New"/>
                <a:ea typeface="Courier New"/>
                <a:cs typeface="Courier New"/>
                <a:sym typeface="Courier New"/>
              </a:rPr>
              <a:t> </a:t>
            </a:r>
            <a:r>
              <a:rPr lang="en-US" sz="1050">
                <a:solidFill>
                  <a:srgbClr val="4A86E8"/>
                </a:solidFill>
                <a:latin typeface="Courier New"/>
                <a:ea typeface="Courier New"/>
                <a:cs typeface="Courier New"/>
                <a:sym typeface="Courier New"/>
              </a:rPr>
              <a:t>=</a:t>
            </a: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5</a:t>
            </a:r>
            <a:r>
              <a:rPr lang="en-US" sz="1050">
                <a:solidFill>
                  <a:srgbClr val="D3D3D3"/>
                </a:solidFill>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9900"/>
                </a:solidFill>
                <a:latin typeface="Courier New"/>
                <a:ea typeface="Courier New"/>
                <a:cs typeface="Courier New"/>
                <a:sym typeface="Courier New"/>
              </a:rPr>
              <a:t>// looping from i = 1 to 5</a:t>
            </a:r>
            <a:endParaRPr sz="1050">
              <a:solidFill>
                <a:srgbClr val="FF9900"/>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for</a:t>
            </a:r>
            <a:r>
              <a:rPr lang="en-US" sz="1050">
                <a:solidFill>
                  <a:srgbClr val="D3D3D3"/>
                </a:solidFill>
                <a:latin typeface="Courier New"/>
                <a:ea typeface="Courier New"/>
                <a:cs typeface="Courier New"/>
                <a:sym typeface="Courier New"/>
              </a:rPr>
              <a:t> </a:t>
            </a:r>
            <a:r>
              <a:rPr lang="en-US" sz="1050">
                <a:solidFill>
                  <a:srgbClr val="0000FF"/>
                </a:solidFill>
                <a:latin typeface="Courier New"/>
                <a:ea typeface="Courier New"/>
                <a:cs typeface="Courier New"/>
                <a:sym typeface="Courier New"/>
              </a:rPr>
              <a:t>(</a:t>
            </a:r>
            <a:r>
              <a:rPr lang="en-US" sz="1050">
                <a:solidFill>
                  <a:srgbClr val="C678DD"/>
                </a:solidFill>
                <a:latin typeface="Courier New"/>
                <a:ea typeface="Courier New"/>
                <a:cs typeface="Courier New"/>
                <a:sym typeface="Courier New"/>
              </a:rPr>
              <a:t>let</a:t>
            </a:r>
            <a:r>
              <a:rPr lang="en-US" sz="1050">
                <a:solidFill>
                  <a:srgbClr val="D3D3D3"/>
                </a:solidFill>
                <a:latin typeface="Courier New"/>
                <a:ea typeface="Courier New"/>
                <a:cs typeface="Courier New"/>
                <a:sym typeface="Courier New"/>
              </a:rPr>
              <a:t> </a:t>
            </a:r>
            <a:r>
              <a:rPr lang="en-US" sz="1050">
                <a:solidFill>
                  <a:srgbClr val="1155CC"/>
                </a:solidFill>
                <a:latin typeface="Courier New"/>
                <a:ea typeface="Courier New"/>
                <a:cs typeface="Courier New"/>
                <a:sym typeface="Courier New"/>
              </a:rPr>
              <a:t>i</a:t>
            </a:r>
            <a:r>
              <a:rPr lang="en-US" sz="1050">
                <a:solidFill>
                  <a:srgbClr val="D3D3D3"/>
                </a:solidFill>
                <a:latin typeface="Courier New"/>
                <a:ea typeface="Courier New"/>
                <a:cs typeface="Courier New"/>
                <a:sym typeface="Courier New"/>
              </a:rPr>
              <a:t> </a:t>
            </a:r>
            <a:r>
              <a:rPr lang="en-US" sz="1050">
                <a:solidFill>
                  <a:srgbClr val="4A86E8"/>
                </a:solidFill>
                <a:latin typeface="Courier New"/>
                <a:ea typeface="Courier New"/>
                <a:cs typeface="Courier New"/>
                <a:sym typeface="Courier New"/>
              </a:rPr>
              <a:t>=</a:t>
            </a: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1</a:t>
            </a:r>
            <a:r>
              <a:rPr lang="en-US" sz="1050">
                <a:solidFill>
                  <a:srgbClr val="0000FF"/>
                </a:solidFill>
                <a:latin typeface="Courier New"/>
                <a:ea typeface="Courier New"/>
                <a:cs typeface="Courier New"/>
                <a:sym typeface="Courier New"/>
              </a:rPr>
              <a:t>;</a:t>
            </a:r>
            <a:r>
              <a:rPr lang="en-US" sz="1050">
                <a:solidFill>
                  <a:srgbClr val="D3D3D3"/>
                </a:solidFill>
                <a:latin typeface="Courier New"/>
                <a:ea typeface="Courier New"/>
                <a:cs typeface="Courier New"/>
                <a:sym typeface="Courier New"/>
              </a:rPr>
              <a:t> </a:t>
            </a:r>
            <a:r>
              <a:rPr lang="en-US" sz="1050">
                <a:solidFill>
                  <a:srgbClr val="0000FF"/>
                </a:solidFill>
                <a:latin typeface="Courier New"/>
                <a:ea typeface="Courier New"/>
                <a:cs typeface="Courier New"/>
                <a:sym typeface="Courier New"/>
              </a:rPr>
              <a:t>i</a:t>
            </a:r>
            <a:r>
              <a:rPr lang="en-US" sz="1050">
                <a:solidFill>
                  <a:srgbClr val="D3D3D3"/>
                </a:solidFill>
                <a:latin typeface="Courier New"/>
                <a:ea typeface="Courier New"/>
                <a:cs typeface="Courier New"/>
                <a:sym typeface="Courier New"/>
              </a:rPr>
              <a:t> </a:t>
            </a:r>
            <a:r>
              <a:rPr lang="en-US" sz="1050">
                <a:solidFill>
                  <a:srgbClr val="4A86E8"/>
                </a:solidFill>
                <a:latin typeface="Courier New"/>
                <a:ea typeface="Courier New"/>
                <a:cs typeface="Courier New"/>
                <a:sym typeface="Courier New"/>
              </a:rPr>
              <a:t>&lt;= </a:t>
            </a:r>
            <a:r>
              <a:rPr lang="en-US" sz="1050">
                <a:solidFill>
                  <a:srgbClr val="0000FF"/>
                </a:solidFill>
                <a:latin typeface="Courier New"/>
                <a:ea typeface="Courier New"/>
                <a:cs typeface="Courier New"/>
                <a:sym typeface="Courier New"/>
              </a:rPr>
              <a:t>n; i++) {</a:t>
            </a:r>
            <a:endParaRPr sz="105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E6C07B"/>
                </a:solidFill>
                <a:latin typeface="Courier New"/>
                <a:ea typeface="Courier New"/>
                <a:cs typeface="Courier New"/>
                <a:sym typeface="Courier New"/>
              </a:rPr>
              <a:t>console</a:t>
            </a:r>
            <a:r>
              <a:rPr lang="en-US" sz="1050">
                <a:solidFill>
                  <a:srgbClr val="D3D3D3"/>
                </a:solidFill>
                <a:latin typeface="Courier New"/>
                <a:ea typeface="Courier New"/>
                <a:cs typeface="Courier New"/>
                <a:sym typeface="Courier New"/>
              </a:rPr>
              <a:t>.</a:t>
            </a:r>
            <a:r>
              <a:rPr lang="en-US" sz="1050">
                <a:solidFill>
                  <a:srgbClr val="FF00FF"/>
                </a:solidFill>
                <a:latin typeface="Courier New"/>
                <a:ea typeface="Courier New"/>
                <a:cs typeface="Courier New"/>
                <a:sym typeface="Courier New"/>
              </a:rPr>
              <a:t>log</a:t>
            </a:r>
            <a:r>
              <a:rPr lang="en-US" sz="1050">
                <a:solidFill>
                  <a:srgbClr val="0000FF"/>
                </a:solidFill>
                <a:latin typeface="Courier New"/>
                <a:ea typeface="Courier New"/>
                <a:cs typeface="Courier New"/>
                <a:sym typeface="Courier New"/>
              </a:rPr>
              <a:t>(</a:t>
            </a:r>
            <a:r>
              <a:rPr lang="en-US" sz="1050">
                <a:solidFill>
                  <a:srgbClr val="98C379"/>
                </a:solidFill>
                <a:latin typeface="Courier New"/>
                <a:ea typeface="Courier New"/>
                <a:cs typeface="Courier New"/>
                <a:sym typeface="Courier New"/>
              </a:rPr>
              <a:t>`I am learning Javascript`</a:t>
            </a:r>
            <a:r>
              <a:rPr lang="en-US" sz="1050">
                <a:solidFill>
                  <a:srgbClr val="0000FF"/>
                </a:solidFill>
                <a:latin typeface="Courier New"/>
                <a:ea typeface="Courier New"/>
                <a:cs typeface="Courier New"/>
                <a:sym typeface="Courier New"/>
              </a:rPr>
              <a:t>);</a:t>
            </a:r>
            <a:endParaRPr sz="1050">
              <a:solidFill>
                <a:srgbClr val="0000FF"/>
              </a:solidFill>
              <a:latin typeface="Courier New"/>
              <a:ea typeface="Courier New"/>
              <a:cs typeface="Courier New"/>
              <a:sym typeface="Courier New"/>
            </a:endParaRPr>
          </a:p>
          <a:p>
            <a:pPr indent="0" lvl="0" marL="152400" marR="152400" rtl="0" algn="l">
              <a:lnSpc>
                <a:spcPct val="142857"/>
              </a:lnSpc>
              <a:spcBef>
                <a:spcPts val="0"/>
              </a:spcBef>
              <a:spcAft>
                <a:spcPts val="1200"/>
              </a:spcAft>
              <a:buNone/>
            </a:pPr>
            <a:r>
              <a:rPr lang="en-US" sz="1050">
                <a:solidFill>
                  <a:srgbClr val="0000FF"/>
                </a:solidFill>
                <a:latin typeface="Courier New"/>
                <a:ea typeface="Courier New"/>
                <a:cs typeface="Courier New"/>
                <a:sym typeface="Courier New"/>
              </a:rPr>
              <a:t>}</a:t>
            </a:r>
            <a:endParaRPr sz="1050">
              <a:solidFill>
                <a:srgbClr val="0000FF"/>
              </a:solidFill>
              <a:latin typeface="Courier New"/>
              <a:ea typeface="Courier New"/>
              <a:cs typeface="Courier New"/>
              <a:sym typeface="Courier New"/>
            </a:endParaRPr>
          </a:p>
        </p:txBody>
      </p:sp>
      <p:pic>
        <p:nvPicPr>
          <p:cNvPr id="399" name="Google Shape;399;p37"/>
          <p:cNvPicPr preferRelativeResize="0"/>
          <p:nvPr/>
        </p:nvPicPr>
        <p:blipFill rotWithShape="1">
          <a:blip r:embed="rId6">
            <a:alphaModFix/>
          </a:blip>
          <a:srcRect b="0" l="0" r="0" t="0"/>
          <a:stretch/>
        </p:blipFill>
        <p:spPr>
          <a:xfrm>
            <a:off x="7816200" y="4476750"/>
            <a:ext cx="1106900" cy="2860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8"/>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Loops </a:t>
            </a:r>
            <a:endParaRPr sz="4000">
              <a:latin typeface="Times New Roman"/>
              <a:ea typeface="Times New Roman"/>
              <a:cs typeface="Times New Roman"/>
              <a:sym typeface="Times New Roman"/>
            </a:endParaRPr>
          </a:p>
        </p:txBody>
      </p:sp>
      <p:cxnSp>
        <p:nvCxnSpPr>
          <p:cNvPr id="405" name="Google Shape;405;p38"/>
          <p:cNvCxnSpPr/>
          <p:nvPr/>
        </p:nvCxnSpPr>
        <p:spPr>
          <a:xfrm>
            <a:off x="428596" y="753102"/>
            <a:ext cx="3207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06" name="Google Shape;406;p38"/>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07" name="Google Shape;407;p38"/>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38"/>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409" name="Google Shape;409;p38"/>
          <p:cNvPicPr preferRelativeResize="0"/>
          <p:nvPr/>
        </p:nvPicPr>
        <p:blipFill>
          <a:blip r:embed="rId3">
            <a:alphaModFix/>
          </a:blip>
          <a:stretch>
            <a:fillRect/>
          </a:stretch>
        </p:blipFill>
        <p:spPr>
          <a:xfrm>
            <a:off x="509788" y="934400"/>
            <a:ext cx="3327925" cy="1769055"/>
          </a:xfrm>
          <a:prstGeom prst="rect">
            <a:avLst/>
          </a:prstGeom>
          <a:noFill/>
          <a:ln cap="flat" cmpd="sng" w="9525">
            <a:solidFill>
              <a:srgbClr val="434343"/>
            </a:solidFill>
            <a:prstDash val="solid"/>
            <a:round/>
            <a:headEnd len="sm" w="sm" type="none"/>
            <a:tailEnd len="sm" w="sm" type="none"/>
          </a:ln>
        </p:spPr>
      </p:pic>
      <p:pic>
        <p:nvPicPr>
          <p:cNvPr id="410" name="Google Shape;410;p38"/>
          <p:cNvPicPr preferRelativeResize="0"/>
          <p:nvPr/>
        </p:nvPicPr>
        <p:blipFill>
          <a:blip r:embed="rId4">
            <a:alphaModFix/>
          </a:blip>
          <a:stretch>
            <a:fillRect/>
          </a:stretch>
        </p:blipFill>
        <p:spPr>
          <a:xfrm>
            <a:off x="4238784" y="1038100"/>
            <a:ext cx="4637366" cy="2992038"/>
          </a:xfrm>
          <a:prstGeom prst="rect">
            <a:avLst/>
          </a:prstGeom>
          <a:noFill/>
          <a:ln cap="flat" cmpd="sng" w="9525">
            <a:solidFill>
              <a:srgbClr val="0000FF"/>
            </a:solidFill>
            <a:prstDash val="solid"/>
            <a:round/>
            <a:headEnd len="sm" w="sm" type="none"/>
            <a:tailEnd len="sm" w="sm" type="none"/>
          </a:ln>
        </p:spPr>
      </p:pic>
      <p:sp>
        <p:nvSpPr>
          <p:cNvPr id="411" name="Google Shape;411;p38"/>
          <p:cNvSpPr txBox="1"/>
          <p:nvPr/>
        </p:nvSpPr>
        <p:spPr>
          <a:xfrm>
            <a:off x="357150" y="2936100"/>
            <a:ext cx="3473700" cy="16392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FF9900"/>
                </a:solidFill>
                <a:latin typeface="Courier New"/>
                <a:ea typeface="Courier New"/>
                <a:cs typeface="Courier New"/>
                <a:sym typeface="Courier New"/>
              </a:rPr>
              <a:t>// program to display numbers from 1 to 5</a:t>
            </a:r>
            <a:endParaRPr sz="1050">
              <a:solidFill>
                <a:srgbClr val="FF9900"/>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9900"/>
                </a:solidFill>
                <a:latin typeface="Courier New"/>
                <a:ea typeface="Courier New"/>
                <a:cs typeface="Courier New"/>
                <a:sym typeface="Courier New"/>
              </a:rPr>
              <a:t>// initialize the variable</a:t>
            </a:r>
            <a:endParaRPr sz="1050">
              <a:solidFill>
                <a:srgbClr val="FF9900"/>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let</a:t>
            </a:r>
            <a:r>
              <a:rPr lang="en-US" sz="1050">
                <a:solidFill>
                  <a:srgbClr val="D3D3D3"/>
                </a:solidFill>
                <a:latin typeface="Courier New"/>
                <a:ea typeface="Courier New"/>
                <a:cs typeface="Courier New"/>
                <a:sym typeface="Courier New"/>
              </a:rPr>
              <a:t> </a:t>
            </a:r>
            <a:r>
              <a:rPr lang="en-US" sz="1050">
                <a:solidFill>
                  <a:srgbClr val="333333"/>
                </a:solidFill>
                <a:latin typeface="Courier New"/>
                <a:ea typeface="Courier New"/>
                <a:cs typeface="Courier New"/>
                <a:sym typeface="Courier New"/>
              </a:rPr>
              <a:t>i = </a:t>
            </a:r>
            <a:r>
              <a:rPr lang="en-US" sz="1050">
                <a:solidFill>
                  <a:srgbClr val="D19A66"/>
                </a:solidFill>
                <a:latin typeface="Courier New"/>
                <a:ea typeface="Courier New"/>
                <a:cs typeface="Courier New"/>
                <a:sym typeface="Courier New"/>
              </a:rPr>
              <a:t>1</a:t>
            </a:r>
            <a:r>
              <a:rPr lang="en-US" sz="1050">
                <a:solidFill>
                  <a:srgbClr val="D3D3D3"/>
                </a:solidFill>
                <a:latin typeface="Courier New"/>
                <a:ea typeface="Courier New"/>
                <a:cs typeface="Courier New"/>
                <a:sym typeface="Courier New"/>
              </a:rPr>
              <a:t>, </a:t>
            </a:r>
            <a:r>
              <a:rPr lang="en-US" sz="1050">
                <a:solidFill>
                  <a:srgbClr val="333333"/>
                </a:solidFill>
                <a:latin typeface="Courier New"/>
                <a:ea typeface="Courier New"/>
                <a:cs typeface="Courier New"/>
                <a:sym typeface="Courier New"/>
              </a:rPr>
              <a:t>n =</a:t>
            </a: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5</a:t>
            </a:r>
            <a:r>
              <a:rPr lang="en-U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9900"/>
                </a:solidFill>
                <a:latin typeface="Courier New"/>
                <a:ea typeface="Courier New"/>
                <a:cs typeface="Courier New"/>
                <a:sym typeface="Courier New"/>
              </a:rPr>
              <a:t>// while loop from i = 1 to 5</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while</a:t>
            </a:r>
            <a:r>
              <a:rPr lang="en-US" sz="1050">
                <a:solidFill>
                  <a:srgbClr val="D3D3D3"/>
                </a:solidFill>
                <a:latin typeface="Courier New"/>
                <a:ea typeface="Courier New"/>
                <a:cs typeface="Courier New"/>
                <a:sym typeface="Courier New"/>
              </a:rPr>
              <a:t> </a:t>
            </a:r>
            <a:r>
              <a:rPr lang="en-US" sz="1050">
                <a:solidFill>
                  <a:srgbClr val="333333"/>
                </a:solidFill>
                <a:latin typeface="Courier New"/>
                <a:ea typeface="Courier New"/>
                <a:cs typeface="Courier New"/>
                <a:sym typeface="Courier New"/>
              </a:rPr>
              <a:t>(i &lt;= n) {</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E6C07B"/>
                </a:solidFill>
                <a:latin typeface="Courier New"/>
                <a:ea typeface="Courier New"/>
                <a:cs typeface="Courier New"/>
                <a:sym typeface="Courier New"/>
              </a:rPr>
              <a:t>console</a:t>
            </a:r>
            <a:r>
              <a:rPr lang="en-US" sz="1050">
                <a:solidFill>
                  <a:srgbClr val="434343"/>
                </a:solidFill>
                <a:latin typeface="Courier New"/>
                <a:ea typeface="Courier New"/>
                <a:cs typeface="Courier New"/>
                <a:sym typeface="Courier New"/>
              </a:rPr>
              <a:t>.log(i);</a:t>
            </a:r>
            <a:endParaRPr sz="1050">
              <a:solidFill>
                <a:srgbClr val="43434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434343"/>
                </a:solidFill>
                <a:latin typeface="Courier New"/>
                <a:ea typeface="Courier New"/>
                <a:cs typeface="Courier New"/>
                <a:sym typeface="Courier New"/>
              </a:rPr>
              <a:t>i += </a:t>
            </a:r>
            <a:r>
              <a:rPr lang="en-US" sz="1050">
                <a:solidFill>
                  <a:srgbClr val="D19A66"/>
                </a:solidFill>
                <a:latin typeface="Courier New"/>
                <a:ea typeface="Courier New"/>
                <a:cs typeface="Courier New"/>
                <a:sym typeface="Courier New"/>
              </a:rPr>
              <a:t>1</a:t>
            </a:r>
            <a:r>
              <a:rPr lang="en-US" sz="1050">
                <a:solidFill>
                  <a:srgbClr val="434343"/>
                </a:solidFill>
                <a:latin typeface="Courier New"/>
                <a:ea typeface="Courier New"/>
                <a:cs typeface="Courier New"/>
                <a:sym typeface="Courier New"/>
              </a:rPr>
              <a:t>;</a:t>
            </a:r>
            <a:endParaRPr sz="1050">
              <a:solidFill>
                <a:srgbClr val="434343"/>
              </a:solidFill>
              <a:latin typeface="Courier New"/>
              <a:ea typeface="Courier New"/>
              <a:cs typeface="Courier New"/>
              <a:sym typeface="Courier New"/>
            </a:endParaRPr>
          </a:p>
          <a:p>
            <a:pPr indent="0" lvl="0" marL="152400" marR="152400" rtl="0" algn="l">
              <a:lnSpc>
                <a:spcPct val="142857"/>
              </a:lnSpc>
              <a:spcBef>
                <a:spcPts val="0"/>
              </a:spcBef>
              <a:spcAft>
                <a:spcPts val="1200"/>
              </a:spcAft>
              <a:buNone/>
            </a:pPr>
            <a:r>
              <a:rPr lang="en-U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p:txBody>
      </p:sp>
      <p:pic>
        <p:nvPicPr>
          <p:cNvPr id="412" name="Google Shape;412;p38"/>
          <p:cNvPicPr preferRelativeResize="0"/>
          <p:nvPr/>
        </p:nvPicPr>
        <p:blipFill rotWithShape="1">
          <a:blip r:embed="rId5">
            <a:alphaModFix/>
          </a:blip>
          <a:srcRect b="0" l="0" r="0" t="0"/>
          <a:stretch/>
        </p:blipFill>
        <p:spPr>
          <a:xfrm>
            <a:off x="7740000" y="4476750"/>
            <a:ext cx="1106900" cy="2860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9"/>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Loops </a:t>
            </a:r>
            <a:endParaRPr sz="4000">
              <a:latin typeface="Times New Roman"/>
              <a:ea typeface="Times New Roman"/>
              <a:cs typeface="Times New Roman"/>
              <a:sym typeface="Times New Roman"/>
            </a:endParaRPr>
          </a:p>
        </p:txBody>
      </p:sp>
      <p:cxnSp>
        <p:nvCxnSpPr>
          <p:cNvPr id="418" name="Google Shape;418;p39"/>
          <p:cNvCxnSpPr/>
          <p:nvPr/>
        </p:nvCxnSpPr>
        <p:spPr>
          <a:xfrm>
            <a:off x="428596" y="753102"/>
            <a:ext cx="3207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19" name="Google Shape;419;p39"/>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20" name="Google Shape;420;p39"/>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Jenna Espezua's Blog | Looping in Ruby vs. Looping in JavaScript" id="421" name="Google Shape;421;p39"/>
          <p:cNvPicPr preferRelativeResize="0"/>
          <p:nvPr/>
        </p:nvPicPr>
        <p:blipFill rotWithShape="1">
          <a:blip r:embed="rId3">
            <a:alphaModFix/>
          </a:blip>
          <a:srcRect b="0" l="0" r="0" t="0"/>
          <a:stretch/>
        </p:blipFill>
        <p:spPr>
          <a:xfrm>
            <a:off x="4958651" y="2571750"/>
            <a:ext cx="3783350" cy="1599650"/>
          </a:xfrm>
          <a:prstGeom prst="rect">
            <a:avLst/>
          </a:prstGeom>
          <a:noFill/>
          <a:ln cap="flat" cmpd="sng" w="9525">
            <a:solidFill>
              <a:srgbClr val="FF5874"/>
            </a:solidFill>
            <a:prstDash val="solid"/>
            <a:round/>
            <a:headEnd len="sm" w="sm" type="none"/>
            <a:tailEnd len="sm" w="sm" type="none"/>
          </a:ln>
        </p:spPr>
      </p:pic>
      <p:sp>
        <p:nvSpPr>
          <p:cNvPr id="422" name="Google Shape;422;p39"/>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423" name="Google Shape;423;p39"/>
          <p:cNvPicPr preferRelativeResize="0"/>
          <p:nvPr/>
        </p:nvPicPr>
        <p:blipFill>
          <a:blip r:embed="rId4">
            <a:alphaModFix/>
          </a:blip>
          <a:stretch>
            <a:fillRect/>
          </a:stretch>
        </p:blipFill>
        <p:spPr>
          <a:xfrm>
            <a:off x="5001101" y="1114500"/>
            <a:ext cx="2647950" cy="1200150"/>
          </a:xfrm>
          <a:prstGeom prst="rect">
            <a:avLst/>
          </a:prstGeom>
          <a:noFill/>
          <a:ln cap="flat" cmpd="sng" w="9525">
            <a:solidFill>
              <a:srgbClr val="FF5874"/>
            </a:solidFill>
            <a:prstDash val="solid"/>
            <a:round/>
            <a:headEnd len="sm" w="sm" type="none"/>
            <a:tailEnd len="sm" w="sm" type="none"/>
          </a:ln>
        </p:spPr>
      </p:pic>
      <p:pic>
        <p:nvPicPr>
          <p:cNvPr id="424" name="Google Shape;424;p39"/>
          <p:cNvPicPr preferRelativeResize="0"/>
          <p:nvPr/>
        </p:nvPicPr>
        <p:blipFill>
          <a:blip r:embed="rId5">
            <a:alphaModFix/>
          </a:blip>
          <a:stretch>
            <a:fillRect/>
          </a:stretch>
        </p:blipFill>
        <p:spPr>
          <a:xfrm>
            <a:off x="120200" y="1108925"/>
            <a:ext cx="4689050" cy="3171425"/>
          </a:xfrm>
          <a:prstGeom prst="rect">
            <a:avLst/>
          </a:prstGeom>
          <a:noFill/>
          <a:ln cap="flat" cmpd="sng" w="9525">
            <a:solidFill>
              <a:srgbClr val="0000FF"/>
            </a:solidFill>
            <a:prstDash val="solid"/>
            <a:round/>
            <a:headEnd len="sm" w="sm" type="none"/>
            <a:tailEnd len="sm" w="sm" type="none"/>
          </a:ln>
        </p:spPr>
      </p:pic>
      <p:pic>
        <p:nvPicPr>
          <p:cNvPr id="425" name="Google Shape;425;p39"/>
          <p:cNvPicPr preferRelativeResize="0"/>
          <p:nvPr/>
        </p:nvPicPr>
        <p:blipFill rotWithShape="1">
          <a:blip r:embed="rId6">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Conditions + Loops </a:t>
            </a:r>
            <a:endParaRPr sz="4000">
              <a:latin typeface="Times New Roman"/>
              <a:ea typeface="Times New Roman"/>
              <a:cs typeface="Times New Roman"/>
              <a:sym typeface="Times New Roman"/>
            </a:endParaRPr>
          </a:p>
        </p:txBody>
      </p:sp>
      <p:cxnSp>
        <p:nvCxnSpPr>
          <p:cNvPr id="431" name="Google Shape;431;p40"/>
          <p:cNvCxnSpPr/>
          <p:nvPr/>
        </p:nvCxnSpPr>
        <p:spPr>
          <a:xfrm>
            <a:off x="428596" y="731877"/>
            <a:ext cx="40002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32" name="Google Shape;432;p40"/>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33" name="Google Shape;433;p40"/>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40"/>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35" name="Google Shape;435;p40"/>
          <p:cNvSpPr txBox="1"/>
          <p:nvPr/>
        </p:nvSpPr>
        <p:spPr>
          <a:xfrm>
            <a:off x="2521800" y="4896425"/>
            <a:ext cx="6622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latin typeface="Lora"/>
                <a:ea typeface="Lora"/>
                <a:cs typeface="Lora"/>
                <a:sym typeface="Lora"/>
              </a:rPr>
              <a:t>Definition</a:t>
            </a:r>
            <a:r>
              <a:rPr lang="en-US" sz="600">
                <a:latin typeface="Lora"/>
                <a:ea typeface="Lora"/>
                <a:cs typeface="Lora"/>
                <a:sym typeface="Lora"/>
              </a:rPr>
              <a:t> source: </a:t>
            </a:r>
            <a:r>
              <a:rPr lang="en-US" sz="600">
                <a:latin typeface="Lora"/>
                <a:ea typeface="Lora"/>
                <a:cs typeface="Lora"/>
                <a:sym typeface="Lora"/>
              </a:rPr>
              <a:t>https://www.britannica.com/science/factorial</a:t>
            </a:r>
            <a:endParaRPr sz="600">
              <a:latin typeface="Lora"/>
              <a:ea typeface="Lora"/>
              <a:cs typeface="Lora"/>
              <a:sym typeface="Lora"/>
            </a:endParaRPr>
          </a:p>
        </p:txBody>
      </p:sp>
      <p:sp>
        <p:nvSpPr>
          <p:cNvPr id="436" name="Google Shape;436;p40"/>
          <p:cNvSpPr txBox="1"/>
          <p:nvPr/>
        </p:nvSpPr>
        <p:spPr>
          <a:xfrm>
            <a:off x="612775" y="1172600"/>
            <a:ext cx="4959000" cy="16932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66666"/>
                </a:solidFill>
                <a:latin typeface="Lora"/>
                <a:ea typeface="Lora"/>
                <a:cs typeface="Lora"/>
                <a:sym typeface="Lora"/>
              </a:rPr>
              <a:t>PROBLEM #01</a:t>
            </a:r>
            <a:endParaRPr b="1">
              <a:solidFill>
                <a:srgbClr val="666666"/>
              </a:solidFill>
              <a:latin typeface="Lora"/>
              <a:ea typeface="Lora"/>
              <a:cs typeface="Lora"/>
              <a:sym typeface="Lora"/>
            </a:endParaRPr>
          </a:p>
          <a:p>
            <a:pPr indent="0" lvl="0" marL="0" rtl="0" algn="l">
              <a:spcBef>
                <a:spcPts val="0"/>
              </a:spcBef>
              <a:spcAft>
                <a:spcPts val="0"/>
              </a:spcAft>
              <a:buNone/>
            </a:pPr>
            <a:r>
              <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You are provided with a number, "N". Find its factorial.</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Input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A positive integer is provided as an input.</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Output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Print the factorial of the integer.</a:t>
            </a:r>
            <a:endParaRPr>
              <a:solidFill>
                <a:srgbClr val="666666"/>
              </a:solidFill>
              <a:latin typeface="Lora"/>
              <a:ea typeface="Lora"/>
              <a:cs typeface="Lora"/>
              <a:sym typeface="Lora"/>
            </a:endParaRPr>
          </a:p>
        </p:txBody>
      </p:sp>
      <p:sp>
        <p:nvSpPr>
          <p:cNvPr id="437" name="Google Shape;437;p40"/>
          <p:cNvSpPr txBox="1"/>
          <p:nvPr/>
        </p:nvSpPr>
        <p:spPr>
          <a:xfrm>
            <a:off x="5921750" y="2348900"/>
            <a:ext cx="3000000" cy="22626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US" sz="1500">
                <a:solidFill>
                  <a:srgbClr val="1A1A1A"/>
                </a:solidFill>
                <a:highlight>
                  <a:srgbClr val="FFFFFF"/>
                </a:highlight>
                <a:latin typeface="Georgia"/>
                <a:ea typeface="Georgia"/>
                <a:cs typeface="Georgia"/>
                <a:sym typeface="Georgia"/>
              </a:rPr>
              <a:t>Factorial</a:t>
            </a:r>
            <a:r>
              <a:rPr lang="en-US" sz="1500">
                <a:solidFill>
                  <a:srgbClr val="1A1A1A"/>
                </a:solidFill>
                <a:highlight>
                  <a:srgbClr val="FFFFFF"/>
                </a:highlight>
                <a:latin typeface="Georgia"/>
                <a:ea typeface="Georgia"/>
                <a:cs typeface="Georgia"/>
                <a:sym typeface="Georgia"/>
              </a:rPr>
              <a:t>, in </a:t>
            </a:r>
            <a:r>
              <a:rPr lang="en-US" sz="1500">
                <a:solidFill>
                  <a:srgbClr val="14599D"/>
                </a:solidFill>
                <a:highlight>
                  <a:srgbClr val="FFFFFF"/>
                </a:highlight>
                <a:uFill>
                  <a:noFill/>
                </a:uFill>
                <a:latin typeface="Georgia"/>
                <a:ea typeface="Georgia"/>
                <a:cs typeface="Georgia"/>
                <a:sym typeface="Georgia"/>
                <a:hlinkClick r:id="rId3">
                  <a:extLst>
                    <a:ext uri="{A12FA001-AC4F-418D-AE19-62706E023703}">
                      <ahyp:hlinkClr val="tx"/>
                    </a:ext>
                  </a:extLst>
                </a:hlinkClick>
              </a:rPr>
              <a:t>mathematics</a:t>
            </a:r>
            <a:r>
              <a:rPr lang="en-US" sz="1500">
                <a:solidFill>
                  <a:srgbClr val="1A1A1A"/>
                </a:solidFill>
                <a:highlight>
                  <a:srgbClr val="FFFFFF"/>
                </a:highlight>
                <a:latin typeface="Georgia"/>
                <a:ea typeface="Georgia"/>
                <a:cs typeface="Georgia"/>
                <a:sym typeface="Georgia"/>
              </a:rPr>
              <a:t>, the product of all positive integers less than or equal to a given positive </a:t>
            </a:r>
            <a:r>
              <a:rPr lang="en-US" sz="1500">
                <a:solidFill>
                  <a:srgbClr val="14599D"/>
                </a:solidFill>
                <a:highlight>
                  <a:srgbClr val="FFFFFF"/>
                </a:highlight>
                <a:uFill>
                  <a:noFill/>
                </a:uFill>
                <a:latin typeface="Georgia"/>
                <a:ea typeface="Georgia"/>
                <a:cs typeface="Georgia"/>
                <a:sym typeface="Georgia"/>
                <a:hlinkClick r:id="rId4">
                  <a:extLst>
                    <a:ext uri="{A12FA001-AC4F-418D-AE19-62706E023703}">
                      <ahyp:hlinkClr val="tx"/>
                    </a:ext>
                  </a:extLst>
                </a:hlinkClick>
              </a:rPr>
              <a:t>integer</a:t>
            </a:r>
            <a:r>
              <a:rPr lang="en-US" sz="1500">
                <a:solidFill>
                  <a:srgbClr val="1A1A1A"/>
                </a:solidFill>
                <a:highlight>
                  <a:srgbClr val="FFFFFF"/>
                </a:highlight>
                <a:latin typeface="Georgia"/>
                <a:ea typeface="Georgia"/>
                <a:cs typeface="Georgia"/>
                <a:sym typeface="Georgia"/>
              </a:rPr>
              <a:t> and denoted by that integer and an exclamation point. Thus, factorial seven is written 7!, meaning 1 × 2 × 3 × 4 × 5 × 6 × 7. Factorial zero is defined as equal to 1.</a:t>
            </a:r>
            <a:endParaRPr/>
          </a:p>
        </p:txBody>
      </p:sp>
      <p:pic>
        <p:nvPicPr>
          <p:cNvPr id="438" name="Google Shape;438;p40"/>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2400"/>
                                        <p:tgtEl>
                                          <p:spTgt spid="4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1"/>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Conditions + Loops </a:t>
            </a:r>
            <a:endParaRPr sz="4000">
              <a:latin typeface="Times New Roman"/>
              <a:ea typeface="Times New Roman"/>
              <a:cs typeface="Times New Roman"/>
              <a:sym typeface="Times New Roman"/>
            </a:endParaRPr>
          </a:p>
        </p:txBody>
      </p:sp>
      <p:cxnSp>
        <p:nvCxnSpPr>
          <p:cNvPr id="444" name="Google Shape;444;p41"/>
          <p:cNvCxnSpPr/>
          <p:nvPr/>
        </p:nvCxnSpPr>
        <p:spPr>
          <a:xfrm>
            <a:off x="428596" y="731877"/>
            <a:ext cx="40002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45" name="Google Shape;445;p41"/>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46" name="Google Shape;446;p41"/>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41"/>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41"/>
          <p:cNvSpPr txBox="1"/>
          <p:nvPr/>
        </p:nvSpPr>
        <p:spPr>
          <a:xfrm>
            <a:off x="2521800" y="4896425"/>
            <a:ext cx="6622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latin typeface="Lora"/>
                <a:ea typeface="Lora"/>
                <a:cs typeface="Lora"/>
                <a:sym typeface="Lora"/>
              </a:rPr>
              <a:t>Definition source: </a:t>
            </a:r>
            <a:r>
              <a:rPr lang="en-US" sz="600">
                <a:latin typeface="Lora"/>
                <a:ea typeface="Lora"/>
                <a:cs typeface="Lora"/>
                <a:sym typeface="Lora"/>
              </a:rPr>
              <a:t>https://brilliant.org/wiki/sum-of-n-n2-or-n3/</a:t>
            </a:r>
            <a:endParaRPr sz="600">
              <a:latin typeface="Lora"/>
              <a:ea typeface="Lora"/>
              <a:cs typeface="Lora"/>
              <a:sym typeface="Lora"/>
            </a:endParaRPr>
          </a:p>
        </p:txBody>
      </p:sp>
      <p:sp>
        <p:nvSpPr>
          <p:cNvPr id="449" name="Google Shape;449;p41"/>
          <p:cNvSpPr txBox="1"/>
          <p:nvPr/>
        </p:nvSpPr>
        <p:spPr>
          <a:xfrm>
            <a:off x="428600" y="1050525"/>
            <a:ext cx="4959000" cy="19086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66666"/>
                </a:solidFill>
                <a:latin typeface="Lora"/>
                <a:ea typeface="Lora"/>
                <a:cs typeface="Lora"/>
                <a:sym typeface="Lora"/>
              </a:rPr>
              <a:t>PROBLEM #02</a:t>
            </a:r>
            <a:endParaRPr b="1">
              <a:solidFill>
                <a:srgbClr val="666666"/>
              </a:solidFill>
              <a:latin typeface="Lora"/>
              <a:ea typeface="Lora"/>
              <a:cs typeface="Lora"/>
              <a:sym typeface="Lora"/>
            </a:endParaRPr>
          </a:p>
          <a:p>
            <a:pPr indent="0" lvl="0" marL="0" rtl="0" algn="l">
              <a:spcBef>
                <a:spcPts val="0"/>
              </a:spcBef>
              <a:spcAft>
                <a:spcPts val="0"/>
              </a:spcAft>
              <a:buNone/>
            </a:pPr>
            <a:r>
              <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Write a js code to get an integer N and print the sum of values from 1 to N.</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Input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A single line contains an integer N.</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Output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Print the sum of values from 1 to N.</a:t>
            </a:r>
            <a:endParaRPr>
              <a:solidFill>
                <a:srgbClr val="666666"/>
              </a:solidFill>
              <a:latin typeface="Lora"/>
              <a:ea typeface="Lora"/>
              <a:cs typeface="Lora"/>
              <a:sym typeface="Lora"/>
            </a:endParaRPr>
          </a:p>
        </p:txBody>
      </p:sp>
      <p:pic>
        <p:nvPicPr>
          <p:cNvPr id="450" name="Google Shape;450;p41"/>
          <p:cNvPicPr preferRelativeResize="0"/>
          <p:nvPr/>
        </p:nvPicPr>
        <p:blipFill>
          <a:blip r:embed="rId3">
            <a:alphaModFix/>
          </a:blip>
          <a:stretch>
            <a:fillRect/>
          </a:stretch>
        </p:blipFill>
        <p:spPr>
          <a:xfrm>
            <a:off x="722584" y="3642150"/>
            <a:ext cx="1752600" cy="752475"/>
          </a:xfrm>
          <a:prstGeom prst="rect">
            <a:avLst/>
          </a:prstGeom>
          <a:noFill/>
          <a:ln cap="flat" cmpd="sng" w="9525">
            <a:solidFill>
              <a:srgbClr val="FF5874"/>
            </a:solidFill>
            <a:prstDash val="solid"/>
            <a:round/>
            <a:headEnd len="sm" w="sm" type="none"/>
            <a:tailEnd len="sm" w="sm" type="none"/>
          </a:ln>
        </p:spPr>
      </p:pic>
      <p:pic>
        <p:nvPicPr>
          <p:cNvPr id="451" name="Google Shape;451;p41"/>
          <p:cNvPicPr preferRelativeResize="0"/>
          <p:nvPr/>
        </p:nvPicPr>
        <p:blipFill>
          <a:blip r:embed="rId4">
            <a:alphaModFix/>
          </a:blip>
          <a:stretch>
            <a:fillRect/>
          </a:stretch>
        </p:blipFill>
        <p:spPr>
          <a:xfrm>
            <a:off x="2792559" y="3471625"/>
            <a:ext cx="6351450" cy="1159200"/>
          </a:xfrm>
          <a:prstGeom prst="rect">
            <a:avLst/>
          </a:prstGeom>
          <a:noFill/>
          <a:ln cap="flat" cmpd="sng" w="9525">
            <a:solidFill>
              <a:srgbClr val="FF5874"/>
            </a:solidFill>
            <a:prstDash val="solid"/>
            <a:round/>
            <a:headEnd len="sm" w="sm" type="none"/>
            <a:tailEnd len="sm" w="sm" type="none"/>
          </a:ln>
        </p:spPr>
      </p:pic>
      <p:pic>
        <p:nvPicPr>
          <p:cNvPr id="452" name="Google Shape;452;p41"/>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xit" presetID="2" presetSubtype="4">
                                  <p:stCondLst>
                                    <p:cond delay="0"/>
                                  </p:stCondLst>
                                  <p:childTnLst>
                                    <p:anim calcmode="lin" valueType="num">
                                      <p:cBhvr additive="base">
                                        <p:cTn dur="2700"/>
                                        <p:tgtEl>
                                          <p:spTgt spid="450"/>
                                        </p:tgtEl>
                                        <p:attrNameLst>
                                          <p:attrName>ppt_y</p:attrName>
                                        </p:attrNameLst>
                                      </p:cBhvr>
                                      <p:tavLst>
                                        <p:tav fmla="" tm="0">
                                          <p:val>
                                            <p:strVal val="#ppt_y"/>
                                          </p:val>
                                        </p:tav>
                                        <p:tav fmla="" tm="100000">
                                          <p:val>
                                            <p:strVal val="#ppt_y+1"/>
                                          </p:val>
                                        </p:tav>
                                      </p:tavLst>
                                    </p:anim>
                                    <p:set>
                                      <p:cBhvr>
                                        <p:cTn dur="1" fill="hold">
                                          <p:stCondLst>
                                            <p:cond delay="2700"/>
                                          </p:stCondLst>
                                        </p:cTn>
                                        <p:tgtEl>
                                          <p:spTgt spid="4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2"/>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59" name="Google Shape;459;p42"/>
          <p:cNvSpPr txBox="1"/>
          <p:nvPr/>
        </p:nvSpPr>
        <p:spPr>
          <a:xfrm>
            <a:off x="195125" y="1701425"/>
            <a:ext cx="5472000" cy="23397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66666"/>
                </a:solidFill>
                <a:latin typeface="Lora"/>
                <a:ea typeface="Lora"/>
                <a:cs typeface="Lora"/>
                <a:sym typeface="Lora"/>
              </a:rPr>
              <a:t>PROBLEM #03</a:t>
            </a:r>
            <a:endParaRPr b="1">
              <a:solidFill>
                <a:srgbClr val="666666"/>
              </a:solidFill>
              <a:latin typeface="Lora"/>
              <a:ea typeface="Lora"/>
              <a:cs typeface="Lora"/>
              <a:sym typeface="Lora"/>
            </a:endParaRPr>
          </a:p>
          <a:p>
            <a:pPr indent="0" lvl="0" marL="0" rtl="0" algn="l">
              <a:spcBef>
                <a:spcPts val="0"/>
              </a:spcBef>
              <a:spcAft>
                <a:spcPts val="0"/>
              </a:spcAft>
              <a:buNone/>
            </a:pPr>
            <a:r>
              <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You are provided with a number "N", Find the Nth term of the series: 1 , 4, 9, 16, 25,</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36, 49, 64, 81, .......</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(Print "Error" if N = negative value and 0 if N = 0).</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Input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An integer N is provided to you as the input.</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Output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Find the Nth term in the provided series.</a:t>
            </a:r>
            <a:endParaRPr>
              <a:solidFill>
                <a:srgbClr val="666666"/>
              </a:solidFill>
              <a:latin typeface="Lora"/>
              <a:ea typeface="Lora"/>
              <a:cs typeface="Lora"/>
              <a:sym typeface="Lora"/>
            </a:endParaRPr>
          </a:p>
        </p:txBody>
      </p:sp>
      <p:sp>
        <p:nvSpPr>
          <p:cNvPr id="460" name="Google Shape;460;p42"/>
          <p:cNvSpPr txBox="1"/>
          <p:nvPr/>
        </p:nvSpPr>
        <p:spPr>
          <a:xfrm>
            <a:off x="0" y="6579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rgbClr val="98C379"/>
                </a:solidFill>
                <a:latin typeface="Lora"/>
                <a:ea typeface="Lora"/>
                <a:cs typeface="Lora"/>
                <a:sym typeface="Lora"/>
              </a:rPr>
              <a:t>Your Turn </a:t>
            </a:r>
            <a:endParaRPr sz="3600">
              <a:solidFill>
                <a:srgbClr val="98C379"/>
              </a:solidFill>
              <a:latin typeface="Lora"/>
              <a:ea typeface="Lora"/>
              <a:cs typeface="Lora"/>
              <a:sym typeface="Lora"/>
            </a:endParaRPr>
          </a:p>
        </p:txBody>
      </p:sp>
      <p:pic>
        <p:nvPicPr>
          <p:cNvPr id="461" name="Google Shape;461;p42"/>
          <p:cNvPicPr preferRelativeResize="0"/>
          <p:nvPr/>
        </p:nvPicPr>
        <p:blipFill>
          <a:blip r:embed="rId3">
            <a:alphaModFix/>
          </a:blip>
          <a:stretch>
            <a:fillRect/>
          </a:stretch>
        </p:blipFill>
        <p:spPr>
          <a:xfrm rot="366644">
            <a:off x="5540247" y="200400"/>
            <a:ext cx="643504" cy="738900"/>
          </a:xfrm>
          <a:prstGeom prst="rect">
            <a:avLst/>
          </a:prstGeom>
          <a:noFill/>
          <a:ln>
            <a:noFill/>
          </a:ln>
        </p:spPr>
      </p:pic>
      <p:pic>
        <p:nvPicPr>
          <p:cNvPr id="462" name="Google Shape;462;p42"/>
          <p:cNvPicPr preferRelativeResize="0"/>
          <p:nvPr/>
        </p:nvPicPr>
        <p:blipFill>
          <a:blip r:embed="rId4">
            <a:alphaModFix/>
          </a:blip>
          <a:stretch>
            <a:fillRect/>
          </a:stretch>
        </p:blipFill>
        <p:spPr>
          <a:xfrm>
            <a:off x="4868375" y="363575"/>
            <a:ext cx="4572000" cy="4572000"/>
          </a:xfrm>
          <a:prstGeom prst="rect">
            <a:avLst/>
          </a:prstGeom>
          <a:noFill/>
          <a:ln>
            <a:noFill/>
          </a:ln>
        </p:spPr>
      </p:pic>
      <p:pic>
        <p:nvPicPr>
          <p:cNvPr id="463" name="Google Shape;463;p42"/>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JavaScript</a:t>
            </a:r>
            <a:endParaRPr sz="4000">
              <a:latin typeface="Times New Roman"/>
              <a:ea typeface="Times New Roman"/>
              <a:cs typeface="Times New Roman"/>
              <a:sym typeface="Times New Roman"/>
            </a:endParaRPr>
          </a:p>
        </p:txBody>
      </p:sp>
      <p:cxnSp>
        <p:nvCxnSpPr>
          <p:cNvPr id="116" name="Google Shape;116;p16"/>
          <p:cNvCxnSpPr/>
          <p:nvPr/>
        </p:nvCxnSpPr>
        <p:spPr>
          <a:xfrm>
            <a:off x="428596" y="696503"/>
            <a:ext cx="2343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17" name="Google Shape;117;p16"/>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18" name="Google Shape;118;p16"/>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6"/>
          <p:cNvSpPr txBox="1"/>
          <p:nvPr/>
        </p:nvSpPr>
        <p:spPr>
          <a:xfrm>
            <a:off x="460375" y="807825"/>
            <a:ext cx="8503500" cy="39891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45700" lIns="91425" spcFirstLastPara="1" rIns="91425" wrap="square" tIns="45700">
            <a:normAutofit/>
          </a:bodyPr>
          <a:lstStyle/>
          <a:p>
            <a:pPr indent="-279400" lvl="0" marL="342900" marR="0" rtl="0" algn="just">
              <a:lnSpc>
                <a:spcPct val="90000"/>
              </a:lnSpc>
              <a:spcBef>
                <a:spcPts val="0"/>
              </a:spcBef>
              <a:spcAft>
                <a:spcPts val="0"/>
              </a:spcAft>
              <a:buSzPts val="1400"/>
              <a:buFont typeface="Arial"/>
              <a:buChar char="•"/>
            </a:pPr>
            <a:r>
              <a:rPr b="0" lang="en-US" u="none">
                <a:latin typeface="Times New Roman"/>
                <a:ea typeface="Times New Roman"/>
                <a:cs typeface="Times New Roman"/>
                <a:sym typeface="Times New Roman"/>
              </a:rPr>
              <a:t>It is one of the popular programming language of the Web.</a:t>
            </a:r>
            <a:endParaRPr/>
          </a:p>
          <a:p>
            <a:pPr indent="-279400" lvl="0" marL="342900" marR="0" rtl="0" algn="just">
              <a:lnSpc>
                <a:spcPct val="90000"/>
              </a:lnSpc>
              <a:spcBef>
                <a:spcPts val="480"/>
              </a:spcBef>
              <a:spcAft>
                <a:spcPts val="0"/>
              </a:spcAft>
              <a:buSzPts val="1400"/>
              <a:buFont typeface="Arial"/>
              <a:buChar char="•"/>
            </a:pPr>
            <a:r>
              <a:rPr b="0" lang="en-US" u="none">
                <a:latin typeface="Times New Roman"/>
                <a:ea typeface="Times New Roman"/>
                <a:cs typeface="Times New Roman"/>
                <a:sym typeface="Times New Roman"/>
              </a:rPr>
              <a:t>It is easy to learn and can be integrated with HTML.</a:t>
            </a:r>
            <a:endParaRPr/>
          </a:p>
          <a:p>
            <a:pPr indent="-279400" lvl="0" marL="342900" marR="0" rtl="0" algn="just">
              <a:lnSpc>
                <a:spcPct val="90000"/>
              </a:lnSpc>
              <a:spcBef>
                <a:spcPts val="480"/>
              </a:spcBef>
              <a:spcAft>
                <a:spcPts val="0"/>
              </a:spcAft>
              <a:buSzPts val="1400"/>
              <a:buFont typeface="Arial"/>
              <a:buChar char="•"/>
            </a:pPr>
            <a:r>
              <a:rPr b="0" lang="en-US" u="none">
                <a:latin typeface="Times New Roman"/>
                <a:ea typeface="Times New Roman"/>
                <a:cs typeface="Times New Roman"/>
                <a:sym typeface="Times New Roman"/>
              </a:rPr>
              <a:t>Since it is </a:t>
            </a:r>
            <a:r>
              <a:rPr lang="en-US">
                <a:latin typeface="Times New Roman"/>
                <a:ea typeface="Times New Roman"/>
                <a:cs typeface="Times New Roman"/>
                <a:sym typeface="Times New Roman"/>
              </a:rPr>
              <a:t>lightweight</a:t>
            </a:r>
            <a:r>
              <a:rPr b="0" lang="en-US" u="none">
                <a:latin typeface="Times New Roman"/>
                <a:ea typeface="Times New Roman"/>
                <a:cs typeface="Times New Roman"/>
                <a:sym typeface="Times New Roman"/>
              </a:rPr>
              <a:t>, interpreted programming language, it is highly recommended by all the developers.</a:t>
            </a:r>
            <a:endParaRPr/>
          </a:p>
          <a:p>
            <a:pPr indent="-279400" lvl="0" marL="342900" marR="0" rtl="0" algn="just">
              <a:lnSpc>
                <a:spcPct val="90000"/>
              </a:lnSpc>
              <a:spcBef>
                <a:spcPts val="480"/>
              </a:spcBef>
              <a:spcAft>
                <a:spcPts val="0"/>
              </a:spcAft>
              <a:buSzPts val="1400"/>
              <a:buFont typeface="Arial"/>
              <a:buChar char="•"/>
            </a:pPr>
            <a:r>
              <a:rPr b="0" lang="en-US" u="none">
                <a:latin typeface="Times New Roman"/>
                <a:ea typeface="Times New Roman"/>
                <a:cs typeface="Times New Roman"/>
                <a:sym typeface="Times New Roman"/>
              </a:rPr>
              <a:t>It is open and cross-platform language, used widely.</a:t>
            </a:r>
            <a:endParaRPr/>
          </a:p>
          <a:p>
            <a:pPr indent="-279400" lvl="0" marL="342900" marR="0" rtl="0" algn="just">
              <a:lnSpc>
                <a:spcPct val="90000"/>
              </a:lnSpc>
              <a:spcBef>
                <a:spcPts val="480"/>
              </a:spcBef>
              <a:spcAft>
                <a:spcPts val="0"/>
              </a:spcAft>
              <a:buSzPts val="1400"/>
              <a:buFont typeface="Arial"/>
              <a:buChar char="•"/>
            </a:pPr>
            <a:r>
              <a:rPr b="0" lang="en-US" u="none">
                <a:latin typeface="Times New Roman"/>
                <a:ea typeface="Times New Roman"/>
                <a:cs typeface="Times New Roman"/>
                <a:sym typeface="Times New Roman"/>
              </a:rPr>
              <a:t>Few applications of it are listed here - </a:t>
            </a:r>
            <a:endParaRPr/>
          </a:p>
          <a:p>
            <a:pPr indent="-190500" lvl="0" marL="342900" marR="0" rtl="0" algn="just">
              <a:lnSpc>
                <a:spcPct val="90000"/>
              </a:lnSpc>
              <a:spcBef>
                <a:spcPts val="480"/>
              </a:spcBef>
              <a:spcAft>
                <a:spcPts val="0"/>
              </a:spcAft>
              <a:buClr>
                <a:schemeClr val="dk1"/>
              </a:buClr>
              <a:buSzPts val="2400"/>
              <a:buFont typeface="Arial"/>
              <a:buNone/>
            </a:pPr>
            <a:r>
              <a:t/>
            </a:r>
            <a:endParaRPr b="0" sz="2000" u="none">
              <a:solidFill>
                <a:schemeClr val="dk1"/>
              </a:solidFill>
              <a:latin typeface="Times New Roman"/>
              <a:ea typeface="Times New Roman"/>
              <a:cs typeface="Times New Roman"/>
              <a:sym typeface="Times New Roman"/>
            </a:endParaRPr>
          </a:p>
          <a:p>
            <a:pPr indent="-196850" lvl="0" marL="342900" marR="0" rtl="0" algn="just">
              <a:lnSpc>
                <a:spcPct val="90000"/>
              </a:lnSpc>
              <a:spcBef>
                <a:spcPts val="460"/>
              </a:spcBef>
              <a:spcAft>
                <a:spcPts val="0"/>
              </a:spcAft>
              <a:buClr>
                <a:schemeClr val="dk1"/>
              </a:buClr>
              <a:buSzPts val="2300"/>
              <a:buFont typeface="Arial"/>
              <a:buNone/>
            </a:pPr>
            <a:r>
              <a:t/>
            </a:r>
            <a:endParaRPr b="0" sz="1900" u="none">
              <a:solidFill>
                <a:schemeClr val="dk1"/>
              </a:solidFill>
              <a:latin typeface="Times New Roman"/>
              <a:ea typeface="Times New Roman"/>
              <a:cs typeface="Times New Roman"/>
              <a:sym typeface="Times New Roman"/>
            </a:endParaRPr>
          </a:p>
          <a:p>
            <a:pPr indent="-196850" lvl="0" marL="342900" marR="0" rtl="0" algn="just">
              <a:lnSpc>
                <a:spcPct val="90000"/>
              </a:lnSpc>
              <a:spcBef>
                <a:spcPts val="460"/>
              </a:spcBef>
              <a:spcAft>
                <a:spcPts val="0"/>
              </a:spcAft>
              <a:buClr>
                <a:schemeClr val="dk1"/>
              </a:buClr>
              <a:buSzPts val="2300"/>
              <a:buFont typeface="Arial"/>
              <a:buNone/>
            </a:pPr>
            <a:r>
              <a:t/>
            </a:r>
            <a:endParaRPr b="0" sz="1900" u="none">
              <a:solidFill>
                <a:schemeClr val="dk1"/>
              </a:solidFill>
              <a:latin typeface="Times New Roman"/>
              <a:ea typeface="Times New Roman"/>
              <a:cs typeface="Times New Roman"/>
              <a:sym typeface="Times New Roman"/>
            </a:endParaRPr>
          </a:p>
          <a:p>
            <a:pPr indent="-196850" lvl="0" marL="342900" marR="0" rtl="0" algn="just">
              <a:lnSpc>
                <a:spcPct val="90000"/>
              </a:lnSpc>
              <a:spcBef>
                <a:spcPts val="460"/>
              </a:spcBef>
              <a:spcAft>
                <a:spcPts val="0"/>
              </a:spcAft>
              <a:buClr>
                <a:schemeClr val="dk1"/>
              </a:buClr>
              <a:buSzPts val="2300"/>
              <a:buFont typeface="Arial"/>
              <a:buNone/>
            </a:pPr>
            <a:r>
              <a:t/>
            </a:r>
            <a:endParaRPr b="0" sz="1900" u="none">
              <a:solidFill>
                <a:schemeClr val="dk1"/>
              </a:solidFill>
              <a:latin typeface="Times New Roman"/>
              <a:ea typeface="Times New Roman"/>
              <a:cs typeface="Times New Roman"/>
              <a:sym typeface="Times New Roman"/>
            </a:endParaRPr>
          </a:p>
        </p:txBody>
      </p:sp>
      <p:sp>
        <p:nvSpPr>
          <p:cNvPr id="120" name="Google Shape;120;p16"/>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JavaScript Applications" id="121" name="Google Shape;121;p16"/>
          <p:cNvPicPr preferRelativeResize="0"/>
          <p:nvPr/>
        </p:nvPicPr>
        <p:blipFill>
          <a:blip r:embed="rId3">
            <a:alphaModFix/>
          </a:blip>
          <a:stretch>
            <a:fillRect/>
          </a:stretch>
        </p:blipFill>
        <p:spPr>
          <a:xfrm>
            <a:off x="3792175" y="2076675"/>
            <a:ext cx="5125399" cy="2680175"/>
          </a:xfrm>
          <a:prstGeom prst="rect">
            <a:avLst/>
          </a:prstGeom>
          <a:noFill/>
          <a:ln>
            <a:noFill/>
          </a:ln>
        </p:spPr>
      </p:pic>
      <p:sp>
        <p:nvSpPr>
          <p:cNvPr id="122" name="Google Shape;122;p16"/>
          <p:cNvSpPr txBox="1"/>
          <p:nvPr/>
        </p:nvSpPr>
        <p:spPr>
          <a:xfrm>
            <a:off x="827550" y="4781475"/>
            <a:ext cx="798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Lora"/>
                <a:ea typeface="Lora"/>
                <a:cs typeface="Lora"/>
                <a:sym typeface="Lora"/>
              </a:rPr>
              <a:t>Source : </a:t>
            </a:r>
            <a:r>
              <a:rPr lang="en-US" sz="600">
                <a:latin typeface="Lora"/>
                <a:ea typeface="Lora"/>
                <a:cs typeface="Lora"/>
                <a:sym typeface="Lora"/>
              </a:rPr>
              <a:t>https://data-flair.training/blogs/javascript-uses/</a:t>
            </a:r>
            <a:endParaRPr sz="600">
              <a:latin typeface="Lora"/>
              <a:ea typeface="Lora"/>
              <a:cs typeface="Lora"/>
              <a:sym typeface="Lora"/>
            </a:endParaRPr>
          </a:p>
        </p:txBody>
      </p:sp>
      <p:pic>
        <p:nvPicPr>
          <p:cNvPr id="123" name="Google Shape;123;p16"/>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43"/>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469" name="Google Shape;469;p43"/>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0" name="Google Shape;470;p43"/>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4.6  javascript- Strings</a:t>
            </a:r>
            <a:endParaRPr b="1" sz="3500">
              <a:solidFill>
                <a:srgbClr val="434343"/>
              </a:solidFill>
              <a:latin typeface="Lora"/>
              <a:ea typeface="Lora"/>
              <a:cs typeface="Lora"/>
              <a:sym typeface="Lora"/>
            </a:endParaRPr>
          </a:p>
        </p:txBody>
      </p:sp>
      <p:pic>
        <p:nvPicPr>
          <p:cNvPr id="471" name="Google Shape;471;p43"/>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472" name="Google Shape;472;p43"/>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3" name="Google Shape;473;p43"/>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4" name="Google Shape;474;p43"/>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5" name="Google Shape;475;p43"/>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6" name="Google Shape;476;p43"/>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477" name="Google Shape;477;p43"/>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478" name="Google Shape;478;p43"/>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Strings</a:t>
            </a:r>
            <a:endParaRPr sz="4000">
              <a:latin typeface="Times New Roman"/>
              <a:ea typeface="Times New Roman"/>
              <a:cs typeface="Times New Roman"/>
              <a:sym typeface="Times New Roman"/>
            </a:endParaRPr>
          </a:p>
        </p:txBody>
      </p:sp>
      <p:cxnSp>
        <p:nvCxnSpPr>
          <p:cNvPr id="484" name="Google Shape;484;p44"/>
          <p:cNvCxnSpPr/>
          <p:nvPr/>
        </p:nvCxnSpPr>
        <p:spPr>
          <a:xfrm>
            <a:off x="421521" y="738952"/>
            <a:ext cx="14745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85" name="Google Shape;485;p44"/>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486" name="Google Shape;486;p44"/>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44"/>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88" name="Google Shape;488;p44"/>
          <p:cNvSpPr txBox="1"/>
          <p:nvPr/>
        </p:nvSpPr>
        <p:spPr>
          <a:xfrm>
            <a:off x="524100" y="898525"/>
            <a:ext cx="78957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Lora"/>
              <a:buChar char="-"/>
            </a:pPr>
            <a:r>
              <a:rPr lang="en-US" sz="1200">
                <a:solidFill>
                  <a:schemeClr val="dk1"/>
                </a:solidFill>
                <a:latin typeface="Lora"/>
                <a:ea typeface="Lora"/>
                <a:cs typeface="Lora"/>
                <a:sym typeface="Lora"/>
              </a:rPr>
              <a:t>Strings can be created directly via string literals. </a:t>
            </a:r>
            <a:endParaRPr sz="1200">
              <a:solidFill>
                <a:schemeClr val="dk1"/>
              </a:solidFill>
              <a:latin typeface="Lora"/>
              <a:ea typeface="Lora"/>
              <a:cs typeface="Lora"/>
              <a:sym typeface="Lora"/>
            </a:endParaRPr>
          </a:p>
          <a:p>
            <a:pPr indent="0" lvl="0" marL="0" rtl="0" algn="l">
              <a:spcBef>
                <a:spcPts val="0"/>
              </a:spcBef>
              <a:spcAft>
                <a:spcPts val="0"/>
              </a:spcAft>
              <a:buNone/>
            </a:pPr>
            <a:r>
              <a:t/>
            </a:r>
            <a:endParaRPr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lang="en-US" sz="1200">
                <a:solidFill>
                  <a:schemeClr val="dk1"/>
                </a:solidFill>
                <a:latin typeface="Lora"/>
                <a:ea typeface="Lora"/>
                <a:cs typeface="Lora"/>
                <a:sym typeface="Lora"/>
              </a:rPr>
              <a:t>Those literals are delimited by single or double quotes. </a:t>
            </a:r>
            <a:endParaRPr sz="1200">
              <a:solidFill>
                <a:schemeClr val="dk1"/>
              </a:solidFill>
              <a:latin typeface="Lora"/>
              <a:ea typeface="Lora"/>
              <a:cs typeface="Lora"/>
              <a:sym typeface="Lora"/>
            </a:endParaRPr>
          </a:p>
          <a:p>
            <a:pPr indent="0" lvl="0" marL="457200" rtl="0" algn="l">
              <a:spcBef>
                <a:spcPts val="0"/>
              </a:spcBef>
              <a:spcAft>
                <a:spcPts val="0"/>
              </a:spcAft>
              <a:buNone/>
            </a:pPr>
            <a:r>
              <a:t/>
            </a:r>
            <a:endParaRPr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lang="en-US" sz="1200">
                <a:solidFill>
                  <a:schemeClr val="dk1"/>
                </a:solidFill>
                <a:latin typeface="Lora"/>
                <a:ea typeface="Lora"/>
                <a:cs typeface="Lora"/>
                <a:sym typeface="Lora"/>
              </a:rPr>
              <a:t>The backslash (\) escapes characters and produces a few control characters. </a:t>
            </a:r>
            <a:endParaRPr sz="1200">
              <a:solidFill>
                <a:schemeClr val="dk1"/>
              </a:solidFill>
              <a:latin typeface="Lora"/>
              <a:ea typeface="Lora"/>
              <a:cs typeface="Lora"/>
              <a:sym typeface="Lora"/>
            </a:endParaRPr>
          </a:p>
          <a:p>
            <a:pPr indent="0" lvl="0" marL="0" rtl="0" algn="l">
              <a:spcBef>
                <a:spcPts val="0"/>
              </a:spcBef>
              <a:spcAft>
                <a:spcPts val="0"/>
              </a:spcAft>
              <a:buNone/>
            </a:pPr>
            <a:r>
              <a:t/>
            </a:r>
            <a:endParaRPr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lang="en-US" sz="1200">
                <a:solidFill>
                  <a:schemeClr val="dk1"/>
                </a:solidFill>
                <a:latin typeface="Lora"/>
                <a:ea typeface="Lora"/>
                <a:cs typeface="Lora"/>
                <a:sym typeface="Lora"/>
              </a:rPr>
              <a:t>Here are some examples:</a:t>
            </a:r>
            <a:endParaRPr sz="1200">
              <a:solidFill>
                <a:schemeClr val="dk1"/>
              </a:solidFill>
              <a:latin typeface="Lora"/>
              <a:ea typeface="Lora"/>
              <a:cs typeface="Lora"/>
              <a:sym typeface="Lora"/>
            </a:endParaRPr>
          </a:p>
          <a:p>
            <a:pPr indent="0" lvl="0" marL="457200" rtl="0" algn="l">
              <a:spcBef>
                <a:spcPts val="0"/>
              </a:spcBef>
              <a:spcAft>
                <a:spcPts val="0"/>
              </a:spcAft>
              <a:buNone/>
            </a:pPr>
            <a:r>
              <a:t/>
            </a:r>
            <a:endParaRPr sz="1200">
              <a:solidFill>
                <a:schemeClr val="dk1"/>
              </a:solidFill>
              <a:latin typeface="Lora"/>
              <a:ea typeface="Lora"/>
              <a:cs typeface="Lora"/>
              <a:sym typeface="Lora"/>
            </a:endParaRPr>
          </a:p>
          <a:p>
            <a:pPr indent="0" lvl="0" marL="457200" rtl="0" algn="l">
              <a:spcBef>
                <a:spcPts val="0"/>
              </a:spcBef>
              <a:spcAft>
                <a:spcPts val="0"/>
              </a:spcAft>
              <a:buNone/>
            </a:pPr>
            <a:r>
              <a:t/>
            </a:r>
            <a:endParaRPr sz="1200">
              <a:solidFill>
                <a:schemeClr val="dk1"/>
              </a:solidFill>
              <a:latin typeface="Lora"/>
              <a:ea typeface="Lora"/>
              <a:cs typeface="Lora"/>
              <a:sym typeface="Lora"/>
            </a:endParaRPr>
          </a:p>
        </p:txBody>
      </p:sp>
      <p:pic>
        <p:nvPicPr>
          <p:cNvPr id="489" name="Google Shape;489;p44"/>
          <p:cNvPicPr preferRelativeResize="0"/>
          <p:nvPr/>
        </p:nvPicPr>
        <p:blipFill>
          <a:blip r:embed="rId3">
            <a:alphaModFix/>
          </a:blip>
          <a:stretch>
            <a:fillRect/>
          </a:stretch>
        </p:blipFill>
        <p:spPr>
          <a:xfrm>
            <a:off x="949125" y="2265625"/>
            <a:ext cx="2706275" cy="2134525"/>
          </a:xfrm>
          <a:prstGeom prst="rect">
            <a:avLst/>
          </a:prstGeom>
          <a:noFill/>
          <a:ln>
            <a:noFill/>
          </a:ln>
        </p:spPr>
      </p:pic>
      <p:pic>
        <p:nvPicPr>
          <p:cNvPr id="490" name="Google Shape;490;p44"/>
          <p:cNvPicPr preferRelativeResize="0"/>
          <p:nvPr/>
        </p:nvPicPr>
        <p:blipFill>
          <a:blip r:embed="rId4">
            <a:alphaModFix/>
          </a:blip>
          <a:stretch>
            <a:fillRect/>
          </a:stretch>
        </p:blipFill>
        <p:spPr>
          <a:xfrm>
            <a:off x="6696225" y="774700"/>
            <a:ext cx="2267775" cy="1075100"/>
          </a:xfrm>
          <a:prstGeom prst="rect">
            <a:avLst/>
          </a:prstGeom>
          <a:noFill/>
          <a:ln>
            <a:noFill/>
          </a:ln>
        </p:spPr>
      </p:pic>
      <p:sp>
        <p:nvSpPr>
          <p:cNvPr id="491" name="Google Shape;491;p44"/>
          <p:cNvSpPr txBox="1"/>
          <p:nvPr/>
        </p:nvSpPr>
        <p:spPr>
          <a:xfrm>
            <a:off x="3502100" y="2918375"/>
            <a:ext cx="633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9900"/>
                </a:solidFill>
                <a:latin typeface="Courier New"/>
                <a:ea typeface="Courier New"/>
                <a:cs typeface="Courier New"/>
                <a:sym typeface="Courier New"/>
              </a:rPr>
              <a:t>//strings example</a:t>
            </a:r>
            <a:endParaRPr>
              <a:solidFill>
                <a:srgbClr val="FF9900"/>
              </a:solidFill>
              <a:latin typeface="Courier New"/>
              <a:ea typeface="Courier New"/>
              <a:cs typeface="Courier New"/>
              <a:sym typeface="Courier New"/>
            </a:endParaRPr>
          </a:p>
          <a:p>
            <a:pPr indent="0" lvl="0" marL="0" rtl="0" algn="l">
              <a:spcBef>
                <a:spcPts val="0"/>
              </a:spcBef>
              <a:spcAft>
                <a:spcPts val="0"/>
              </a:spcAft>
              <a:buNone/>
            </a:pPr>
            <a:r>
              <a:rPr lang="en-US">
                <a:solidFill>
                  <a:srgbClr val="C678DD"/>
                </a:solidFill>
                <a:latin typeface="Courier New"/>
                <a:ea typeface="Courier New"/>
                <a:cs typeface="Courier New"/>
                <a:sym typeface="Courier New"/>
              </a:rPr>
              <a:t>const</a:t>
            </a:r>
            <a:r>
              <a:rPr lang="en-US">
                <a:solidFill>
                  <a:srgbClr val="D3D3D3"/>
                </a:solidFill>
                <a:latin typeface="Courier New"/>
                <a:ea typeface="Courier New"/>
                <a:cs typeface="Courier New"/>
                <a:sym typeface="Courier New"/>
              </a:rPr>
              <a:t> </a:t>
            </a:r>
            <a:r>
              <a:rPr lang="en-US">
                <a:solidFill>
                  <a:srgbClr val="0000FF"/>
                </a:solidFill>
                <a:latin typeface="Courier New"/>
                <a:ea typeface="Courier New"/>
                <a:cs typeface="Courier New"/>
                <a:sym typeface="Courier New"/>
              </a:rPr>
              <a:t>name </a:t>
            </a:r>
            <a:r>
              <a:rPr lang="en-US">
                <a:solidFill>
                  <a:srgbClr val="D3D3D3"/>
                </a:solidFill>
                <a:latin typeface="Courier New"/>
                <a:ea typeface="Courier New"/>
                <a:cs typeface="Courier New"/>
                <a:sym typeface="Courier New"/>
              </a:rPr>
              <a:t>= </a:t>
            </a:r>
            <a:r>
              <a:rPr lang="en-US">
                <a:solidFill>
                  <a:srgbClr val="98C379"/>
                </a:solidFill>
                <a:latin typeface="Courier New"/>
                <a:ea typeface="Courier New"/>
                <a:cs typeface="Courier New"/>
                <a:sym typeface="Courier New"/>
              </a:rPr>
              <a:t>'Peter'</a:t>
            </a:r>
            <a:r>
              <a:rPr lang="en-US">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a:p>
            <a:pPr indent="0" lvl="0" marL="0" rtl="0" algn="l">
              <a:spcBef>
                <a:spcPts val="0"/>
              </a:spcBef>
              <a:spcAft>
                <a:spcPts val="0"/>
              </a:spcAft>
              <a:buNone/>
            </a:pPr>
            <a:r>
              <a:rPr lang="en-US">
                <a:solidFill>
                  <a:srgbClr val="C678DD"/>
                </a:solidFill>
                <a:latin typeface="Courier New"/>
                <a:ea typeface="Courier New"/>
                <a:cs typeface="Courier New"/>
                <a:sym typeface="Courier New"/>
              </a:rPr>
              <a:t>const</a:t>
            </a:r>
            <a:r>
              <a:rPr lang="en-US">
                <a:solidFill>
                  <a:srgbClr val="D3D3D3"/>
                </a:solidFill>
                <a:latin typeface="Courier New"/>
                <a:ea typeface="Courier New"/>
                <a:cs typeface="Courier New"/>
                <a:sym typeface="Courier New"/>
              </a:rPr>
              <a:t> </a:t>
            </a:r>
            <a:r>
              <a:rPr lang="en-US">
                <a:solidFill>
                  <a:srgbClr val="0000FF"/>
                </a:solidFill>
                <a:latin typeface="Courier New"/>
                <a:ea typeface="Courier New"/>
                <a:cs typeface="Courier New"/>
                <a:sym typeface="Courier New"/>
              </a:rPr>
              <a:t>name1</a:t>
            </a:r>
            <a:r>
              <a:rPr lang="en-US">
                <a:solidFill>
                  <a:srgbClr val="D3D3D3"/>
                </a:solidFill>
                <a:latin typeface="Courier New"/>
                <a:ea typeface="Courier New"/>
                <a:cs typeface="Courier New"/>
                <a:sym typeface="Courier New"/>
              </a:rPr>
              <a:t> = </a:t>
            </a:r>
            <a:r>
              <a:rPr lang="en-US">
                <a:solidFill>
                  <a:srgbClr val="98C379"/>
                </a:solidFill>
                <a:latin typeface="Courier New"/>
                <a:ea typeface="Courier New"/>
                <a:cs typeface="Courier New"/>
                <a:sym typeface="Courier New"/>
              </a:rPr>
              <a:t>"Jack"</a:t>
            </a:r>
            <a:r>
              <a:rPr lang="en-US">
                <a:solidFill>
                  <a:srgbClr val="333333"/>
                </a:solidFill>
                <a:latin typeface="Courier New"/>
                <a:ea typeface="Courier New"/>
                <a:cs typeface="Courier New"/>
                <a:sym typeface="Courier New"/>
              </a:rPr>
              <a:t>;</a:t>
            </a:r>
            <a:endParaRPr>
              <a:solidFill>
                <a:srgbClr val="333333"/>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lang="en-US">
                <a:solidFill>
                  <a:srgbClr val="C678DD"/>
                </a:solidFill>
                <a:latin typeface="Courier New"/>
                <a:ea typeface="Courier New"/>
                <a:cs typeface="Courier New"/>
                <a:sym typeface="Courier New"/>
              </a:rPr>
              <a:t>const</a:t>
            </a:r>
            <a:r>
              <a:rPr lang="en-US">
                <a:solidFill>
                  <a:srgbClr val="D3D3D3"/>
                </a:solidFill>
                <a:latin typeface="Courier New"/>
                <a:ea typeface="Courier New"/>
                <a:cs typeface="Courier New"/>
                <a:sym typeface="Courier New"/>
              </a:rPr>
              <a:t> </a:t>
            </a:r>
            <a:r>
              <a:rPr lang="en-US">
                <a:solidFill>
                  <a:srgbClr val="0000FF"/>
                </a:solidFill>
                <a:latin typeface="Courier New"/>
                <a:ea typeface="Courier New"/>
                <a:cs typeface="Courier New"/>
                <a:sym typeface="Courier New"/>
              </a:rPr>
              <a:t>result</a:t>
            </a:r>
            <a:r>
              <a:rPr lang="en-US">
                <a:solidFill>
                  <a:srgbClr val="D3D3D3"/>
                </a:solidFill>
                <a:latin typeface="Courier New"/>
                <a:ea typeface="Courier New"/>
                <a:cs typeface="Courier New"/>
                <a:sym typeface="Courier New"/>
              </a:rPr>
              <a:t> = </a:t>
            </a:r>
            <a:r>
              <a:rPr lang="en-US">
                <a:solidFill>
                  <a:srgbClr val="98C379"/>
                </a:solidFill>
                <a:latin typeface="Courier New"/>
                <a:ea typeface="Courier New"/>
                <a:cs typeface="Courier New"/>
                <a:sym typeface="Courier New"/>
              </a:rPr>
              <a:t>`The names are </a:t>
            </a:r>
            <a:r>
              <a:rPr lang="en-US">
                <a:solidFill>
                  <a:srgbClr val="E06C75"/>
                </a:solidFill>
                <a:latin typeface="Courier New"/>
                <a:ea typeface="Courier New"/>
                <a:cs typeface="Courier New"/>
                <a:sym typeface="Courier New"/>
              </a:rPr>
              <a:t>${name}</a:t>
            </a:r>
            <a:r>
              <a:rPr lang="en-US">
                <a:solidFill>
                  <a:srgbClr val="98C379"/>
                </a:solidFill>
                <a:latin typeface="Courier New"/>
                <a:ea typeface="Courier New"/>
                <a:cs typeface="Courier New"/>
                <a:sym typeface="Courier New"/>
              </a:rPr>
              <a:t> and </a:t>
            </a:r>
            <a:r>
              <a:rPr lang="en-US">
                <a:solidFill>
                  <a:srgbClr val="E06C75"/>
                </a:solidFill>
                <a:latin typeface="Courier New"/>
                <a:ea typeface="Courier New"/>
                <a:cs typeface="Courier New"/>
                <a:sym typeface="Courier New"/>
              </a:rPr>
              <a:t>${name1}</a:t>
            </a:r>
            <a:r>
              <a:rPr lang="en-US">
                <a:solidFill>
                  <a:srgbClr val="98C379"/>
                </a:solidFill>
                <a:latin typeface="Courier New"/>
                <a:ea typeface="Courier New"/>
                <a:cs typeface="Courier New"/>
                <a:sym typeface="Courier New"/>
              </a:rPr>
              <a:t>`</a:t>
            </a:r>
            <a:r>
              <a:rPr lang="en-US">
                <a:solidFill>
                  <a:srgbClr val="434343"/>
                </a:solidFill>
                <a:latin typeface="Courier New"/>
                <a:ea typeface="Courier New"/>
                <a:cs typeface="Courier New"/>
                <a:sym typeface="Courier New"/>
              </a:rPr>
              <a:t>;</a:t>
            </a:r>
            <a:endParaRPr>
              <a:solidFill>
                <a:srgbClr val="434343"/>
              </a:solidFill>
              <a:latin typeface="Courier New"/>
              <a:ea typeface="Courier New"/>
              <a:cs typeface="Courier New"/>
              <a:sym typeface="Courier New"/>
            </a:endParaRPr>
          </a:p>
        </p:txBody>
      </p:sp>
      <p:sp>
        <p:nvSpPr>
          <p:cNvPr id="492" name="Google Shape;492;p44"/>
          <p:cNvSpPr txBox="1"/>
          <p:nvPr/>
        </p:nvSpPr>
        <p:spPr>
          <a:xfrm>
            <a:off x="5902050" y="2162150"/>
            <a:ext cx="3000000" cy="507900"/>
          </a:xfrm>
          <a:prstGeom prst="rect">
            <a:avLst/>
          </a:prstGeom>
          <a:noFill/>
          <a:ln cap="flat" cmpd="sng" w="9525">
            <a:solidFill>
              <a:srgbClr val="606469"/>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50">
                <a:solidFill>
                  <a:srgbClr val="C678DD"/>
                </a:solidFill>
                <a:latin typeface="Courier New"/>
                <a:ea typeface="Courier New"/>
                <a:cs typeface="Courier New"/>
                <a:sym typeface="Courier New"/>
              </a:rPr>
              <a:t>const</a:t>
            </a:r>
            <a:r>
              <a:rPr b="1" lang="en-US" sz="1050">
                <a:solidFill>
                  <a:srgbClr val="D3D3D3"/>
                </a:solidFill>
                <a:latin typeface="Courier New"/>
                <a:ea typeface="Courier New"/>
                <a:cs typeface="Courier New"/>
                <a:sym typeface="Courier New"/>
              </a:rPr>
              <a:t> </a:t>
            </a:r>
            <a:r>
              <a:rPr b="1" lang="en-US" sz="1050">
                <a:solidFill>
                  <a:srgbClr val="E06C75"/>
                </a:solidFill>
                <a:latin typeface="Courier New"/>
                <a:ea typeface="Courier New"/>
                <a:cs typeface="Courier New"/>
                <a:sym typeface="Courier New"/>
              </a:rPr>
              <a:t>a =</a:t>
            </a:r>
            <a:r>
              <a:rPr b="1" lang="en-US" sz="1050">
                <a:solidFill>
                  <a:srgbClr val="D3D3D3"/>
                </a:solidFill>
                <a:latin typeface="Courier New"/>
                <a:ea typeface="Courier New"/>
                <a:cs typeface="Courier New"/>
                <a:sym typeface="Courier New"/>
              </a:rPr>
              <a:t> </a:t>
            </a:r>
            <a:r>
              <a:rPr b="1" lang="en-US" sz="1050">
                <a:solidFill>
                  <a:srgbClr val="6AA84F"/>
                </a:solidFill>
                <a:latin typeface="Courier New"/>
                <a:ea typeface="Courier New"/>
                <a:cs typeface="Courier New"/>
                <a:sym typeface="Courier New"/>
              </a:rPr>
              <a:t>'hello';</a:t>
            </a:r>
            <a:endParaRPr b="1" sz="1050">
              <a:solidFill>
                <a:srgbClr val="6AA84F"/>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b="1" lang="en-US" sz="1050">
                <a:solidFill>
                  <a:srgbClr val="C678DD"/>
                </a:solidFill>
                <a:latin typeface="Courier New"/>
                <a:ea typeface="Courier New"/>
                <a:cs typeface="Courier New"/>
                <a:sym typeface="Courier New"/>
              </a:rPr>
              <a:t>const</a:t>
            </a:r>
            <a:r>
              <a:rPr b="1" lang="en-US" sz="1050">
                <a:solidFill>
                  <a:srgbClr val="D3D3D3"/>
                </a:solidFill>
                <a:latin typeface="Courier New"/>
                <a:ea typeface="Courier New"/>
                <a:cs typeface="Courier New"/>
                <a:sym typeface="Courier New"/>
              </a:rPr>
              <a:t> </a:t>
            </a:r>
            <a:r>
              <a:rPr b="1" lang="en-US" sz="1050">
                <a:solidFill>
                  <a:srgbClr val="E06C75"/>
                </a:solidFill>
                <a:latin typeface="Courier New"/>
                <a:ea typeface="Courier New"/>
                <a:cs typeface="Courier New"/>
                <a:sym typeface="Courier New"/>
              </a:rPr>
              <a:t>b =</a:t>
            </a:r>
            <a:r>
              <a:rPr b="1" lang="en-US" sz="1050">
                <a:solidFill>
                  <a:srgbClr val="D3D3D3"/>
                </a:solidFill>
                <a:latin typeface="Courier New"/>
                <a:ea typeface="Courier New"/>
                <a:cs typeface="Courier New"/>
                <a:sym typeface="Courier New"/>
              </a:rPr>
              <a:t> </a:t>
            </a:r>
            <a:r>
              <a:rPr b="1" lang="en-US" sz="1050">
                <a:solidFill>
                  <a:srgbClr val="C678DD"/>
                </a:solidFill>
                <a:latin typeface="Courier New"/>
                <a:ea typeface="Courier New"/>
                <a:cs typeface="Courier New"/>
                <a:sym typeface="Courier New"/>
              </a:rPr>
              <a:t>new</a:t>
            </a:r>
            <a:r>
              <a:rPr b="1" lang="en-US" sz="1050">
                <a:solidFill>
                  <a:srgbClr val="D3D3D3"/>
                </a:solidFill>
                <a:latin typeface="Courier New"/>
                <a:ea typeface="Courier New"/>
                <a:cs typeface="Courier New"/>
                <a:sym typeface="Courier New"/>
              </a:rPr>
              <a:t> </a:t>
            </a:r>
            <a:r>
              <a:rPr b="1" lang="en-US" sz="1050">
                <a:solidFill>
                  <a:srgbClr val="CC0000"/>
                </a:solidFill>
                <a:latin typeface="Courier New"/>
                <a:ea typeface="Courier New"/>
                <a:cs typeface="Courier New"/>
                <a:sym typeface="Courier New"/>
              </a:rPr>
              <a:t>String</a:t>
            </a:r>
            <a:r>
              <a:rPr b="1" lang="en-US" sz="1050">
                <a:solidFill>
                  <a:srgbClr val="6AA84F"/>
                </a:solidFill>
                <a:latin typeface="Courier New"/>
                <a:ea typeface="Courier New"/>
                <a:cs typeface="Courier New"/>
                <a:sym typeface="Courier New"/>
              </a:rPr>
              <a:t>('hello');</a:t>
            </a:r>
            <a:endParaRPr b="1" sz="1050">
              <a:solidFill>
                <a:srgbClr val="6AA84F"/>
              </a:solidFill>
              <a:latin typeface="Courier New"/>
              <a:ea typeface="Courier New"/>
              <a:cs typeface="Courier New"/>
              <a:sym typeface="Courier New"/>
            </a:endParaRPr>
          </a:p>
        </p:txBody>
      </p:sp>
      <p:pic>
        <p:nvPicPr>
          <p:cNvPr id="493" name="Google Shape;493;p44"/>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1700"/>
                                        <p:tgtEl>
                                          <p:spTgt spid="4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5"/>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00" name="Google Shape;500;p45"/>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Strings</a:t>
            </a:r>
            <a:endParaRPr sz="4000">
              <a:latin typeface="Times New Roman"/>
              <a:ea typeface="Times New Roman"/>
              <a:cs typeface="Times New Roman"/>
              <a:sym typeface="Times New Roman"/>
            </a:endParaRPr>
          </a:p>
        </p:txBody>
      </p:sp>
      <p:cxnSp>
        <p:nvCxnSpPr>
          <p:cNvPr id="501" name="Google Shape;501;p45"/>
          <p:cNvCxnSpPr/>
          <p:nvPr/>
        </p:nvCxnSpPr>
        <p:spPr>
          <a:xfrm>
            <a:off x="421521" y="738952"/>
            <a:ext cx="14745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502" name="Google Shape;502;p45"/>
          <p:cNvSpPr txBox="1"/>
          <p:nvPr/>
        </p:nvSpPr>
        <p:spPr>
          <a:xfrm>
            <a:off x="582325" y="829100"/>
            <a:ext cx="589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666666"/>
                </a:solidFill>
                <a:latin typeface="Lora"/>
                <a:ea typeface="Lora"/>
                <a:cs typeface="Lora"/>
                <a:sym typeface="Lora"/>
              </a:rPr>
              <a:t>JavaScript Strings are immutable</a:t>
            </a:r>
            <a:endParaRPr b="1" sz="1600">
              <a:solidFill>
                <a:srgbClr val="666666"/>
              </a:solidFill>
              <a:highlight>
                <a:srgbClr val="F9FAFC"/>
              </a:highlight>
              <a:latin typeface="Lora"/>
              <a:ea typeface="Lora"/>
              <a:cs typeface="Lora"/>
              <a:sym typeface="Lora"/>
            </a:endParaRPr>
          </a:p>
        </p:txBody>
      </p:sp>
      <p:sp>
        <p:nvSpPr>
          <p:cNvPr id="503" name="Google Shape;503;p45"/>
          <p:cNvSpPr txBox="1"/>
          <p:nvPr/>
        </p:nvSpPr>
        <p:spPr>
          <a:xfrm>
            <a:off x="610625" y="1415000"/>
            <a:ext cx="8133900" cy="12621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Lora"/>
                <a:ea typeface="Lora"/>
                <a:cs typeface="Lora"/>
                <a:sym typeface="Lora"/>
              </a:rPr>
              <a:t>For Example </a:t>
            </a:r>
            <a:endParaRPr>
              <a:solidFill>
                <a:srgbClr val="666666"/>
              </a:solidFill>
              <a:latin typeface="Lora"/>
              <a:ea typeface="Lora"/>
              <a:cs typeface="Lora"/>
              <a:sym typeface="Lora"/>
            </a:endParaRPr>
          </a:p>
          <a:p>
            <a:pPr indent="0" lvl="0" marL="0" rtl="0" algn="l">
              <a:spcBef>
                <a:spcPts val="0"/>
              </a:spcBef>
              <a:spcAft>
                <a:spcPts val="0"/>
              </a:spcAft>
              <a:buNone/>
            </a:pPr>
            <a:r>
              <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C678DD"/>
                </a:solidFill>
                <a:latin typeface="Courier New"/>
                <a:ea typeface="Courier New"/>
                <a:cs typeface="Courier New"/>
                <a:sym typeface="Courier New"/>
              </a:rPr>
              <a:t>let</a:t>
            </a:r>
            <a:r>
              <a:rPr lang="en-US">
                <a:solidFill>
                  <a:srgbClr val="D3D3D3"/>
                </a:solidFill>
                <a:latin typeface="Courier New"/>
                <a:ea typeface="Courier New"/>
                <a:cs typeface="Courier New"/>
                <a:sym typeface="Courier New"/>
              </a:rPr>
              <a:t> </a:t>
            </a:r>
            <a:r>
              <a:rPr lang="en-US">
                <a:solidFill>
                  <a:srgbClr val="333333"/>
                </a:solidFill>
                <a:latin typeface="Courier New"/>
                <a:ea typeface="Courier New"/>
                <a:cs typeface="Courier New"/>
                <a:sym typeface="Courier New"/>
              </a:rPr>
              <a:t>a = </a:t>
            </a:r>
            <a:r>
              <a:rPr lang="en-US">
                <a:solidFill>
                  <a:srgbClr val="98C379"/>
                </a:solidFill>
                <a:latin typeface="Courier New"/>
                <a:ea typeface="Courier New"/>
                <a:cs typeface="Courier New"/>
                <a:sym typeface="Courier New"/>
              </a:rPr>
              <a:t>'hello'</a:t>
            </a:r>
            <a:r>
              <a:rPr lang="en-US">
                <a:solidFill>
                  <a:srgbClr val="D3D3D3"/>
                </a:solidFill>
                <a:latin typeface="Courier New"/>
                <a:ea typeface="Courier New"/>
                <a:cs typeface="Courier New"/>
                <a:sym typeface="Courier New"/>
              </a:rPr>
              <a:t>;</a:t>
            </a:r>
            <a:endParaRPr>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a:solidFill>
                  <a:srgbClr val="333333"/>
                </a:solidFill>
                <a:latin typeface="Courier New"/>
                <a:ea typeface="Courier New"/>
                <a:cs typeface="Courier New"/>
                <a:sym typeface="Courier New"/>
              </a:rPr>
              <a:t>a</a:t>
            </a:r>
            <a:r>
              <a:rPr lang="en-US">
                <a:solidFill>
                  <a:srgbClr val="0000FF"/>
                </a:solidFill>
                <a:latin typeface="Courier New"/>
                <a:ea typeface="Courier New"/>
                <a:cs typeface="Courier New"/>
                <a:sym typeface="Courier New"/>
              </a:rPr>
              <a:t>[</a:t>
            </a:r>
            <a:r>
              <a:rPr lang="en-US">
                <a:solidFill>
                  <a:srgbClr val="D19A66"/>
                </a:solidFill>
                <a:latin typeface="Courier New"/>
                <a:ea typeface="Courier New"/>
                <a:cs typeface="Courier New"/>
                <a:sym typeface="Courier New"/>
              </a:rPr>
              <a:t>0</a:t>
            </a:r>
            <a:r>
              <a:rPr lang="en-US">
                <a:solidFill>
                  <a:srgbClr val="0000FF"/>
                </a:solidFill>
                <a:latin typeface="Courier New"/>
                <a:ea typeface="Courier New"/>
                <a:cs typeface="Courier New"/>
                <a:sym typeface="Courier New"/>
              </a:rPr>
              <a:t>]</a:t>
            </a:r>
            <a:r>
              <a:rPr lang="en-US">
                <a:solidFill>
                  <a:srgbClr val="D3D3D3"/>
                </a:solidFill>
                <a:latin typeface="Courier New"/>
                <a:ea typeface="Courier New"/>
                <a:cs typeface="Courier New"/>
                <a:sym typeface="Courier New"/>
              </a:rPr>
              <a:t> </a:t>
            </a:r>
            <a:r>
              <a:rPr lang="en-US">
                <a:solidFill>
                  <a:srgbClr val="333333"/>
                </a:solidFill>
                <a:latin typeface="Courier New"/>
                <a:ea typeface="Courier New"/>
                <a:cs typeface="Courier New"/>
                <a:sym typeface="Courier New"/>
              </a:rPr>
              <a:t>=</a:t>
            </a:r>
            <a:r>
              <a:rPr lang="en-US">
                <a:solidFill>
                  <a:srgbClr val="D3D3D3"/>
                </a:solidFill>
                <a:latin typeface="Courier New"/>
                <a:ea typeface="Courier New"/>
                <a:cs typeface="Courier New"/>
                <a:sym typeface="Courier New"/>
              </a:rPr>
              <a:t> </a:t>
            </a:r>
            <a:r>
              <a:rPr lang="en-US">
                <a:solidFill>
                  <a:srgbClr val="98C379"/>
                </a:solidFill>
                <a:latin typeface="Courier New"/>
                <a:ea typeface="Courier New"/>
                <a:cs typeface="Courier New"/>
                <a:sym typeface="Courier New"/>
              </a:rPr>
              <a:t>'H'</a:t>
            </a:r>
            <a:r>
              <a:rPr lang="en-US">
                <a:solidFill>
                  <a:srgbClr val="D3D3D3"/>
                </a:solidFill>
                <a:latin typeface="Courier New"/>
                <a:ea typeface="Courier New"/>
                <a:cs typeface="Courier New"/>
                <a:sym typeface="Courier New"/>
              </a:rPr>
              <a:t>;</a:t>
            </a:r>
            <a:endParaRPr>
              <a:solidFill>
                <a:srgbClr val="D3D3D3"/>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lang="en-US">
                <a:solidFill>
                  <a:srgbClr val="E6C07B"/>
                </a:solidFill>
                <a:latin typeface="Courier New"/>
                <a:ea typeface="Courier New"/>
                <a:cs typeface="Courier New"/>
                <a:sym typeface="Courier New"/>
              </a:rPr>
              <a:t>console</a:t>
            </a:r>
            <a:r>
              <a:rPr lang="en-US">
                <a:solidFill>
                  <a:srgbClr val="FF00FF"/>
                </a:solidFill>
                <a:latin typeface="Courier New"/>
                <a:ea typeface="Courier New"/>
                <a:cs typeface="Courier New"/>
                <a:sym typeface="Courier New"/>
              </a:rPr>
              <a:t>.log(a);</a:t>
            </a:r>
            <a:r>
              <a:rPr lang="en-US">
                <a:solidFill>
                  <a:srgbClr val="D3D3D3"/>
                </a:solidFill>
                <a:latin typeface="Courier New"/>
                <a:ea typeface="Courier New"/>
                <a:cs typeface="Courier New"/>
                <a:sym typeface="Courier New"/>
              </a:rPr>
              <a:t> </a:t>
            </a:r>
            <a:r>
              <a:rPr lang="en-US">
                <a:solidFill>
                  <a:srgbClr val="0000FF"/>
                </a:solidFill>
                <a:latin typeface="Courier New"/>
                <a:ea typeface="Courier New"/>
                <a:cs typeface="Courier New"/>
                <a:sym typeface="Courier New"/>
              </a:rPr>
              <a:t>// "hello"</a:t>
            </a:r>
            <a:endParaRPr>
              <a:solidFill>
                <a:srgbClr val="0000FF"/>
              </a:solidFill>
              <a:latin typeface="Courier New"/>
              <a:ea typeface="Courier New"/>
              <a:cs typeface="Courier New"/>
              <a:sym typeface="Courier New"/>
            </a:endParaRPr>
          </a:p>
        </p:txBody>
      </p:sp>
      <p:cxnSp>
        <p:nvCxnSpPr>
          <p:cNvPr id="504" name="Google Shape;504;p45"/>
          <p:cNvCxnSpPr>
            <a:stCxn id="503" idx="0"/>
            <a:endCxn id="503" idx="2"/>
          </p:cNvCxnSpPr>
          <p:nvPr/>
        </p:nvCxnSpPr>
        <p:spPr>
          <a:xfrm>
            <a:off x="4677575" y="1415000"/>
            <a:ext cx="0" cy="12621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nvSpPr>
        <p:spPr>
          <a:xfrm>
            <a:off x="4677575" y="1845800"/>
            <a:ext cx="402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rgbClr val="C678DD"/>
                </a:solidFill>
                <a:latin typeface="Courier New"/>
                <a:ea typeface="Courier New"/>
                <a:cs typeface="Courier New"/>
                <a:sym typeface="Courier New"/>
              </a:rPr>
              <a:t>let</a:t>
            </a:r>
            <a:r>
              <a:rPr lang="en-US">
                <a:solidFill>
                  <a:srgbClr val="D3D3D3"/>
                </a:solidFill>
                <a:latin typeface="Courier New"/>
                <a:ea typeface="Courier New"/>
                <a:cs typeface="Courier New"/>
                <a:sym typeface="Courier New"/>
              </a:rPr>
              <a:t> </a:t>
            </a:r>
            <a:r>
              <a:rPr lang="en-US">
                <a:solidFill>
                  <a:srgbClr val="333333"/>
                </a:solidFill>
                <a:latin typeface="Courier New"/>
                <a:ea typeface="Courier New"/>
                <a:cs typeface="Courier New"/>
                <a:sym typeface="Courier New"/>
              </a:rPr>
              <a:t>a = </a:t>
            </a:r>
            <a:r>
              <a:rPr lang="en-US">
                <a:solidFill>
                  <a:srgbClr val="98C379"/>
                </a:solidFill>
                <a:latin typeface="Courier New"/>
                <a:ea typeface="Courier New"/>
                <a:cs typeface="Courier New"/>
                <a:sym typeface="Courier New"/>
              </a:rPr>
              <a:t>'hello'</a:t>
            </a:r>
            <a:r>
              <a:rPr lang="en-US">
                <a:solidFill>
                  <a:srgbClr val="D3D3D3"/>
                </a:solidFill>
                <a:latin typeface="Courier New"/>
                <a:ea typeface="Courier New"/>
                <a:cs typeface="Courier New"/>
                <a:sym typeface="Courier New"/>
              </a:rPr>
              <a:t>;</a:t>
            </a:r>
            <a:endParaRPr>
              <a:solidFill>
                <a:srgbClr val="D3D3D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rgbClr val="333333"/>
                </a:solidFill>
                <a:latin typeface="Courier New"/>
                <a:ea typeface="Courier New"/>
                <a:cs typeface="Courier New"/>
                <a:sym typeface="Courier New"/>
              </a:rPr>
              <a:t>a</a:t>
            </a:r>
            <a:r>
              <a:rPr lang="en-US">
                <a:solidFill>
                  <a:srgbClr val="D3D3D3"/>
                </a:solidFill>
                <a:latin typeface="Courier New"/>
                <a:ea typeface="Courier New"/>
                <a:cs typeface="Courier New"/>
                <a:sym typeface="Courier New"/>
              </a:rPr>
              <a:t> </a:t>
            </a:r>
            <a:r>
              <a:rPr lang="en-US">
                <a:solidFill>
                  <a:srgbClr val="333333"/>
                </a:solidFill>
                <a:latin typeface="Courier New"/>
                <a:ea typeface="Courier New"/>
                <a:cs typeface="Courier New"/>
                <a:sym typeface="Courier New"/>
              </a:rPr>
              <a:t>=</a:t>
            </a:r>
            <a:r>
              <a:rPr lang="en-US">
                <a:solidFill>
                  <a:srgbClr val="D3D3D3"/>
                </a:solidFill>
                <a:latin typeface="Courier New"/>
                <a:ea typeface="Courier New"/>
                <a:cs typeface="Courier New"/>
                <a:sym typeface="Courier New"/>
              </a:rPr>
              <a:t> </a:t>
            </a:r>
            <a:r>
              <a:rPr lang="en-US">
                <a:solidFill>
                  <a:srgbClr val="98C379"/>
                </a:solidFill>
                <a:latin typeface="Courier New"/>
                <a:ea typeface="Courier New"/>
                <a:cs typeface="Courier New"/>
                <a:sym typeface="Courier New"/>
              </a:rPr>
              <a:t>'HELLO'</a:t>
            </a:r>
            <a:r>
              <a:rPr lang="en-US">
                <a:solidFill>
                  <a:srgbClr val="D3D3D3"/>
                </a:solidFill>
                <a:latin typeface="Courier New"/>
                <a:ea typeface="Courier New"/>
                <a:cs typeface="Courier New"/>
                <a:sym typeface="Courier New"/>
              </a:rPr>
              <a:t>;</a:t>
            </a:r>
            <a:endParaRPr>
              <a:solidFill>
                <a:srgbClr val="D3D3D3"/>
              </a:solidFill>
              <a:latin typeface="Courier New"/>
              <a:ea typeface="Courier New"/>
              <a:cs typeface="Courier New"/>
              <a:sym typeface="Courier New"/>
            </a:endParaRPr>
          </a:p>
          <a:p>
            <a:pPr indent="0" lvl="0" marL="0" marR="152400" rtl="0" algn="l">
              <a:lnSpc>
                <a:spcPct val="142857"/>
              </a:lnSpc>
              <a:spcBef>
                <a:spcPts val="0"/>
              </a:spcBef>
              <a:spcAft>
                <a:spcPts val="1200"/>
              </a:spcAft>
              <a:buClr>
                <a:schemeClr val="dk1"/>
              </a:buClr>
              <a:buSzPts val="1100"/>
              <a:buFont typeface="Arial"/>
              <a:buNone/>
            </a:pPr>
            <a:r>
              <a:rPr lang="en-US">
                <a:solidFill>
                  <a:srgbClr val="E6C07B"/>
                </a:solidFill>
                <a:latin typeface="Courier New"/>
                <a:ea typeface="Courier New"/>
                <a:cs typeface="Courier New"/>
                <a:sym typeface="Courier New"/>
              </a:rPr>
              <a:t>console</a:t>
            </a:r>
            <a:r>
              <a:rPr lang="en-US">
                <a:solidFill>
                  <a:srgbClr val="FF00FF"/>
                </a:solidFill>
                <a:latin typeface="Courier New"/>
                <a:ea typeface="Courier New"/>
                <a:cs typeface="Courier New"/>
                <a:sym typeface="Courier New"/>
              </a:rPr>
              <a:t>.log(a);</a:t>
            </a:r>
            <a:r>
              <a:rPr lang="en-US">
                <a:solidFill>
                  <a:srgbClr val="D3D3D3"/>
                </a:solidFill>
                <a:latin typeface="Courier New"/>
                <a:ea typeface="Courier New"/>
                <a:cs typeface="Courier New"/>
                <a:sym typeface="Courier New"/>
              </a:rPr>
              <a:t> </a:t>
            </a:r>
            <a:r>
              <a:rPr lang="en-US">
                <a:solidFill>
                  <a:srgbClr val="0000FF"/>
                </a:solidFill>
                <a:latin typeface="Courier New"/>
                <a:ea typeface="Courier New"/>
                <a:cs typeface="Courier New"/>
                <a:sym typeface="Courier New"/>
              </a:rPr>
              <a:t>// "HELLO"</a:t>
            </a:r>
            <a:endParaRPr>
              <a:solidFill>
                <a:srgbClr val="0000FF"/>
              </a:solidFill>
              <a:latin typeface="Calibri"/>
              <a:ea typeface="Calibri"/>
              <a:cs typeface="Calibri"/>
              <a:sym typeface="Calibri"/>
            </a:endParaRPr>
          </a:p>
        </p:txBody>
      </p:sp>
      <p:pic>
        <p:nvPicPr>
          <p:cNvPr id="506" name="Google Shape;506;p45"/>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6"/>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Built-in String Methods</a:t>
            </a:r>
            <a:endParaRPr sz="4000">
              <a:latin typeface="Times New Roman"/>
              <a:ea typeface="Times New Roman"/>
              <a:cs typeface="Times New Roman"/>
              <a:sym typeface="Times New Roman"/>
            </a:endParaRPr>
          </a:p>
        </p:txBody>
      </p:sp>
      <p:cxnSp>
        <p:nvCxnSpPr>
          <p:cNvPr id="512" name="Google Shape;512;p46"/>
          <p:cNvCxnSpPr/>
          <p:nvPr/>
        </p:nvCxnSpPr>
        <p:spPr>
          <a:xfrm>
            <a:off x="428596" y="738952"/>
            <a:ext cx="48210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513" name="Google Shape;513;p46"/>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514" name="Google Shape;514;p46"/>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5" name="Google Shape;515;p46"/>
          <p:cNvPicPr preferRelativeResize="0"/>
          <p:nvPr/>
        </p:nvPicPr>
        <p:blipFill rotWithShape="1">
          <a:blip r:embed="rId3">
            <a:alphaModFix/>
          </a:blip>
          <a:srcRect b="0" l="0" r="0" t="0"/>
          <a:stretch/>
        </p:blipFill>
        <p:spPr>
          <a:xfrm>
            <a:off x="1493500" y="935100"/>
            <a:ext cx="7202624" cy="3447276"/>
          </a:xfrm>
          <a:prstGeom prst="rect">
            <a:avLst/>
          </a:prstGeom>
          <a:noFill/>
          <a:ln cap="flat" cmpd="sng" w="28575">
            <a:solidFill>
              <a:srgbClr val="666666"/>
            </a:solidFill>
            <a:prstDash val="solid"/>
            <a:round/>
            <a:headEnd len="sm" w="sm" type="none"/>
            <a:tailEnd len="sm" w="sm" type="none"/>
          </a:ln>
        </p:spPr>
      </p:pic>
      <p:sp>
        <p:nvSpPr>
          <p:cNvPr id="516" name="Google Shape;516;p46"/>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17" name="Google Shape;517;p46"/>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7"/>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24" name="Google Shape;524;p47"/>
          <p:cNvSpPr txBox="1"/>
          <p:nvPr/>
        </p:nvSpPr>
        <p:spPr>
          <a:xfrm>
            <a:off x="195125" y="1701425"/>
            <a:ext cx="5472000" cy="25551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66666"/>
                </a:solidFill>
                <a:latin typeface="Lora"/>
                <a:ea typeface="Lora"/>
                <a:cs typeface="Lora"/>
                <a:sym typeface="Lora"/>
              </a:rPr>
              <a:t>PROBLEM #04</a:t>
            </a:r>
            <a:endParaRPr b="1">
              <a:solidFill>
                <a:srgbClr val="666666"/>
              </a:solidFill>
              <a:latin typeface="Lora"/>
              <a:ea typeface="Lora"/>
              <a:cs typeface="Lora"/>
              <a:sym typeface="Lora"/>
            </a:endParaRPr>
          </a:p>
          <a:p>
            <a:pPr indent="0" lvl="0" marL="0" rtl="0" algn="l">
              <a:spcBef>
                <a:spcPts val="0"/>
              </a:spcBef>
              <a:spcAft>
                <a:spcPts val="0"/>
              </a:spcAft>
              <a:buNone/>
            </a:pPr>
            <a:r>
              <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Let "A" be a string. Remove all the whitespaces and find it's length.</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(Print “No whitespace available” .if user string has no whitespace)</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Input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A string is provide as an input</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Output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Remove all the whitespaces and then print the length of the remaining string.</a:t>
            </a:r>
            <a:endParaRPr>
              <a:solidFill>
                <a:srgbClr val="666666"/>
              </a:solidFill>
              <a:latin typeface="Lora"/>
              <a:ea typeface="Lora"/>
              <a:cs typeface="Lora"/>
              <a:sym typeface="Lora"/>
            </a:endParaRPr>
          </a:p>
        </p:txBody>
      </p:sp>
      <p:sp>
        <p:nvSpPr>
          <p:cNvPr id="525" name="Google Shape;525;p47"/>
          <p:cNvSpPr txBox="1"/>
          <p:nvPr/>
        </p:nvSpPr>
        <p:spPr>
          <a:xfrm>
            <a:off x="0" y="6579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rgbClr val="98C379"/>
                </a:solidFill>
                <a:latin typeface="Lora"/>
                <a:ea typeface="Lora"/>
                <a:cs typeface="Lora"/>
                <a:sym typeface="Lora"/>
              </a:rPr>
              <a:t>Your Turn </a:t>
            </a:r>
            <a:endParaRPr sz="3600">
              <a:solidFill>
                <a:srgbClr val="98C379"/>
              </a:solidFill>
              <a:latin typeface="Lora"/>
              <a:ea typeface="Lora"/>
              <a:cs typeface="Lora"/>
              <a:sym typeface="Lora"/>
            </a:endParaRPr>
          </a:p>
        </p:txBody>
      </p:sp>
      <p:pic>
        <p:nvPicPr>
          <p:cNvPr id="526" name="Google Shape;526;p47"/>
          <p:cNvPicPr preferRelativeResize="0"/>
          <p:nvPr/>
        </p:nvPicPr>
        <p:blipFill>
          <a:blip r:embed="rId3">
            <a:alphaModFix/>
          </a:blip>
          <a:stretch>
            <a:fillRect/>
          </a:stretch>
        </p:blipFill>
        <p:spPr>
          <a:xfrm rot="366644">
            <a:off x="5540247" y="200400"/>
            <a:ext cx="643504" cy="738900"/>
          </a:xfrm>
          <a:prstGeom prst="rect">
            <a:avLst/>
          </a:prstGeom>
          <a:noFill/>
          <a:ln>
            <a:noFill/>
          </a:ln>
        </p:spPr>
      </p:pic>
      <p:pic>
        <p:nvPicPr>
          <p:cNvPr id="527" name="Google Shape;527;p47"/>
          <p:cNvPicPr preferRelativeResize="0"/>
          <p:nvPr/>
        </p:nvPicPr>
        <p:blipFill>
          <a:blip r:embed="rId4">
            <a:alphaModFix/>
          </a:blip>
          <a:stretch>
            <a:fillRect/>
          </a:stretch>
        </p:blipFill>
        <p:spPr>
          <a:xfrm>
            <a:off x="5052325" y="398950"/>
            <a:ext cx="4572000" cy="4572000"/>
          </a:xfrm>
          <a:prstGeom prst="rect">
            <a:avLst/>
          </a:prstGeom>
          <a:noFill/>
          <a:ln>
            <a:noFill/>
          </a:ln>
        </p:spPr>
      </p:pic>
      <p:pic>
        <p:nvPicPr>
          <p:cNvPr id="528" name="Google Shape;528;p47"/>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8"/>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534" name="Google Shape;534;p48"/>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5" name="Google Shape;535;p48"/>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4.7  javascript- Objects</a:t>
            </a:r>
            <a:endParaRPr b="1" sz="3500">
              <a:solidFill>
                <a:srgbClr val="434343"/>
              </a:solidFill>
              <a:latin typeface="Lora"/>
              <a:ea typeface="Lora"/>
              <a:cs typeface="Lora"/>
              <a:sym typeface="Lora"/>
            </a:endParaRPr>
          </a:p>
        </p:txBody>
      </p:sp>
      <p:pic>
        <p:nvPicPr>
          <p:cNvPr id="536" name="Google Shape;536;p48"/>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537" name="Google Shape;537;p48"/>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8" name="Google Shape;538;p48"/>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9" name="Google Shape;539;p48"/>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0" name="Google Shape;540;p48"/>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1" name="Google Shape;541;p48"/>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542" name="Google Shape;542;p48"/>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543" name="Google Shape;543;p48"/>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9"/>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Objects </a:t>
            </a:r>
            <a:endParaRPr sz="4000">
              <a:latin typeface="Times New Roman"/>
              <a:ea typeface="Times New Roman"/>
              <a:cs typeface="Times New Roman"/>
              <a:sym typeface="Times New Roman"/>
            </a:endParaRPr>
          </a:p>
        </p:txBody>
      </p:sp>
      <p:cxnSp>
        <p:nvCxnSpPr>
          <p:cNvPr id="549" name="Google Shape;549;p49"/>
          <p:cNvCxnSpPr/>
          <p:nvPr/>
        </p:nvCxnSpPr>
        <p:spPr>
          <a:xfrm>
            <a:off x="428596" y="738952"/>
            <a:ext cx="16950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550" name="Google Shape;550;p49"/>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551" name="Google Shape;551;p49"/>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2" name="Google Shape;552;p49"/>
          <p:cNvPicPr preferRelativeResize="0"/>
          <p:nvPr/>
        </p:nvPicPr>
        <p:blipFill rotWithShape="1">
          <a:blip r:embed="rId3">
            <a:alphaModFix/>
          </a:blip>
          <a:srcRect b="0" l="0" r="0" t="0"/>
          <a:stretch/>
        </p:blipFill>
        <p:spPr>
          <a:xfrm>
            <a:off x="663701" y="3071768"/>
            <a:ext cx="2444525" cy="970600"/>
          </a:xfrm>
          <a:prstGeom prst="rect">
            <a:avLst/>
          </a:prstGeom>
          <a:noFill/>
          <a:ln cap="flat" cmpd="sng" w="9525">
            <a:solidFill>
              <a:srgbClr val="666666"/>
            </a:solidFill>
            <a:prstDash val="dot"/>
            <a:round/>
            <a:headEnd len="sm" w="sm" type="none"/>
            <a:tailEnd len="sm" w="sm" type="none"/>
          </a:ln>
        </p:spPr>
      </p:pic>
      <p:pic>
        <p:nvPicPr>
          <p:cNvPr id="553" name="Google Shape;553;p49"/>
          <p:cNvPicPr preferRelativeResize="0"/>
          <p:nvPr/>
        </p:nvPicPr>
        <p:blipFill rotWithShape="1">
          <a:blip r:embed="rId4">
            <a:alphaModFix/>
          </a:blip>
          <a:srcRect b="0" l="0" r="0" t="0"/>
          <a:stretch/>
        </p:blipFill>
        <p:spPr>
          <a:xfrm>
            <a:off x="3274901" y="3071768"/>
            <a:ext cx="2444525" cy="970600"/>
          </a:xfrm>
          <a:prstGeom prst="rect">
            <a:avLst/>
          </a:prstGeom>
          <a:noFill/>
          <a:ln cap="flat" cmpd="sng" w="9525">
            <a:solidFill>
              <a:srgbClr val="666666"/>
            </a:solidFill>
            <a:prstDash val="dot"/>
            <a:round/>
            <a:headEnd len="sm" w="sm" type="none"/>
            <a:tailEnd len="sm" w="sm" type="none"/>
          </a:ln>
        </p:spPr>
      </p:pic>
      <p:sp>
        <p:nvSpPr>
          <p:cNvPr id="554" name="Google Shape;554;p49"/>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55" name="Google Shape;555;p49"/>
          <p:cNvSpPr txBox="1"/>
          <p:nvPr/>
        </p:nvSpPr>
        <p:spPr>
          <a:xfrm>
            <a:off x="891425" y="882350"/>
            <a:ext cx="79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Lora"/>
                <a:ea typeface="Lora"/>
                <a:cs typeface="Lora"/>
                <a:sym typeface="Lora"/>
              </a:rPr>
              <a:t>JavaScript object is a non-primitive data-type that allows you to store multiple collections of data.</a:t>
            </a:r>
            <a:endParaRPr>
              <a:solidFill>
                <a:srgbClr val="666666"/>
              </a:solidFill>
              <a:latin typeface="Lora"/>
              <a:ea typeface="Lora"/>
              <a:cs typeface="Lora"/>
              <a:sym typeface="Lora"/>
            </a:endParaRPr>
          </a:p>
        </p:txBody>
      </p:sp>
      <p:sp>
        <p:nvSpPr>
          <p:cNvPr id="556" name="Google Shape;556;p49"/>
          <p:cNvSpPr txBox="1"/>
          <p:nvPr/>
        </p:nvSpPr>
        <p:spPr>
          <a:xfrm>
            <a:off x="1517442" y="1535254"/>
            <a:ext cx="5685000" cy="1108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solidFill>
                  <a:srgbClr val="C678DD"/>
                </a:solidFill>
                <a:latin typeface="Courier New"/>
                <a:ea typeface="Courier New"/>
                <a:cs typeface="Courier New"/>
                <a:sym typeface="Courier New"/>
              </a:rPr>
              <a:t>const</a:t>
            </a:r>
            <a:r>
              <a:rPr lang="en-US" sz="1500">
                <a:solidFill>
                  <a:srgbClr val="D3D3D3"/>
                </a:solidFill>
                <a:latin typeface="Courier New"/>
                <a:ea typeface="Courier New"/>
                <a:cs typeface="Courier New"/>
                <a:sym typeface="Courier New"/>
              </a:rPr>
              <a:t> </a:t>
            </a:r>
            <a:r>
              <a:rPr lang="en-US" sz="1500">
                <a:solidFill>
                  <a:srgbClr val="FF00FF"/>
                </a:solidFill>
                <a:latin typeface="Courier New"/>
                <a:ea typeface="Courier New"/>
                <a:cs typeface="Courier New"/>
                <a:sym typeface="Courier New"/>
              </a:rPr>
              <a:t>object_name = {</a:t>
            </a:r>
            <a:endParaRPr sz="1500">
              <a:solidFill>
                <a:srgbClr val="FF00FF"/>
              </a:solidFill>
              <a:latin typeface="Courier New"/>
              <a:ea typeface="Courier New"/>
              <a:cs typeface="Courier New"/>
              <a:sym typeface="Courier New"/>
            </a:endParaRPr>
          </a:p>
          <a:p>
            <a:pPr indent="0" lvl="0" marL="0" rtl="0" algn="l">
              <a:spcBef>
                <a:spcPts val="0"/>
              </a:spcBef>
              <a:spcAft>
                <a:spcPts val="0"/>
              </a:spcAft>
              <a:buNone/>
            </a:pPr>
            <a:r>
              <a:rPr lang="en-US" sz="1500">
                <a:solidFill>
                  <a:srgbClr val="D3D3D3"/>
                </a:solidFill>
                <a:latin typeface="Courier New"/>
                <a:ea typeface="Courier New"/>
                <a:cs typeface="Courier New"/>
                <a:sym typeface="Courier New"/>
              </a:rPr>
              <a:t>   </a:t>
            </a:r>
            <a:r>
              <a:rPr lang="en-US" sz="1500">
                <a:solidFill>
                  <a:srgbClr val="D19A66"/>
                </a:solidFill>
                <a:latin typeface="Courier New"/>
                <a:ea typeface="Courier New"/>
                <a:cs typeface="Courier New"/>
                <a:sym typeface="Courier New"/>
              </a:rPr>
              <a:t>key1</a:t>
            </a:r>
            <a:r>
              <a:rPr lang="en-US" sz="1500">
                <a:solidFill>
                  <a:srgbClr val="637777"/>
                </a:solidFill>
                <a:latin typeface="Courier New"/>
                <a:ea typeface="Courier New"/>
                <a:cs typeface="Courier New"/>
                <a:sym typeface="Courier New"/>
              </a:rPr>
              <a:t>: value1,</a:t>
            </a:r>
            <a:endParaRPr sz="1500">
              <a:solidFill>
                <a:srgbClr val="637777"/>
              </a:solidFill>
              <a:latin typeface="Courier New"/>
              <a:ea typeface="Courier New"/>
              <a:cs typeface="Courier New"/>
              <a:sym typeface="Courier New"/>
            </a:endParaRPr>
          </a:p>
          <a:p>
            <a:pPr indent="0" lvl="0" marL="0" rtl="0" algn="l">
              <a:spcBef>
                <a:spcPts val="0"/>
              </a:spcBef>
              <a:spcAft>
                <a:spcPts val="0"/>
              </a:spcAft>
              <a:buNone/>
            </a:pPr>
            <a:r>
              <a:rPr lang="en-US" sz="1500">
                <a:solidFill>
                  <a:srgbClr val="D3D3D3"/>
                </a:solidFill>
                <a:latin typeface="Courier New"/>
                <a:ea typeface="Courier New"/>
                <a:cs typeface="Courier New"/>
                <a:sym typeface="Courier New"/>
              </a:rPr>
              <a:t>   </a:t>
            </a:r>
            <a:r>
              <a:rPr lang="en-US" sz="1500">
                <a:solidFill>
                  <a:srgbClr val="D19A66"/>
                </a:solidFill>
                <a:latin typeface="Courier New"/>
                <a:ea typeface="Courier New"/>
                <a:cs typeface="Courier New"/>
                <a:sym typeface="Courier New"/>
              </a:rPr>
              <a:t>key2</a:t>
            </a:r>
            <a:r>
              <a:rPr lang="en-US" sz="1500">
                <a:solidFill>
                  <a:srgbClr val="637777"/>
                </a:solidFill>
                <a:latin typeface="Courier New"/>
                <a:ea typeface="Courier New"/>
                <a:cs typeface="Courier New"/>
                <a:sym typeface="Courier New"/>
              </a:rPr>
              <a:t>: value2</a:t>
            </a:r>
            <a:endParaRPr sz="1500">
              <a:solidFill>
                <a:srgbClr val="637777"/>
              </a:solidFill>
              <a:latin typeface="Courier New"/>
              <a:ea typeface="Courier New"/>
              <a:cs typeface="Courier New"/>
              <a:sym typeface="Courier New"/>
            </a:endParaRPr>
          </a:p>
          <a:p>
            <a:pPr indent="0" lvl="0" marL="152400" marR="152400" rtl="0" algn="l">
              <a:lnSpc>
                <a:spcPct val="142857"/>
              </a:lnSpc>
              <a:spcBef>
                <a:spcPts val="0"/>
              </a:spcBef>
              <a:spcAft>
                <a:spcPts val="1200"/>
              </a:spcAft>
              <a:buNone/>
            </a:pPr>
            <a:r>
              <a:rPr lang="en-US" sz="1500">
                <a:solidFill>
                  <a:srgbClr val="FF00FF"/>
                </a:solidFill>
                <a:latin typeface="Courier New"/>
                <a:ea typeface="Courier New"/>
                <a:cs typeface="Courier New"/>
                <a:sym typeface="Courier New"/>
              </a:rPr>
              <a:t>}</a:t>
            </a:r>
            <a:endParaRPr sz="1500">
              <a:solidFill>
                <a:srgbClr val="FF00FF"/>
              </a:solidFill>
              <a:latin typeface="Courier New"/>
              <a:ea typeface="Courier New"/>
              <a:cs typeface="Courier New"/>
              <a:sym typeface="Courier New"/>
            </a:endParaRPr>
          </a:p>
        </p:txBody>
      </p:sp>
      <p:pic>
        <p:nvPicPr>
          <p:cNvPr id="557" name="Google Shape;557;p49"/>
          <p:cNvPicPr preferRelativeResize="0"/>
          <p:nvPr/>
        </p:nvPicPr>
        <p:blipFill>
          <a:blip r:embed="rId5">
            <a:alphaModFix/>
          </a:blip>
          <a:stretch>
            <a:fillRect/>
          </a:stretch>
        </p:blipFill>
        <p:spPr>
          <a:xfrm>
            <a:off x="4177643" y="1535254"/>
            <a:ext cx="3024700" cy="1108200"/>
          </a:xfrm>
          <a:prstGeom prst="rect">
            <a:avLst/>
          </a:prstGeom>
          <a:noFill/>
          <a:ln>
            <a:noFill/>
          </a:ln>
        </p:spPr>
      </p:pic>
      <p:cxnSp>
        <p:nvCxnSpPr>
          <p:cNvPr id="558" name="Google Shape;558;p49"/>
          <p:cNvCxnSpPr/>
          <p:nvPr/>
        </p:nvCxnSpPr>
        <p:spPr>
          <a:xfrm>
            <a:off x="5921750" y="2900725"/>
            <a:ext cx="0" cy="1761600"/>
          </a:xfrm>
          <a:prstGeom prst="straightConnector1">
            <a:avLst/>
          </a:prstGeom>
          <a:noFill/>
          <a:ln cap="flat" cmpd="sng" w="28575">
            <a:solidFill>
              <a:schemeClr val="dk2"/>
            </a:solidFill>
            <a:prstDash val="solid"/>
            <a:round/>
            <a:headEnd len="med" w="med" type="none"/>
            <a:tailEnd len="med" w="med" type="none"/>
          </a:ln>
        </p:spPr>
      </p:cxnSp>
      <p:sp>
        <p:nvSpPr>
          <p:cNvPr id="559" name="Google Shape;559;p49"/>
          <p:cNvSpPr txBox="1"/>
          <p:nvPr/>
        </p:nvSpPr>
        <p:spPr>
          <a:xfrm>
            <a:off x="6034925" y="2965675"/>
            <a:ext cx="3000000" cy="1631700"/>
          </a:xfrm>
          <a:prstGeom prst="rect">
            <a:avLst/>
          </a:prstGeom>
          <a:noFill/>
          <a:ln cap="flat" cmpd="sng" w="9525">
            <a:solidFill>
              <a:srgbClr val="98C379"/>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666666"/>
              </a:buClr>
              <a:buSzPts val="1400"/>
              <a:buFont typeface="Lora"/>
              <a:buAutoNum type="arabicPeriod"/>
            </a:pPr>
            <a:r>
              <a:rPr lang="en-US">
                <a:solidFill>
                  <a:srgbClr val="666666"/>
                </a:solidFill>
                <a:latin typeface="Lora"/>
                <a:ea typeface="Lora"/>
                <a:cs typeface="Lora"/>
                <a:sym typeface="Lora"/>
              </a:rPr>
              <a:t>Using dot Notation</a:t>
            </a:r>
            <a:endParaRPr>
              <a:solidFill>
                <a:srgbClr val="666666"/>
              </a:solidFill>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0" lvl="0" marL="0" rtl="0" algn="l">
              <a:spcBef>
                <a:spcPts val="0"/>
              </a:spcBef>
              <a:spcAft>
                <a:spcPts val="0"/>
              </a:spcAft>
              <a:buNone/>
            </a:pPr>
            <a:r>
              <a:rPr lang="en-US" sz="1200">
                <a:solidFill>
                  <a:srgbClr val="9900FF"/>
                </a:solidFill>
                <a:latin typeface="Lora"/>
                <a:ea typeface="Lora"/>
                <a:cs typeface="Lora"/>
                <a:sym typeface="Lora"/>
              </a:rPr>
              <a:t>                 objectName.key</a:t>
            </a:r>
            <a:endParaRPr sz="1200">
              <a:solidFill>
                <a:srgbClr val="9900FF"/>
              </a:solidFill>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317500" lvl="0" marL="457200" rtl="0" algn="l">
              <a:spcBef>
                <a:spcPts val="0"/>
              </a:spcBef>
              <a:spcAft>
                <a:spcPts val="0"/>
              </a:spcAft>
              <a:buClr>
                <a:srgbClr val="666666"/>
              </a:buClr>
              <a:buSzPts val="1400"/>
              <a:buFont typeface="Lora"/>
              <a:buAutoNum type="arabicPeriod"/>
            </a:pPr>
            <a:r>
              <a:rPr lang="en-US">
                <a:solidFill>
                  <a:srgbClr val="666666"/>
                </a:solidFill>
                <a:latin typeface="Lora"/>
                <a:ea typeface="Lora"/>
                <a:cs typeface="Lora"/>
                <a:sym typeface="Lora"/>
              </a:rPr>
              <a:t>Using bracket Notation</a:t>
            </a:r>
            <a:endParaRPr>
              <a:solidFill>
                <a:srgbClr val="666666"/>
              </a:solidFill>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a:p>
            <a:pPr indent="0" lvl="0" marL="0" rtl="0" algn="l">
              <a:spcBef>
                <a:spcPts val="0"/>
              </a:spcBef>
              <a:spcAft>
                <a:spcPts val="0"/>
              </a:spcAft>
              <a:buNone/>
            </a:pPr>
            <a:r>
              <a:rPr lang="en-US" sz="1200">
                <a:solidFill>
                  <a:srgbClr val="FF5874"/>
                </a:solidFill>
                <a:latin typeface="Lora"/>
                <a:ea typeface="Lora"/>
                <a:cs typeface="Lora"/>
                <a:sym typeface="Lora"/>
              </a:rPr>
              <a:t>                objectName["propertyName"]</a:t>
            </a:r>
            <a:endParaRPr sz="1200">
              <a:solidFill>
                <a:srgbClr val="FF5874"/>
              </a:solidFill>
              <a:latin typeface="Lora"/>
              <a:ea typeface="Lora"/>
              <a:cs typeface="Lora"/>
              <a:sym typeface="Lora"/>
            </a:endParaRPr>
          </a:p>
        </p:txBody>
      </p:sp>
      <p:pic>
        <p:nvPicPr>
          <p:cNvPr id="560" name="Google Shape;560;p49"/>
          <p:cNvPicPr preferRelativeResize="0"/>
          <p:nvPr/>
        </p:nvPicPr>
        <p:blipFill rotWithShape="1">
          <a:blip r:embed="rId6">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0"/>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Object Destructuring</a:t>
            </a:r>
            <a:endParaRPr sz="4000">
              <a:latin typeface="Times New Roman"/>
              <a:ea typeface="Times New Roman"/>
              <a:cs typeface="Times New Roman"/>
              <a:sym typeface="Times New Roman"/>
            </a:endParaRPr>
          </a:p>
        </p:txBody>
      </p:sp>
      <p:cxnSp>
        <p:nvCxnSpPr>
          <p:cNvPr id="566" name="Google Shape;566;p50"/>
          <p:cNvCxnSpPr/>
          <p:nvPr/>
        </p:nvCxnSpPr>
        <p:spPr>
          <a:xfrm>
            <a:off x="460371" y="750303"/>
            <a:ext cx="4394400" cy="1380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567" name="Google Shape;567;p50"/>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568" name="Google Shape;568;p50"/>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50"/>
          <p:cNvSpPr txBox="1"/>
          <p:nvPr/>
        </p:nvSpPr>
        <p:spPr>
          <a:xfrm>
            <a:off x="307978" y="857397"/>
            <a:ext cx="8789700" cy="3996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600">
                <a:solidFill>
                  <a:srgbClr val="666666"/>
                </a:solidFill>
                <a:latin typeface="Lora"/>
                <a:ea typeface="Lora"/>
                <a:cs typeface="Lora"/>
                <a:sym typeface="Lora"/>
              </a:rPr>
              <a:t>                 It easy to assign array values and object properties to distinct variables</a:t>
            </a:r>
            <a:endParaRPr sz="1600">
              <a:solidFill>
                <a:srgbClr val="666666"/>
              </a:solidFill>
              <a:latin typeface="Lora"/>
              <a:ea typeface="Lora"/>
              <a:cs typeface="Lora"/>
              <a:sym typeface="Lora"/>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p:txBody>
      </p:sp>
      <p:sp>
        <p:nvSpPr>
          <p:cNvPr id="570" name="Google Shape;570;p50"/>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71" name="Google Shape;571;p50"/>
          <p:cNvSpPr txBox="1"/>
          <p:nvPr/>
        </p:nvSpPr>
        <p:spPr>
          <a:xfrm>
            <a:off x="612775" y="1797050"/>
            <a:ext cx="41910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606469"/>
                </a:solidFill>
                <a:latin typeface="Courier New"/>
                <a:ea typeface="Courier New"/>
                <a:cs typeface="Courier New"/>
                <a:sym typeface="Courier New"/>
              </a:rPr>
              <a:t>// assigning object attributes to variables</a:t>
            </a:r>
            <a:endParaRPr sz="1050">
              <a:solidFill>
                <a:srgbClr val="606469"/>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const</a:t>
            </a:r>
            <a:r>
              <a:rPr lang="en-US" sz="1050">
                <a:solidFill>
                  <a:srgbClr val="D3D3D3"/>
                </a:solidFill>
                <a:latin typeface="Courier New"/>
                <a:ea typeface="Courier New"/>
                <a:cs typeface="Courier New"/>
                <a:sym typeface="Courier New"/>
              </a:rPr>
              <a:t> </a:t>
            </a:r>
            <a:r>
              <a:rPr lang="en-US" sz="1050">
                <a:latin typeface="Courier New"/>
                <a:ea typeface="Courier New"/>
                <a:cs typeface="Courier New"/>
                <a:sym typeface="Courier New"/>
              </a:rPr>
              <a:t>person = {</a:t>
            </a:r>
            <a:endParaRPr sz="1050">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name</a:t>
            </a:r>
            <a:r>
              <a:rPr lang="en-US" sz="1050">
                <a:solidFill>
                  <a:srgbClr val="D3D3D3"/>
                </a:solidFill>
                <a:latin typeface="Courier New"/>
                <a:ea typeface="Courier New"/>
                <a:cs typeface="Courier New"/>
                <a:sym typeface="Courier New"/>
              </a:rPr>
              <a:t>: </a:t>
            </a:r>
            <a:r>
              <a:rPr lang="en-US" sz="1050">
                <a:solidFill>
                  <a:srgbClr val="98C379"/>
                </a:solidFill>
                <a:latin typeface="Courier New"/>
                <a:ea typeface="Courier New"/>
                <a:cs typeface="Courier New"/>
                <a:sym typeface="Courier New"/>
              </a:rPr>
              <a:t>'Sara'</a:t>
            </a:r>
            <a:r>
              <a:rPr lang="en-US" sz="1050">
                <a:solidFill>
                  <a:srgbClr val="D3D3D3"/>
                </a:solidFill>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age</a:t>
            </a: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25</a:t>
            </a:r>
            <a:r>
              <a:rPr lang="en-US" sz="1050">
                <a:solidFill>
                  <a:srgbClr val="D3D3D3"/>
                </a:solidFill>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gender</a:t>
            </a:r>
            <a:r>
              <a:rPr lang="en-US" sz="1050">
                <a:solidFill>
                  <a:srgbClr val="D3D3D3"/>
                </a:solidFill>
                <a:latin typeface="Courier New"/>
                <a:ea typeface="Courier New"/>
                <a:cs typeface="Courier New"/>
                <a:sym typeface="Courier New"/>
              </a:rPr>
              <a:t>: </a:t>
            </a:r>
            <a:r>
              <a:rPr lang="en-US" sz="1050">
                <a:solidFill>
                  <a:srgbClr val="98C379"/>
                </a:solidFill>
                <a:latin typeface="Courier New"/>
                <a:ea typeface="Courier New"/>
                <a:cs typeface="Courier New"/>
                <a:sym typeface="Courier New"/>
              </a:rPr>
              <a:t>'female'</a:t>
            </a:r>
            <a:r>
              <a:rPr lang="en-US" sz="1050">
                <a:solidFill>
                  <a:srgbClr val="D3D3D3"/>
                </a:solidFill>
                <a:latin typeface="Courier New"/>
                <a:ea typeface="Courier New"/>
                <a:cs typeface="Courier New"/>
                <a:sym typeface="Courier New"/>
              </a:rPr>
              <a:t>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let</a:t>
            </a:r>
            <a:r>
              <a:rPr lang="en-US" sz="1050">
                <a:solidFill>
                  <a:srgbClr val="D3D3D3"/>
                </a:solidFill>
                <a:latin typeface="Courier New"/>
                <a:ea typeface="Courier New"/>
                <a:cs typeface="Courier New"/>
                <a:sym typeface="Courier New"/>
              </a:rPr>
              <a:t> </a:t>
            </a:r>
            <a:r>
              <a:rPr lang="en-US" sz="1050">
                <a:latin typeface="Courier New"/>
                <a:ea typeface="Courier New"/>
                <a:cs typeface="Courier New"/>
                <a:sym typeface="Courier New"/>
              </a:rPr>
              <a:t>name = person.name;</a:t>
            </a:r>
            <a:endParaRPr sz="1050">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let</a:t>
            </a:r>
            <a:r>
              <a:rPr lang="en-US" sz="1050">
                <a:solidFill>
                  <a:srgbClr val="D3D3D3"/>
                </a:solidFill>
                <a:latin typeface="Courier New"/>
                <a:ea typeface="Courier New"/>
                <a:cs typeface="Courier New"/>
                <a:sym typeface="Courier New"/>
              </a:rPr>
              <a:t> </a:t>
            </a:r>
            <a:r>
              <a:rPr lang="en-US" sz="1050">
                <a:latin typeface="Courier New"/>
                <a:ea typeface="Courier New"/>
                <a:cs typeface="Courier New"/>
                <a:sym typeface="Courier New"/>
              </a:rPr>
              <a:t>age = person.age;</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let</a:t>
            </a:r>
            <a:r>
              <a:rPr lang="en-US" sz="1050">
                <a:solidFill>
                  <a:srgbClr val="D3D3D3"/>
                </a:solidFill>
                <a:latin typeface="Courier New"/>
                <a:ea typeface="Courier New"/>
                <a:cs typeface="Courier New"/>
                <a:sym typeface="Courier New"/>
              </a:rPr>
              <a:t> </a:t>
            </a:r>
            <a:r>
              <a:rPr lang="en-US" sz="1050">
                <a:latin typeface="Courier New"/>
                <a:ea typeface="Courier New"/>
                <a:cs typeface="Courier New"/>
                <a:sym typeface="Courier New"/>
              </a:rPr>
              <a:t>gender = person.gender;</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E6C07B"/>
                </a:solidFill>
                <a:latin typeface="Courier New"/>
                <a:ea typeface="Courier New"/>
                <a:cs typeface="Courier New"/>
                <a:sym typeface="Courier New"/>
              </a:rPr>
              <a:t>console</a:t>
            </a:r>
            <a:r>
              <a:rPr lang="en-US" sz="1050">
                <a:latin typeface="Courier New"/>
                <a:ea typeface="Courier New"/>
                <a:cs typeface="Courier New"/>
                <a:sym typeface="Courier New"/>
              </a:rPr>
              <a:t>.log(name);</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Sara</a:t>
            </a:r>
            <a:endParaRPr sz="1050">
              <a:solidFill>
                <a:srgbClr val="FF00FF"/>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E6C07B"/>
                </a:solidFill>
                <a:latin typeface="Courier New"/>
                <a:ea typeface="Courier New"/>
                <a:cs typeface="Courier New"/>
                <a:sym typeface="Courier New"/>
              </a:rPr>
              <a:t>console</a:t>
            </a:r>
            <a:r>
              <a:rPr lang="en-US" sz="1050">
                <a:latin typeface="Courier New"/>
                <a:ea typeface="Courier New"/>
                <a:cs typeface="Courier New"/>
                <a:sym typeface="Courier New"/>
              </a:rPr>
              <a:t>.log(age)</a:t>
            </a:r>
            <a:r>
              <a:rPr lang="en-US" sz="1050">
                <a:latin typeface="Courier New"/>
                <a:ea typeface="Courier New"/>
                <a:cs typeface="Courier New"/>
                <a:sym typeface="Courier New"/>
              </a:rPr>
              <a:t>;</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25</a:t>
            </a:r>
            <a:endParaRPr sz="1050">
              <a:solidFill>
                <a:srgbClr val="FF00FF"/>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lang="en-US" sz="1050">
                <a:solidFill>
                  <a:srgbClr val="E6C07B"/>
                </a:solidFill>
                <a:latin typeface="Courier New"/>
                <a:ea typeface="Courier New"/>
                <a:cs typeface="Courier New"/>
                <a:sym typeface="Courier New"/>
              </a:rPr>
              <a:t>console</a:t>
            </a:r>
            <a:r>
              <a:rPr lang="en-US" sz="1050">
                <a:latin typeface="Courier New"/>
                <a:ea typeface="Courier New"/>
                <a:cs typeface="Courier New"/>
                <a:sym typeface="Courier New"/>
              </a:rPr>
              <a:t>.log(gender);</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female</a:t>
            </a:r>
            <a:endParaRPr sz="1050">
              <a:solidFill>
                <a:srgbClr val="FF00FF"/>
              </a:solidFill>
              <a:latin typeface="Courier New"/>
              <a:ea typeface="Courier New"/>
              <a:cs typeface="Courier New"/>
              <a:sym typeface="Courier New"/>
            </a:endParaRPr>
          </a:p>
        </p:txBody>
      </p:sp>
      <p:sp>
        <p:nvSpPr>
          <p:cNvPr id="572" name="Google Shape;572;p50"/>
          <p:cNvSpPr txBox="1"/>
          <p:nvPr/>
        </p:nvSpPr>
        <p:spPr>
          <a:xfrm>
            <a:off x="4494800" y="1797051"/>
            <a:ext cx="4191000" cy="267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606469"/>
                </a:solidFill>
                <a:latin typeface="Courier New"/>
                <a:ea typeface="Courier New"/>
                <a:cs typeface="Courier New"/>
                <a:sym typeface="Courier New"/>
              </a:rPr>
              <a:t>// assigning object attributes to variables</a:t>
            </a:r>
            <a:endParaRPr sz="1050">
              <a:solidFill>
                <a:srgbClr val="606469"/>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const</a:t>
            </a:r>
            <a:r>
              <a:rPr lang="en-US" sz="1050">
                <a:solidFill>
                  <a:srgbClr val="D3D3D3"/>
                </a:solidFill>
                <a:latin typeface="Courier New"/>
                <a:ea typeface="Courier New"/>
                <a:cs typeface="Courier New"/>
                <a:sym typeface="Courier New"/>
              </a:rPr>
              <a:t> </a:t>
            </a:r>
            <a:r>
              <a:rPr lang="en-US" sz="1050">
                <a:latin typeface="Courier New"/>
                <a:ea typeface="Courier New"/>
                <a:cs typeface="Courier New"/>
                <a:sym typeface="Courier New"/>
              </a:rPr>
              <a:t>person = {</a:t>
            </a:r>
            <a:endParaRPr sz="1050">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name</a:t>
            </a:r>
            <a:r>
              <a:rPr lang="en-US" sz="1050">
                <a:solidFill>
                  <a:srgbClr val="D3D3D3"/>
                </a:solidFill>
                <a:latin typeface="Courier New"/>
                <a:ea typeface="Courier New"/>
                <a:cs typeface="Courier New"/>
                <a:sym typeface="Courier New"/>
              </a:rPr>
              <a:t>: </a:t>
            </a:r>
            <a:r>
              <a:rPr lang="en-US" sz="1050">
                <a:solidFill>
                  <a:srgbClr val="98C379"/>
                </a:solidFill>
                <a:latin typeface="Courier New"/>
                <a:ea typeface="Courier New"/>
                <a:cs typeface="Courier New"/>
                <a:sym typeface="Courier New"/>
              </a:rPr>
              <a:t>'Sara'</a:t>
            </a:r>
            <a:r>
              <a:rPr lang="en-US" sz="1050">
                <a:solidFill>
                  <a:srgbClr val="D3D3D3"/>
                </a:solidFill>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age</a:t>
            </a: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25</a:t>
            </a:r>
            <a:r>
              <a:rPr lang="en-US" sz="1050">
                <a:solidFill>
                  <a:srgbClr val="D3D3D3"/>
                </a:solidFill>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gender</a:t>
            </a:r>
            <a:r>
              <a:rPr lang="en-US" sz="1050">
                <a:solidFill>
                  <a:srgbClr val="D3D3D3"/>
                </a:solidFill>
                <a:latin typeface="Courier New"/>
                <a:ea typeface="Courier New"/>
                <a:cs typeface="Courier New"/>
                <a:sym typeface="Courier New"/>
              </a:rPr>
              <a:t>: </a:t>
            </a:r>
            <a:r>
              <a:rPr lang="en-US" sz="1050">
                <a:solidFill>
                  <a:srgbClr val="98C379"/>
                </a:solidFill>
                <a:latin typeface="Courier New"/>
                <a:ea typeface="Courier New"/>
                <a:cs typeface="Courier New"/>
                <a:sym typeface="Courier New"/>
              </a:rPr>
              <a:t>'female'</a:t>
            </a:r>
            <a:r>
              <a:rPr lang="en-US" sz="1050">
                <a:solidFill>
                  <a:srgbClr val="D3D3D3"/>
                </a:solidFill>
                <a:latin typeface="Courier New"/>
                <a:ea typeface="Courier New"/>
                <a:cs typeface="Courier New"/>
                <a:sym typeface="Courier New"/>
              </a:rPr>
              <a:t>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DDBE"/>
                </a:solidFill>
                <a:latin typeface="Courier New"/>
                <a:ea typeface="Courier New"/>
                <a:cs typeface="Courier New"/>
                <a:sym typeface="Courier New"/>
              </a:rPr>
              <a:t>// destructuring assignment</a:t>
            </a:r>
            <a:endParaRPr sz="1050">
              <a:solidFill>
                <a:srgbClr val="D3D3D3"/>
              </a:solidFill>
              <a:latin typeface="Courier New"/>
              <a:ea typeface="Courier New"/>
              <a:cs typeface="Courier New"/>
              <a:sym typeface="Courier New"/>
            </a:endParaRPr>
          </a:p>
          <a:p>
            <a:pPr indent="0" lvl="0" marL="152400" marR="152400" rtl="0" algn="l">
              <a:lnSpc>
                <a:spcPct val="142857"/>
              </a:lnSpc>
              <a:spcBef>
                <a:spcPts val="0"/>
              </a:spcBef>
              <a:spcAft>
                <a:spcPts val="0"/>
              </a:spcAft>
              <a:buClr>
                <a:schemeClr val="dk1"/>
              </a:buClr>
              <a:buSzPts val="1100"/>
              <a:buFont typeface="Arial"/>
              <a:buNone/>
            </a:pPr>
            <a:r>
              <a:rPr lang="en-US" sz="1050">
                <a:solidFill>
                  <a:srgbClr val="C678DD"/>
                </a:solidFill>
                <a:latin typeface="Courier New"/>
                <a:ea typeface="Courier New"/>
                <a:cs typeface="Courier New"/>
                <a:sym typeface="Courier New"/>
              </a:rPr>
              <a:t>let</a:t>
            </a:r>
            <a:r>
              <a:rPr lang="en-US" sz="1050">
                <a:solidFill>
                  <a:srgbClr val="D3D3D3"/>
                </a:solidFill>
                <a:latin typeface="Courier New"/>
                <a:ea typeface="Courier New"/>
                <a:cs typeface="Courier New"/>
                <a:sym typeface="Courier New"/>
              </a:rPr>
              <a:t> </a:t>
            </a:r>
            <a:r>
              <a:rPr lang="en-US" sz="1050">
                <a:latin typeface="Courier New"/>
                <a:ea typeface="Courier New"/>
                <a:cs typeface="Courier New"/>
                <a:sym typeface="Courier New"/>
              </a:rPr>
              <a:t>{ name, age, gender } = person;</a:t>
            </a:r>
            <a:endParaRPr sz="1050">
              <a:latin typeface="Courier New"/>
              <a:ea typeface="Courier New"/>
              <a:cs typeface="Courier New"/>
              <a:sym typeface="Courier New"/>
            </a:endParaRPr>
          </a:p>
          <a:p>
            <a:pPr indent="0" lvl="0" marL="0" rtl="0" algn="l">
              <a:spcBef>
                <a:spcPts val="1200"/>
              </a:spcBef>
              <a:spcAft>
                <a:spcPts val="0"/>
              </a:spcAft>
              <a:buNone/>
            </a:pPr>
            <a:r>
              <a:t/>
            </a:r>
            <a:endParaRPr sz="1050">
              <a:solidFill>
                <a:srgbClr val="C678DD"/>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E6C07B"/>
                </a:solidFill>
                <a:latin typeface="Courier New"/>
                <a:ea typeface="Courier New"/>
                <a:cs typeface="Courier New"/>
                <a:sym typeface="Courier New"/>
              </a:rPr>
              <a:t>console</a:t>
            </a:r>
            <a:r>
              <a:rPr lang="en-US" sz="1050">
                <a:latin typeface="Courier New"/>
                <a:ea typeface="Courier New"/>
                <a:cs typeface="Courier New"/>
                <a:sym typeface="Courier New"/>
              </a:rPr>
              <a:t>.log(name);</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Sara</a:t>
            </a:r>
            <a:endParaRPr sz="1050">
              <a:solidFill>
                <a:srgbClr val="FF00FF"/>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E6C07B"/>
                </a:solidFill>
                <a:latin typeface="Courier New"/>
                <a:ea typeface="Courier New"/>
                <a:cs typeface="Courier New"/>
                <a:sym typeface="Courier New"/>
              </a:rPr>
              <a:t>console</a:t>
            </a:r>
            <a:r>
              <a:rPr lang="en-US" sz="1050">
                <a:latin typeface="Courier New"/>
                <a:ea typeface="Courier New"/>
                <a:cs typeface="Courier New"/>
                <a:sym typeface="Courier New"/>
              </a:rPr>
              <a:t>.log(age);</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25</a:t>
            </a:r>
            <a:endParaRPr sz="1050">
              <a:solidFill>
                <a:srgbClr val="FF00FF"/>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lang="en-US" sz="1050">
                <a:solidFill>
                  <a:srgbClr val="E6C07B"/>
                </a:solidFill>
                <a:latin typeface="Courier New"/>
                <a:ea typeface="Courier New"/>
                <a:cs typeface="Courier New"/>
                <a:sym typeface="Courier New"/>
              </a:rPr>
              <a:t>console</a:t>
            </a:r>
            <a:r>
              <a:rPr lang="en-US" sz="1050">
                <a:latin typeface="Courier New"/>
                <a:ea typeface="Courier New"/>
                <a:cs typeface="Courier New"/>
                <a:sym typeface="Courier New"/>
              </a:rPr>
              <a:t>.log(gender);</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female</a:t>
            </a:r>
            <a:endParaRPr sz="1050">
              <a:solidFill>
                <a:srgbClr val="FF00FF"/>
              </a:solidFill>
              <a:latin typeface="Courier New"/>
              <a:ea typeface="Courier New"/>
              <a:cs typeface="Courier New"/>
              <a:sym typeface="Courier New"/>
            </a:endParaRPr>
          </a:p>
        </p:txBody>
      </p:sp>
      <p:pic>
        <p:nvPicPr>
          <p:cNvPr id="573" name="Google Shape;573;p50"/>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7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1"/>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Object Destructuring</a:t>
            </a:r>
            <a:endParaRPr sz="4000">
              <a:latin typeface="Times New Roman"/>
              <a:ea typeface="Times New Roman"/>
              <a:cs typeface="Times New Roman"/>
              <a:sym typeface="Times New Roman"/>
            </a:endParaRPr>
          </a:p>
        </p:txBody>
      </p:sp>
      <p:cxnSp>
        <p:nvCxnSpPr>
          <p:cNvPr id="579" name="Google Shape;579;p51"/>
          <p:cNvCxnSpPr/>
          <p:nvPr/>
        </p:nvCxnSpPr>
        <p:spPr>
          <a:xfrm>
            <a:off x="460371" y="750303"/>
            <a:ext cx="4394400" cy="1380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580" name="Google Shape;580;p51"/>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581" name="Google Shape;581;p51"/>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51"/>
          <p:cNvSpPr txBox="1"/>
          <p:nvPr/>
        </p:nvSpPr>
        <p:spPr>
          <a:xfrm>
            <a:off x="251378" y="857397"/>
            <a:ext cx="8789700" cy="3996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600">
                <a:solidFill>
                  <a:srgbClr val="666666"/>
                </a:solidFill>
                <a:latin typeface="Lora"/>
                <a:ea typeface="Lora"/>
                <a:cs typeface="Lora"/>
                <a:sym typeface="Lora"/>
              </a:rPr>
              <a:t>                 It easy to assign array values and object properties to distinct variables</a:t>
            </a:r>
            <a:endParaRPr sz="1600">
              <a:solidFill>
                <a:srgbClr val="666666"/>
              </a:solidFill>
              <a:latin typeface="Lora"/>
              <a:ea typeface="Lora"/>
              <a:cs typeface="Lora"/>
              <a:sym typeface="Lora"/>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p:txBody>
      </p:sp>
      <p:sp>
        <p:nvSpPr>
          <p:cNvPr id="583" name="Google Shape;583;p51"/>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84" name="Google Shape;584;p51"/>
          <p:cNvSpPr txBox="1"/>
          <p:nvPr/>
        </p:nvSpPr>
        <p:spPr>
          <a:xfrm>
            <a:off x="663775" y="1676776"/>
            <a:ext cx="4191000" cy="267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606469"/>
                </a:solidFill>
                <a:latin typeface="Courier New"/>
                <a:ea typeface="Courier New"/>
                <a:cs typeface="Courier New"/>
                <a:sym typeface="Courier New"/>
              </a:rPr>
              <a:t>// assigning object attributes to variables</a:t>
            </a:r>
            <a:endParaRPr sz="1050">
              <a:solidFill>
                <a:srgbClr val="606469"/>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C678DD"/>
                </a:solidFill>
                <a:latin typeface="Courier New"/>
                <a:ea typeface="Courier New"/>
                <a:cs typeface="Courier New"/>
                <a:sym typeface="Courier New"/>
              </a:rPr>
              <a:t>const</a:t>
            </a:r>
            <a:r>
              <a:rPr lang="en-US" sz="1050">
                <a:solidFill>
                  <a:srgbClr val="D3D3D3"/>
                </a:solidFill>
                <a:latin typeface="Courier New"/>
                <a:ea typeface="Courier New"/>
                <a:cs typeface="Courier New"/>
                <a:sym typeface="Courier New"/>
              </a:rPr>
              <a:t> </a:t>
            </a:r>
            <a:r>
              <a:rPr lang="en-US" sz="1050">
                <a:latin typeface="Courier New"/>
                <a:ea typeface="Courier New"/>
                <a:cs typeface="Courier New"/>
                <a:sym typeface="Courier New"/>
              </a:rPr>
              <a:t>person = {</a:t>
            </a:r>
            <a:endParaRPr sz="1050">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name</a:t>
            </a:r>
            <a:r>
              <a:rPr lang="en-US" sz="1050">
                <a:solidFill>
                  <a:srgbClr val="D3D3D3"/>
                </a:solidFill>
                <a:latin typeface="Courier New"/>
                <a:ea typeface="Courier New"/>
                <a:cs typeface="Courier New"/>
                <a:sym typeface="Courier New"/>
              </a:rPr>
              <a:t>: </a:t>
            </a:r>
            <a:r>
              <a:rPr lang="en-US" sz="1050">
                <a:solidFill>
                  <a:srgbClr val="98C379"/>
                </a:solidFill>
                <a:latin typeface="Courier New"/>
                <a:ea typeface="Courier New"/>
                <a:cs typeface="Courier New"/>
                <a:sym typeface="Courier New"/>
              </a:rPr>
              <a:t>'Sara'</a:t>
            </a:r>
            <a:r>
              <a:rPr lang="en-US" sz="1050">
                <a:solidFill>
                  <a:srgbClr val="D3D3D3"/>
                </a:solidFill>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age</a:t>
            </a: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25</a:t>
            </a:r>
            <a:r>
              <a:rPr lang="en-US" sz="1050">
                <a:solidFill>
                  <a:srgbClr val="D3D3D3"/>
                </a:solidFill>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gender</a:t>
            </a:r>
            <a:r>
              <a:rPr lang="en-US" sz="1050">
                <a:solidFill>
                  <a:srgbClr val="D3D3D3"/>
                </a:solidFill>
                <a:latin typeface="Courier New"/>
                <a:ea typeface="Courier New"/>
                <a:cs typeface="Courier New"/>
                <a:sym typeface="Courier New"/>
              </a:rPr>
              <a:t>: </a:t>
            </a:r>
            <a:r>
              <a:rPr lang="en-US" sz="1050">
                <a:solidFill>
                  <a:srgbClr val="98C379"/>
                </a:solidFill>
                <a:latin typeface="Courier New"/>
                <a:ea typeface="Courier New"/>
                <a:cs typeface="Courier New"/>
                <a:sym typeface="Courier New"/>
              </a:rPr>
              <a:t>'female'</a:t>
            </a:r>
            <a:r>
              <a:rPr lang="en-US" sz="1050">
                <a:solidFill>
                  <a:srgbClr val="D3D3D3"/>
                </a:solidFill>
                <a:latin typeface="Courier New"/>
                <a:ea typeface="Courier New"/>
                <a:cs typeface="Courier New"/>
                <a:sym typeface="Courier New"/>
              </a:rPr>
              <a:t>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latin typeface="Courier New"/>
                <a:ea typeface="Courier New"/>
                <a:cs typeface="Courier New"/>
                <a:sym typeface="Courier New"/>
              </a:rPr>
              <a: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DDBE"/>
                </a:solidFill>
                <a:latin typeface="Courier New"/>
                <a:ea typeface="Courier New"/>
                <a:cs typeface="Courier New"/>
                <a:sym typeface="Courier New"/>
              </a:rPr>
              <a:t>// destructuring assignment</a:t>
            </a:r>
            <a:endParaRPr sz="1050">
              <a:solidFill>
                <a:srgbClr val="D3D3D3"/>
              </a:solidFill>
              <a:latin typeface="Courier New"/>
              <a:ea typeface="Courier New"/>
              <a:cs typeface="Courier New"/>
              <a:sym typeface="Courier New"/>
            </a:endParaRPr>
          </a:p>
          <a:p>
            <a:pPr indent="0" lvl="0" marL="152400" marR="152400" rtl="0" algn="l">
              <a:lnSpc>
                <a:spcPct val="142857"/>
              </a:lnSpc>
              <a:spcBef>
                <a:spcPts val="0"/>
              </a:spcBef>
              <a:spcAft>
                <a:spcPts val="0"/>
              </a:spcAft>
              <a:buNone/>
            </a:pPr>
            <a:r>
              <a:rPr lang="en-US" sz="1050">
                <a:solidFill>
                  <a:srgbClr val="C678DD"/>
                </a:solidFill>
                <a:latin typeface="Courier New"/>
                <a:ea typeface="Courier New"/>
                <a:cs typeface="Courier New"/>
                <a:sym typeface="Courier New"/>
              </a:rPr>
              <a:t>let</a:t>
            </a:r>
            <a:r>
              <a:rPr lang="en-US" sz="1050">
                <a:solidFill>
                  <a:srgbClr val="D3D3D3"/>
                </a:solidFill>
                <a:latin typeface="Courier New"/>
                <a:ea typeface="Courier New"/>
                <a:cs typeface="Courier New"/>
                <a:sym typeface="Courier New"/>
              </a:rPr>
              <a:t> </a:t>
            </a:r>
            <a:r>
              <a:rPr lang="en-US" sz="1050">
                <a:latin typeface="Courier New"/>
                <a:ea typeface="Courier New"/>
                <a:cs typeface="Courier New"/>
                <a:sym typeface="Courier New"/>
              </a:rPr>
              <a:t>{ name, age, gender } = person;</a:t>
            </a:r>
            <a:endParaRPr sz="1050">
              <a:latin typeface="Courier New"/>
              <a:ea typeface="Courier New"/>
              <a:cs typeface="Courier New"/>
              <a:sym typeface="Courier New"/>
            </a:endParaRPr>
          </a:p>
          <a:p>
            <a:pPr indent="0" lvl="0" marL="0" rtl="0" algn="l">
              <a:spcBef>
                <a:spcPts val="1200"/>
              </a:spcBef>
              <a:spcAft>
                <a:spcPts val="0"/>
              </a:spcAft>
              <a:buNone/>
            </a:pPr>
            <a:r>
              <a:t/>
            </a:r>
            <a:endParaRPr sz="1050">
              <a:solidFill>
                <a:srgbClr val="C678DD"/>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E6C07B"/>
                </a:solidFill>
                <a:latin typeface="Courier New"/>
                <a:ea typeface="Courier New"/>
                <a:cs typeface="Courier New"/>
                <a:sym typeface="Courier New"/>
              </a:rPr>
              <a:t>console</a:t>
            </a:r>
            <a:r>
              <a:rPr lang="en-US" sz="1050">
                <a:latin typeface="Courier New"/>
                <a:ea typeface="Courier New"/>
                <a:cs typeface="Courier New"/>
                <a:sym typeface="Courier New"/>
              </a:rPr>
              <a:t>.log(name);</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Sara</a:t>
            </a:r>
            <a:endParaRPr sz="1050">
              <a:solidFill>
                <a:srgbClr val="FF00FF"/>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E6C07B"/>
                </a:solidFill>
                <a:latin typeface="Courier New"/>
                <a:ea typeface="Courier New"/>
                <a:cs typeface="Courier New"/>
                <a:sym typeface="Courier New"/>
              </a:rPr>
              <a:t>console</a:t>
            </a:r>
            <a:r>
              <a:rPr lang="en-US" sz="1050">
                <a:latin typeface="Courier New"/>
                <a:ea typeface="Courier New"/>
                <a:cs typeface="Courier New"/>
                <a:sym typeface="Courier New"/>
              </a:rPr>
              <a:t>.log(age);</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25</a:t>
            </a:r>
            <a:endParaRPr sz="1050">
              <a:solidFill>
                <a:srgbClr val="FF00FF"/>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lang="en-US" sz="1050">
                <a:solidFill>
                  <a:srgbClr val="E6C07B"/>
                </a:solidFill>
                <a:latin typeface="Courier New"/>
                <a:ea typeface="Courier New"/>
                <a:cs typeface="Courier New"/>
                <a:sym typeface="Courier New"/>
              </a:rPr>
              <a:t>console</a:t>
            </a:r>
            <a:r>
              <a:rPr lang="en-US" sz="1050">
                <a:latin typeface="Courier New"/>
                <a:ea typeface="Courier New"/>
                <a:cs typeface="Courier New"/>
                <a:sym typeface="Courier New"/>
              </a:rPr>
              <a:t>.log(gender);</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female</a:t>
            </a:r>
            <a:endParaRPr sz="1050">
              <a:solidFill>
                <a:srgbClr val="FF00FF"/>
              </a:solidFill>
              <a:latin typeface="Courier New"/>
              <a:ea typeface="Courier New"/>
              <a:cs typeface="Courier New"/>
              <a:sym typeface="Courier New"/>
            </a:endParaRPr>
          </a:p>
        </p:txBody>
      </p:sp>
      <p:sp>
        <p:nvSpPr>
          <p:cNvPr id="585" name="Google Shape;585;p51"/>
          <p:cNvSpPr txBox="1"/>
          <p:nvPr/>
        </p:nvSpPr>
        <p:spPr>
          <a:xfrm>
            <a:off x="3933675" y="2561925"/>
            <a:ext cx="5065800" cy="21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FFDDBE"/>
                </a:solidFill>
                <a:latin typeface="Courier New"/>
                <a:ea typeface="Courier New"/>
                <a:cs typeface="Courier New"/>
                <a:sym typeface="Courier New"/>
              </a:rPr>
              <a:t>// destructuring assignment</a:t>
            </a:r>
            <a:endParaRPr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DDBE"/>
                </a:solidFill>
                <a:latin typeface="Courier New"/>
                <a:ea typeface="Courier New"/>
                <a:cs typeface="Courier New"/>
                <a:sym typeface="Courier New"/>
              </a:rPr>
              <a:t>// using different variable names</a:t>
            </a:r>
            <a:endParaRPr sz="1050">
              <a:solidFill>
                <a:srgbClr val="D3D3D3"/>
              </a:solidFill>
              <a:latin typeface="Courier New"/>
              <a:ea typeface="Courier New"/>
              <a:cs typeface="Courier New"/>
              <a:sym typeface="Courier New"/>
            </a:endParaRPr>
          </a:p>
          <a:p>
            <a:pPr indent="0" lvl="0" marL="0" marR="152400" rtl="0" algn="l">
              <a:lnSpc>
                <a:spcPct val="142857"/>
              </a:lnSpc>
              <a:spcBef>
                <a:spcPts val="0"/>
              </a:spcBef>
              <a:spcAft>
                <a:spcPts val="0"/>
              </a:spcAft>
              <a:buNone/>
            </a:pPr>
            <a:r>
              <a:rPr lang="en-US" sz="1050">
                <a:solidFill>
                  <a:srgbClr val="C678DD"/>
                </a:solidFill>
                <a:latin typeface="Courier New"/>
                <a:ea typeface="Courier New"/>
                <a:cs typeface="Courier New"/>
                <a:sym typeface="Courier New"/>
              </a:rPr>
              <a:t>let</a:t>
            </a:r>
            <a:r>
              <a:rPr lang="en-US" sz="1050">
                <a:solidFill>
                  <a:srgbClr val="D3D3D3"/>
                </a:solidFill>
                <a:latin typeface="Courier New"/>
                <a:ea typeface="Courier New"/>
                <a:cs typeface="Courier New"/>
                <a:sym typeface="Courier New"/>
              </a:rPr>
              <a:t> </a:t>
            </a:r>
            <a:r>
              <a:rPr lang="en-US" sz="1050">
                <a:solidFill>
                  <a:srgbClr val="292929"/>
                </a:solidFill>
                <a:latin typeface="Courier New"/>
                <a:ea typeface="Courier New"/>
                <a:cs typeface="Courier New"/>
                <a:sym typeface="Courier New"/>
              </a:rPr>
              <a:t>{</a:t>
            </a: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name</a:t>
            </a:r>
            <a:r>
              <a:rPr lang="en-US" sz="1050">
                <a:solidFill>
                  <a:srgbClr val="00A1FF"/>
                </a:solidFill>
                <a:latin typeface="Courier New"/>
                <a:ea typeface="Courier New"/>
                <a:cs typeface="Courier New"/>
                <a:sym typeface="Courier New"/>
              </a:rPr>
              <a:t>: name1,</a:t>
            </a:r>
            <a:r>
              <a:rPr lang="en-US" sz="1050">
                <a:solidFill>
                  <a:srgbClr val="D3D3D3"/>
                </a:solidFill>
                <a:latin typeface="Courier New"/>
                <a:ea typeface="Courier New"/>
                <a:cs typeface="Courier New"/>
                <a:sym typeface="Courier New"/>
              </a:rPr>
              <a:t> </a:t>
            </a:r>
            <a:r>
              <a:rPr lang="en-US" sz="1050">
                <a:solidFill>
                  <a:srgbClr val="D19A66"/>
                </a:solidFill>
                <a:latin typeface="Courier New"/>
                <a:ea typeface="Courier New"/>
                <a:cs typeface="Courier New"/>
                <a:sym typeface="Courier New"/>
              </a:rPr>
              <a:t>age</a:t>
            </a:r>
            <a:r>
              <a:rPr lang="en-US" sz="1050">
                <a:solidFill>
                  <a:srgbClr val="00A1FF"/>
                </a:solidFill>
                <a:latin typeface="Courier New"/>
                <a:ea typeface="Courier New"/>
                <a:cs typeface="Courier New"/>
                <a:sym typeface="Courier New"/>
              </a:rPr>
              <a:t>: age1, </a:t>
            </a:r>
            <a:r>
              <a:rPr lang="en-US" sz="1050">
                <a:solidFill>
                  <a:srgbClr val="D19A66"/>
                </a:solidFill>
                <a:latin typeface="Courier New"/>
                <a:ea typeface="Courier New"/>
                <a:cs typeface="Courier New"/>
                <a:sym typeface="Courier New"/>
              </a:rPr>
              <a:t>gender</a:t>
            </a:r>
            <a:r>
              <a:rPr lang="en-US" sz="1050">
                <a:solidFill>
                  <a:srgbClr val="00A1FF"/>
                </a:solidFill>
                <a:latin typeface="Courier New"/>
                <a:ea typeface="Courier New"/>
                <a:cs typeface="Courier New"/>
                <a:sym typeface="Courier New"/>
              </a:rPr>
              <a:t>:gender1 </a:t>
            </a:r>
            <a:r>
              <a:rPr lang="en-US" sz="1050">
                <a:latin typeface="Courier New"/>
                <a:ea typeface="Courier New"/>
                <a:cs typeface="Courier New"/>
                <a:sym typeface="Courier New"/>
              </a:rPr>
              <a:t>}</a:t>
            </a:r>
            <a:r>
              <a:rPr lang="en-US" sz="1050">
                <a:solidFill>
                  <a:srgbClr val="D3D3D3"/>
                </a:solidFill>
                <a:latin typeface="Courier New"/>
                <a:ea typeface="Courier New"/>
                <a:cs typeface="Courier New"/>
                <a:sym typeface="Courier New"/>
              </a:rPr>
              <a:t> </a:t>
            </a:r>
            <a:r>
              <a:rPr lang="en-US" sz="1050">
                <a:solidFill>
                  <a:srgbClr val="F1C232"/>
                </a:solidFill>
                <a:latin typeface="Courier New"/>
                <a:ea typeface="Courier New"/>
                <a:cs typeface="Courier New"/>
                <a:sym typeface="Courier New"/>
              </a:rPr>
              <a:t>= person;</a:t>
            </a:r>
            <a:endParaRPr sz="1050">
              <a:solidFill>
                <a:srgbClr val="F1C232"/>
              </a:solidFill>
              <a:latin typeface="Courier New"/>
              <a:ea typeface="Courier New"/>
              <a:cs typeface="Courier New"/>
              <a:sym typeface="Courier New"/>
            </a:endParaRPr>
          </a:p>
          <a:p>
            <a:pPr indent="0" lvl="0" marL="0" marR="152400" rtl="0" algn="l">
              <a:lnSpc>
                <a:spcPct val="142857"/>
              </a:lnSpc>
              <a:spcBef>
                <a:spcPts val="1200"/>
              </a:spcBef>
              <a:spcAft>
                <a:spcPts val="0"/>
              </a:spcAft>
              <a:buNone/>
            </a:pPr>
            <a:r>
              <a:t/>
            </a:r>
            <a:endParaRPr sz="1050">
              <a:solidFill>
                <a:srgbClr val="F1C232"/>
              </a:solidFill>
              <a:latin typeface="Courier New"/>
              <a:ea typeface="Courier New"/>
              <a:cs typeface="Courier New"/>
              <a:sym typeface="Courier New"/>
            </a:endParaRPr>
          </a:p>
          <a:p>
            <a:pPr indent="0" lvl="0" marL="0" rtl="0" algn="l">
              <a:spcBef>
                <a:spcPts val="1200"/>
              </a:spcBef>
              <a:spcAft>
                <a:spcPts val="0"/>
              </a:spcAft>
              <a:buNone/>
            </a:pPr>
            <a:r>
              <a:rPr lang="en-US" sz="1050">
                <a:solidFill>
                  <a:srgbClr val="E6C07B"/>
                </a:solidFill>
                <a:latin typeface="Courier New"/>
                <a:ea typeface="Courier New"/>
                <a:cs typeface="Courier New"/>
                <a:sym typeface="Courier New"/>
              </a:rPr>
              <a:t>console</a:t>
            </a:r>
            <a:r>
              <a:rPr lang="en-US" sz="1050">
                <a:solidFill>
                  <a:schemeClr val="dk1"/>
                </a:solidFill>
                <a:latin typeface="Courier New"/>
                <a:ea typeface="Courier New"/>
                <a:cs typeface="Courier New"/>
                <a:sym typeface="Courier New"/>
              </a:rPr>
              <a:t>.log(name1);</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Sara</a:t>
            </a:r>
            <a:endParaRPr sz="1050">
              <a:solidFill>
                <a:srgbClr val="FF00FF"/>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E6C07B"/>
                </a:solidFill>
                <a:latin typeface="Courier New"/>
                <a:ea typeface="Courier New"/>
                <a:cs typeface="Courier New"/>
                <a:sym typeface="Courier New"/>
              </a:rPr>
              <a:t>console</a:t>
            </a:r>
            <a:r>
              <a:rPr lang="en-US" sz="1050">
                <a:solidFill>
                  <a:schemeClr val="dk1"/>
                </a:solidFill>
                <a:latin typeface="Courier New"/>
                <a:ea typeface="Courier New"/>
                <a:cs typeface="Courier New"/>
                <a:sym typeface="Courier New"/>
              </a:rPr>
              <a:t>.log(age1);</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25</a:t>
            </a:r>
            <a:endParaRPr sz="1050">
              <a:solidFill>
                <a:srgbClr val="FF00FF"/>
              </a:solidFill>
              <a:latin typeface="Courier New"/>
              <a:ea typeface="Courier New"/>
              <a:cs typeface="Courier New"/>
              <a:sym typeface="Courier New"/>
            </a:endParaRPr>
          </a:p>
          <a:p>
            <a:pPr indent="0" lvl="0" marL="0" marR="152400" rtl="0" algn="l">
              <a:lnSpc>
                <a:spcPct val="142857"/>
              </a:lnSpc>
              <a:spcBef>
                <a:spcPts val="0"/>
              </a:spcBef>
              <a:spcAft>
                <a:spcPts val="0"/>
              </a:spcAft>
              <a:buNone/>
            </a:pPr>
            <a:r>
              <a:rPr lang="en-US" sz="1050">
                <a:solidFill>
                  <a:srgbClr val="E6C07B"/>
                </a:solidFill>
                <a:latin typeface="Courier New"/>
                <a:ea typeface="Courier New"/>
                <a:cs typeface="Courier New"/>
                <a:sym typeface="Courier New"/>
              </a:rPr>
              <a:t>console</a:t>
            </a:r>
            <a:r>
              <a:rPr lang="en-US" sz="1050">
                <a:solidFill>
                  <a:schemeClr val="dk1"/>
                </a:solidFill>
                <a:latin typeface="Courier New"/>
                <a:ea typeface="Courier New"/>
                <a:cs typeface="Courier New"/>
                <a:sym typeface="Courier New"/>
              </a:rPr>
              <a:t>.log(gender1);</a:t>
            </a:r>
            <a:r>
              <a:rPr lang="en-US" sz="1050">
                <a:solidFill>
                  <a:srgbClr val="D3D3D3"/>
                </a:solidFill>
                <a:latin typeface="Courier New"/>
                <a:ea typeface="Courier New"/>
                <a:cs typeface="Courier New"/>
                <a:sym typeface="Courier New"/>
              </a:rPr>
              <a:t> </a:t>
            </a:r>
            <a:r>
              <a:rPr lang="en-US" sz="1050">
                <a:solidFill>
                  <a:srgbClr val="FF00FF"/>
                </a:solidFill>
                <a:latin typeface="Courier New"/>
                <a:ea typeface="Courier New"/>
                <a:cs typeface="Courier New"/>
                <a:sym typeface="Courier New"/>
              </a:rPr>
              <a:t>// female</a:t>
            </a:r>
            <a:endParaRPr sz="1050">
              <a:solidFill>
                <a:srgbClr val="F1C232"/>
              </a:solidFill>
              <a:latin typeface="Courier New"/>
              <a:ea typeface="Courier New"/>
              <a:cs typeface="Courier New"/>
              <a:sym typeface="Courier New"/>
            </a:endParaRPr>
          </a:p>
          <a:p>
            <a:pPr indent="0" lvl="0" marL="0" marR="152400" rtl="0" algn="l">
              <a:lnSpc>
                <a:spcPct val="142857"/>
              </a:lnSpc>
              <a:spcBef>
                <a:spcPts val="1200"/>
              </a:spcBef>
              <a:spcAft>
                <a:spcPts val="1200"/>
              </a:spcAft>
              <a:buNone/>
            </a:pPr>
            <a:r>
              <a:t/>
            </a:r>
            <a:endParaRPr sz="1050">
              <a:solidFill>
                <a:srgbClr val="F1C232"/>
              </a:solidFill>
              <a:latin typeface="Courier New"/>
              <a:ea typeface="Courier New"/>
              <a:cs typeface="Courier New"/>
              <a:sym typeface="Courier New"/>
            </a:endParaRPr>
          </a:p>
        </p:txBody>
      </p:sp>
      <p:pic>
        <p:nvPicPr>
          <p:cNvPr id="586" name="Google Shape;586;p51"/>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2"/>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93" name="Google Shape;593;p52"/>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Object - Static methods</a:t>
            </a:r>
            <a:endParaRPr sz="4000">
              <a:latin typeface="Times New Roman"/>
              <a:ea typeface="Times New Roman"/>
              <a:cs typeface="Times New Roman"/>
              <a:sym typeface="Times New Roman"/>
            </a:endParaRPr>
          </a:p>
        </p:txBody>
      </p:sp>
      <p:cxnSp>
        <p:nvCxnSpPr>
          <p:cNvPr id="594" name="Google Shape;594;p52"/>
          <p:cNvCxnSpPr/>
          <p:nvPr/>
        </p:nvCxnSpPr>
        <p:spPr>
          <a:xfrm>
            <a:off x="460371" y="750303"/>
            <a:ext cx="47469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595" name="Google Shape;595;p52"/>
          <p:cNvSpPr txBox="1"/>
          <p:nvPr/>
        </p:nvSpPr>
        <p:spPr>
          <a:xfrm>
            <a:off x="5433675" y="1110775"/>
            <a:ext cx="2292300" cy="15393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r">
              <a:spcBef>
                <a:spcPts val="0"/>
              </a:spcBef>
              <a:spcAft>
                <a:spcPts val="0"/>
              </a:spcAft>
              <a:buNone/>
            </a:pPr>
            <a:r>
              <a:rPr lang="en-US" sz="2200">
                <a:solidFill>
                  <a:schemeClr val="dk1"/>
                </a:solidFill>
              </a:rPr>
              <a:t>assign()               create()        </a:t>
            </a:r>
            <a:endParaRPr sz="2200">
              <a:solidFill>
                <a:schemeClr val="dk1"/>
              </a:solidFill>
            </a:endParaRPr>
          </a:p>
          <a:p>
            <a:pPr indent="0" lvl="0" marL="0" rtl="0" algn="r">
              <a:spcBef>
                <a:spcPts val="0"/>
              </a:spcBef>
              <a:spcAft>
                <a:spcPts val="0"/>
              </a:spcAft>
              <a:buNone/>
            </a:pPr>
            <a:r>
              <a:rPr lang="en-US" sz="2200">
                <a:solidFill>
                  <a:schemeClr val="dk1"/>
                </a:solidFill>
              </a:rPr>
              <a:t>freeze()   </a:t>
            </a:r>
            <a:endParaRPr sz="2200">
              <a:solidFill>
                <a:schemeClr val="dk1"/>
              </a:solidFill>
            </a:endParaRPr>
          </a:p>
          <a:p>
            <a:pPr indent="0" lvl="0" marL="0" rtl="0" algn="r">
              <a:spcBef>
                <a:spcPts val="0"/>
              </a:spcBef>
              <a:spcAft>
                <a:spcPts val="0"/>
              </a:spcAft>
              <a:buNone/>
            </a:pPr>
            <a:r>
              <a:rPr lang="en-US" sz="2200">
                <a:solidFill>
                  <a:schemeClr val="dk1"/>
                </a:solidFill>
              </a:rPr>
              <a:t>entries() </a:t>
            </a:r>
            <a:r>
              <a:rPr lang="en-US" sz="2200">
                <a:solidFill>
                  <a:schemeClr val="dk1"/>
                </a:solidFill>
              </a:rPr>
              <a:t>      </a:t>
            </a:r>
            <a:endParaRPr/>
          </a:p>
        </p:txBody>
      </p:sp>
      <p:sp>
        <p:nvSpPr>
          <p:cNvPr id="596" name="Google Shape;596;p52"/>
          <p:cNvSpPr txBox="1"/>
          <p:nvPr/>
        </p:nvSpPr>
        <p:spPr>
          <a:xfrm>
            <a:off x="2971950" y="2168025"/>
            <a:ext cx="3000000" cy="25551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rPr>
              <a:t>fromEntries()          </a:t>
            </a:r>
            <a:r>
              <a:rPr lang="en-US" sz="2200">
                <a:solidFill>
                  <a:schemeClr val="dk1"/>
                </a:solidFill>
              </a:rPr>
              <a:t>isFrozen()               keys()                    values()                   isExtensible()  defineProperty()   defineProperties()</a:t>
            </a:r>
            <a:endParaRPr>
              <a:solidFill>
                <a:schemeClr val="dk1"/>
              </a:solidFill>
            </a:endParaRPr>
          </a:p>
        </p:txBody>
      </p:sp>
      <p:pic>
        <p:nvPicPr>
          <p:cNvPr id="597" name="Google Shape;597;p52"/>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7"/>
          <p:cNvPicPr preferRelativeResize="0"/>
          <p:nvPr/>
        </p:nvPicPr>
        <p:blipFill>
          <a:blip r:embed="rId3">
            <a:alphaModFix/>
          </a:blip>
          <a:stretch>
            <a:fillRect/>
          </a:stretch>
        </p:blipFill>
        <p:spPr>
          <a:xfrm>
            <a:off x="99050" y="764100"/>
            <a:ext cx="4820400" cy="3615300"/>
          </a:xfrm>
          <a:prstGeom prst="rect">
            <a:avLst/>
          </a:prstGeom>
          <a:noFill/>
          <a:ln>
            <a:noFill/>
          </a:ln>
        </p:spPr>
      </p:pic>
      <p:sp>
        <p:nvSpPr>
          <p:cNvPr id="130" name="Google Shape;130;p1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solidFill>
                  <a:srgbClr val="666666"/>
                </a:solidFill>
              </a:rPr>
              <a:t>Javascript Engine</a:t>
            </a:r>
            <a:endParaRPr>
              <a:solidFill>
                <a:srgbClr val="666666"/>
              </a:solidFill>
            </a:endParaRPr>
          </a:p>
        </p:txBody>
      </p:sp>
      <p:sp>
        <p:nvSpPr>
          <p:cNvPr id="131" name="Google Shape;131;p17"/>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2" name="Google Shape;132;p17"/>
          <p:cNvSpPr txBox="1"/>
          <p:nvPr/>
        </p:nvSpPr>
        <p:spPr>
          <a:xfrm>
            <a:off x="500575" y="3950350"/>
            <a:ext cx="47037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000">
                <a:solidFill>
                  <a:srgbClr val="292929"/>
                </a:solidFill>
                <a:highlight>
                  <a:srgbClr val="FFFFFF"/>
                </a:highlight>
                <a:latin typeface="Lora"/>
                <a:ea typeface="Lora"/>
                <a:cs typeface="Lora"/>
                <a:sym typeface="Lora"/>
              </a:rPr>
              <a:t>The Engine consists of two main components:</a:t>
            </a:r>
            <a:endParaRPr sz="1000">
              <a:solidFill>
                <a:srgbClr val="292929"/>
              </a:solidFill>
              <a:highlight>
                <a:srgbClr val="FFFFFF"/>
              </a:highlight>
              <a:latin typeface="Lora"/>
              <a:ea typeface="Lora"/>
              <a:cs typeface="Lora"/>
              <a:sym typeface="Lora"/>
            </a:endParaRPr>
          </a:p>
          <a:p>
            <a:pPr indent="0" lvl="0" marL="0" rtl="0" algn="just">
              <a:spcBef>
                <a:spcPts val="0"/>
              </a:spcBef>
              <a:spcAft>
                <a:spcPts val="0"/>
              </a:spcAft>
              <a:buNone/>
            </a:pPr>
            <a:r>
              <a:rPr lang="en-US" sz="1000">
                <a:solidFill>
                  <a:srgbClr val="292929"/>
                </a:solidFill>
                <a:highlight>
                  <a:srgbClr val="FFFFFF"/>
                </a:highlight>
                <a:latin typeface="Lora"/>
                <a:ea typeface="Lora"/>
                <a:cs typeface="Lora"/>
                <a:sym typeface="Lora"/>
              </a:rPr>
              <a:t>* </a:t>
            </a:r>
            <a:r>
              <a:rPr b="1" lang="en-US" sz="1000">
                <a:solidFill>
                  <a:srgbClr val="292929"/>
                </a:solidFill>
                <a:highlight>
                  <a:srgbClr val="FFFFFF"/>
                </a:highlight>
                <a:latin typeface="Lora"/>
                <a:ea typeface="Lora"/>
                <a:cs typeface="Lora"/>
                <a:sym typeface="Lora"/>
              </a:rPr>
              <a:t>Memory Heap</a:t>
            </a:r>
            <a:r>
              <a:rPr lang="en-US" sz="1000">
                <a:solidFill>
                  <a:srgbClr val="292929"/>
                </a:solidFill>
                <a:highlight>
                  <a:srgbClr val="FFFFFF"/>
                </a:highlight>
                <a:latin typeface="Lora"/>
                <a:ea typeface="Lora"/>
                <a:cs typeface="Lora"/>
                <a:sym typeface="Lora"/>
              </a:rPr>
              <a:t> — this is where the memory allocation happens</a:t>
            </a:r>
            <a:endParaRPr sz="1000">
              <a:solidFill>
                <a:srgbClr val="292929"/>
              </a:solidFill>
              <a:highlight>
                <a:srgbClr val="FFFFFF"/>
              </a:highlight>
              <a:latin typeface="Lora"/>
              <a:ea typeface="Lora"/>
              <a:cs typeface="Lora"/>
              <a:sym typeface="Lora"/>
            </a:endParaRPr>
          </a:p>
          <a:p>
            <a:pPr indent="0" lvl="0" marL="0" rtl="0" algn="just">
              <a:spcBef>
                <a:spcPts val="0"/>
              </a:spcBef>
              <a:spcAft>
                <a:spcPts val="0"/>
              </a:spcAft>
              <a:buNone/>
            </a:pPr>
            <a:r>
              <a:rPr lang="en-US" sz="1000">
                <a:solidFill>
                  <a:srgbClr val="292929"/>
                </a:solidFill>
                <a:highlight>
                  <a:srgbClr val="FFFFFF"/>
                </a:highlight>
                <a:latin typeface="Lora"/>
                <a:ea typeface="Lora"/>
                <a:cs typeface="Lora"/>
                <a:sym typeface="Lora"/>
              </a:rPr>
              <a:t>* </a:t>
            </a:r>
            <a:r>
              <a:rPr b="1" lang="en-US" sz="1000">
                <a:solidFill>
                  <a:srgbClr val="292929"/>
                </a:solidFill>
                <a:highlight>
                  <a:srgbClr val="FFFFFF"/>
                </a:highlight>
                <a:latin typeface="Lora"/>
                <a:ea typeface="Lora"/>
                <a:cs typeface="Lora"/>
                <a:sym typeface="Lora"/>
              </a:rPr>
              <a:t>Call Stack</a:t>
            </a:r>
            <a:r>
              <a:rPr lang="en-US" sz="1000">
                <a:solidFill>
                  <a:srgbClr val="292929"/>
                </a:solidFill>
                <a:highlight>
                  <a:srgbClr val="FFFFFF"/>
                </a:highlight>
                <a:latin typeface="Lora"/>
                <a:ea typeface="Lora"/>
                <a:cs typeface="Lora"/>
                <a:sym typeface="Lora"/>
              </a:rPr>
              <a:t> — this is where your stack frames are as your code executes.</a:t>
            </a:r>
            <a:endParaRPr sz="1000">
              <a:latin typeface="Lora"/>
              <a:ea typeface="Lora"/>
              <a:cs typeface="Lora"/>
              <a:sym typeface="Lora"/>
            </a:endParaRPr>
          </a:p>
        </p:txBody>
      </p:sp>
      <p:pic>
        <p:nvPicPr>
          <p:cNvPr id="133" name="Google Shape;133;p17"/>
          <p:cNvPicPr preferRelativeResize="0"/>
          <p:nvPr/>
        </p:nvPicPr>
        <p:blipFill>
          <a:blip r:embed="rId4">
            <a:alphaModFix/>
          </a:blip>
          <a:stretch>
            <a:fillRect/>
          </a:stretch>
        </p:blipFill>
        <p:spPr>
          <a:xfrm>
            <a:off x="4696875" y="1300675"/>
            <a:ext cx="4182199" cy="1986550"/>
          </a:xfrm>
          <a:prstGeom prst="rect">
            <a:avLst/>
          </a:prstGeom>
          <a:noFill/>
          <a:ln>
            <a:noFill/>
          </a:ln>
        </p:spPr>
      </p:pic>
      <p:pic>
        <p:nvPicPr>
          <p:cNvPr id="134" name="Google Shape;134;p17"/>
          <p:cNvPicPr preferRelativeResize="0"/>
          <p:nvPr/>
        </p:nvPicPr>
        <p:blipFill rotWithShape="1">
          <a:blip r:embed="rId5">
            <a:alphaModFix/>
          </a:blip>
          <a:srcRect b="0" l="0" r="0" t="0"/>
          <a:stretch/>
        </p:blipFill>
        <p:spPr>
          <a:xfrm>
            <a:off x="7772175" y="4644250"/>
            <a:ext cx="1106900" cy="28602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3"/>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04" name="Google Shape;604;p53"/>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Prototypes→ </a:t>
            </a:r>
            <a:r>
              <a:rPr lang="en-US" sz="4000">
                <a:latin typeface="Times New Roman"/>
                <a:ea typeface="Times New Roman"/>
                <a:cs typeface="Times New Roman"/>
                <a:sym typeface="Times New Roman"/>
              </a:rPr>
              <a:t>inheritance</a:t>
            </a:r>
            <a:endParaRPr sz="4000">
              <a:latin typeface="Times New Roman"/>
              <a:ea typeface="Times New Roman"/>
              <a:cs typeface="Times New Roman"/>
              <a:sym typeface="Times New Roman"/>
            </a:endParaRPr>
          </a:p>
        </p:txBody>
      </p:sp>
      <p:cxnSp>
        <p:nvCxnSpPr>
          <p:cNvPr id="605" name="Google Shape;605;p53"/>
          <p:cNvCxnSpPr/>
          <p:nvPr/>
        </p:nvCxnSpPr>
        <p:spPr>
          <a:xfrm>
            <a:off x="460371" y="750303"/>
            <a:ext cx="47469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606" name="Google Shape;606;p53"/>
          <p:cNvSpPr txBox="1"/>
          <p:nvPr/>
        </p:nvSpPr>
        <p:spPr>
          <a:xfrm>
            <a:off x="721650" y="1025875"/>
            <a:ext cx="78651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666666"/>
              </a:buClr>
              <a:buSzPts val="1200"/>
              <a:buFont typeface="Lora"/>
              <a:buChar char="-"/>
            </a:pPr>
            <a:r>
              <a:rPr lang="en-US" sz="1200">
                <a:solidFill>
                  <a:srgbClr val="666666"/>
                </a:solidFill>
                <a:latin typeface="Lora"/>
                <a:ea typeface="Lora"/>
                <a:cs typeface="Lora"/>
                <a:sym typeface="Lora"/>
              </a:rPr>
              <a:t>All objects in JavaScript inherit from at least one other object. </a:t>
            </a:r>
            <a:endParaRPr sz="1200">
              <a:solidFill>
                <a:srgbClr val="666666"/>
              </a:solidFill>
              <a:latin typeface="Lora"/>
              <a:ea typeface="Lora"/>
              <a:cs typeface="Lora"/>
              <a:sym typeface="Lora"/>
            </a:endParaRPr>
          </a:p>
          <a:p>
            <a:pPr indent="0" lvl="0" marL="0" rtl="0" algn="l">
              <a:spcBef>
                <a:spcPts val="0"/>
              </a:spcBef>
              <a:spcAft>
                <a:spcPts val="0"/>
              </a:spcAft>
              <a:buNone/>
            </a:pPr>
            <a:r>
              <a:t/>
            </a:r>
            <a:endParaRPr sz="1200">
              <a:solidFill>
                <a:srgbClr val="666666"/>
              </a:solidFill>
              <a:latin typeface="Lora"/>
              <a:ea typeface="Lora"/>
              <a:cs typeface="Lora"/>
              <a:sym typeface="Lora"/>
            </a:endParaRPr>
          </a:p>
          <a:p>
            <a:pPr indent="-304800" lvl="0" marL="457200" rtl="0" algn="l">
              <a:spcBef>
                <a:spcPts val="0"/>
              </a:spcBef>
              <a:spcAft>
                <a:spcPts val="0"/>
              </a:spcAft>
              <a:buClr>
                <a:srgbClr val="666666"/>
              </a:buClr>
              <a:buSzPts val="1200"/>
              <a:buFont typeface="Lora"/>
              <a:buChar char="-"/>
            </a:pPr>
            <a:r>
              <a:rPr lang="en-US" sz="1200">
                <a:solidFill>
                  <a:srgbClr val="666666"/>
                </a:solidFill>
                <a:latin typeface="Lora"/>
                <a:ea typeface="Lora"/>
                <a:cs typeface="Lora"/>
                <a:sym typeface="Lora"/>
              </a:rPr>
              <a:t>The object being inherited from is known as the prototype, and the inherited properties can be found in the prototype object of the constructor.</a:t>
            </a:r>
            <a:endParaRPr>
              <a:solidFill>
                <a:srgbClr val="666666"/>
              </a:solidFill>
              <a:latin typeface="Lora"/>
              <a:ea typeface="Lora"/>
              <a:cs typeface="Lora"/>
              <a:sym typeface="Lora"/>
            </a:endParaRPr>
          </a:p>
        </p:txBody>
      </p:sp>
      <p:sp>
        <p:nvSpPr>
          <p:cNvPr id="607" name="Google Shape;607;p53"/>
          <p:cNvSpPr txBox="1"/>
          <p:nvPr/>
        </p:nvSpPr>
        <p:spPr>
          <a:xfrm>
            <a:off x="1178175" y="2117750"/>
            <a:ext cx="3000000" cy="1419900"/>
          </a:xfrm>
          <a:prstGeom prst="rect">
            <a:avLst/>
          </a:prstGeom>
          <a:noFill/>
          <a:ln>
            <a:noFill/>
          </a:ln>
        </p:spPr>
        <p:txBody>
          <a:bodyPr anchorCtr="0" anchor="t" bIns="91425" lIns="91425" spcFirstLastPara="1" rIns="91425" wrap="square" tIns="91425">
            <a:spAutoFit/>
          </a:bodyPr>
          <a:lstStyle/>
          <a:p>
            <a:pPr indent="0" lvl="0" marL="0" rtl="0" algn="l">
              <a:lnSpc>
                <a:spcPct val="145000"/>
              </a:lnSpc>
              <a:spcBef>
                <a:spcPts val="0"/>
              </a:spcBef>
              <a:spcAft>
                <a:spcPts val="0"/>
              </a:spcAft>
              <a:buNone/>
            </a:pPr>
            <a:r>
              <a:rPr lang="en-US" sz="1500">
                <a:solidFill>
                  <a:srgbClr val="C678DD"/>
                </a:solidFill>
                <a:latin typeface="Courier New"/>
                <a:ea typeface="Courier New"/>
                <a:cs typeface="Courier New"/>
                <a:sym typeface="Courier New"/>
              </a:rPr>
              <a:t>let</a:t>
            </a:r>
            <a:r>
              <a:rPr lang="en-US" sz="1500">
                <a:solidFill>
                  <a:srgbClr val="ABB2BF"/>
                </a:solidFill>
                <a:latin typeface="Courier New"/>
                <a:ea typeface="Courier New"/>
                <a:cs typeface="Courier New"/>
                <a:sym typeface="Courier New"/>
              </a:rPr>
              <a:t> </a:t>
            </a:r>
            <a:r>
              <a:rPr lang="en-US" sz="1500">
                <a:solidFill>
                  <a:srgbClr val="E06C75"/>
                </a:solidFill>
                <a:latin typeface="Courier New"/>
                <a:ea typeface="Courier New"/>
                <a:cs typeface="Courier New"/>
                <a:sym typeface="Courier New"/>
              </a:rPr>
              <a:t>bob</a:t>
            </a:r>
            <a:r>
              <a:rPr lang="en-US" sz="1500">
                <a:solidFill>
                  <a:srgbClr val="ABB2BF"/>
                </a:solidFill>
                <a:latin typeface="Courier New"/>
                <a:ea typeface="Courier New"/>
                <a:cs typeface="Courier New"/>
                <a:sym typeface="Courier New"/>
              </a:rPr>
              <a:t> </a:t>
            </a:r>
            <a:r>
              <a:rPr lang="en-US" sz="1500">
                <a:solidFill>
                  <a:srgbClr val="56B6C2"/>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 { </a:t>
            </a:r>
            <a:endParaRPr sz="15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500">
                <a:solidFill>
                  <a:srgbClr val="ABB2BF"/>
                </a:solidFill>
                <a:latin typeface="Courier New"/>
                <a:ea typeface="Courier New"/>
                <a:cs typeface="Courier New"/>
                <a:sym typeface="Courier New"/>
              </a:rPr>
              <a:t>  </a:t>
            </a:r>
            <a:r>
              <a:rPr lang="en-US" sz="1500">
                <a:solidFill>
                  <a:srgbClr val="E06C75"/>
                </a:solidFill>
                <a:latin typeface="Courier New"/>
                <a:ea typeface="Courier New"/>
                <a:cs typeface="Courier New"/>
                <a:sym typeface="Courier New"/>
              </a:rPr>
              <a:t>name</a:t>
            </a:r>
            <a:r>
              <a:rPr lang="en-US" sz="1500">
                <a:solidFill>
                  <a:srgbClr val="ABB2BF"/>
                </a:solidFill>
                <a:latin typeface="Courier New"/>
                <a:ea typeface="Courier New"/>
                <a:cs typeface="Courier New"/>
                <a:sym typeface="Courier New"/>
              </a:rPr>
              <a:t>:</a:t>
            </a:r>
            <a:r>
              <a:rPr lang="en-US" sz="1500">
                <a:solidFill>
                  <a:srgbClr val="98C379"/>
                </a:solidFill>
                <a:latin typeface="Courier New"/>
                <a:ea typeface="Courier New"/>
                <a:cs typeface="Courier New"/>
                <a:sym typeface="Courier New"/>
              </a:rPr>
              <a:t>"bob"</a:t>
            </a:r>
            <a:r>
              <a:rPr lang="en-US" sz="1500">
                <a:solidFill>
                  <a:srgbClr val="ABB2BF"/>
                </a:solidFill>
                <a:latin typeface="Courier New"/>
                <a:ea typeface="Courier New"/>
                <a:cs typeface="Courier New"/>
                <a:sym typeface="Courier New"/>
              </a:rPr>
              <a:t>,</a:t>
            </a:r>
            <a:endParaRPr sz="15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500">
                <a:solidFill>
                  <a:srgbClr val="ABB2BF"/>
                </a:solidFill>
                <a:latin typeface="Courier New"/>
                <a:ea typeface="Courier New"/>
                <a:cs typeface="Courier New"/>
                <a:sym typeface="Courier New"/>
              </a:rPr>
              <a:t>  </a:t>
            </a:r>
            <a:r>
              <a:rPr lang="en-US" sz="1500">
                <a:solidFill>
                  <a:srgbClr val="E06C75"/>
                </a:solidFill>
                <a:latin typeface="Courier New"/>
                <a:ea typeface="Courier New"/>
                <a:cs typeface="Courier New"/>
                <a:sym typeface="Courier New"/>
              </a:rPr>
              <a:t>age</a:t>
            </a:r>
            <a:r>
              <a:rPr lang="en-US" sz="1500">
                <a:solidFill>
                  <a:srgbClr val="ABB2BF"/>
                </a:solidFill>
                <a:latin typeface="Courier New"/>
                <a:ea typeface="Courier New"/>
                <a:cs typeface="Courier New"/>
                <a:sym typeface="Courier New"/>
              </a:rPr>
              <a:t>:</a:t>
            </a:r>
            <a:r>
              <a:rPr lang="en-US" sz="1500">
                <a:solidFill>
                  <a:srgbClr val="D19A66"/>
                </a:solidFill>
                <a:latin typeface="Courier New"/>
                <a:ea typeface="Courier New"/>
                <a:cs typeface="Courier New"/>
                <a:sym typeface="Courier New"/>
              </a:rPr>
              <a:t>22</a:t>
            </a:r>
            <a:endParaRPr sz="1500">
              <a:solidFill>
                <a:srgbClr val="D19A66"/>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500">
                <a:solidFill>
                  <a:srgbClr val="ABB2BF"/>
                </a:solidFill>
                <a:latin typeface="Courier New"/>
                <a:ea typeface="Courier New"/>
                <a:cs typeface="Courier New"/>
                <a:sym typeface="Courier New"/>
              </a:rPr>
              <a:t>}</a:t>
            </a:r>
            <a:endParaRPr sz="1500">
              <a:solidFill>
                <a:srgbClr val="ABB2BF"/>
              </a:solidFill>
              <a:latin typeface="Courier New"/>
              <a:ea typeface="Courier New"/>
              <a:cs typeface="Courier New"/>
              <a:sym typeface="Courier New"/>
            </a:endParaRPr>
          </a:p>
        </p:txBody>
      </p:sp>
      <p:pic>
        <p:nvPicPr>
          <p:cNvPr id="608" name="Google Shape;608;p53"/>
          <p:cNvPicPr preferRelativeResize="0"/>
          <p:nvPr/>
        </p:nvPicPr>
        <p:blipFill>
          <a:blip r:embed="rId3">
            <a:alphaModFix/>
          </a:blip>
          <a:stretch>
            <a:fillRect/>
          </a:stretch>
        </p:blipFill>
        <p:spPr>
          <a:xfrm>
            <a:off x="4617425" y="2224850"/>
            <a:ext cx="3905250" cy="1114425"/>
          </a:xfrm>
          <a:prstGeom prst="rect">
            <a:avLst/>
          </a:prstGeom>
          <a:noFill/>
          <a:ln>
            <a:noFill/>
          </a:ln>
        </p:spPr>
      </p:pic>
      <p:pic>
        <p:nvPicPr>
          <p:cNvPr id="609" name="Google Shape;609;p53"/>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54"/>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615" name="Google Shape;615;p54"/>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6" name="Google Shape;616;p54"/>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4.8  javascript- Arrays</a:t>
            </a:r>
            <a:endParaRPr b="1" sz="3500">
              <a:solidFill>
                <a:srgbClr val="434343"/>
              </a:solidFill>
              <a:latin typeface="Lora"/>
              <a:ea typeface="Lora"/>
              <a:cs typeface="Lora"/>
              <a:sym typeface="Lora"/>
            </a:endParaRPr>
          </a:p>
        </p:txBody>
      </p:sp>
      <p:pic>
        <p:nvPicPr>
          <p:cNvPr id="617" name="Google Shape;617;p54"/>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618" name="Google Shape;618;p54"/>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9" name="Google Shape;619;p54"/>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0" name="Google Shape;620;p54"/>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1" name="Google Shape;621;p54"/>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2" name="Google Shape;622;p54"/>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623" name="Google Shape;623;p54"/>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624" name="Google Shape;624;p54"/>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5"/>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Arrays</a:t>
            </a:r>
            <a:endParaRPr sz="4000">
              <a:latin typeface="Times New Roman"/>
              <a:ea typeface="Times New Roman"/>
              <a:cs typeface="Times New Roman"/>
              <a:sym typeface="Times New Roman"/>
            </a:endParaRPr>
          </a:p>
        </p:txBody>
      </p:sp>
      <p:cxnSp>
        <p:nvCxnSpPr>
          <p:cNvPr id="630" name="Google Shape;630;p55"/>
          <p:cNvCxnSpPr/>
          <p:nvPr/>
        </p:nvCxnSpPr>
        <p:spPr>
          <a:xfrm>
            <a:off x="428596" y="731877"/>
            <a:ext cx="16230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631" name="Google Shape;631;p55"/>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632" name="Google Shape;632;p55"/>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55"/>
          <p:cNvSpPr txBox="1"/>
          <p:nvPr/>
        </p:nvSpPr>
        <p:spPr>
          <a:xfrm>
            <a:off x="428600" y="814925"/>
            <a:ext cx="8570700" cy="3996300"/>
          </a:xfrm>
          <a:prstGeom prst="rect">
            <a:avLst/>
          </a:prstGeom>
          <a:noFill/>
          <a:ln>
            <a:noFill/>
          </a:ln>
        </p:spPr>
        <p:txBody>
          <a:bodyPr anchorCtr="0" anchor="t" bIns="45700" lIns="91425" spcFirstLastPara="1" rIns="91425" wrap="square" tIns="45700">
            <a:normAutofit/>
          </a:bodyPr>
          <a:lstStyle/>
          <a:p>
            <a:pPr indent="0" lvl="0" marL="0" marR="0" rtl="0" algn="just">
              <a:spcBef>
                <a:spcPts val="0"/>
              </a:spcBef>
              <a:spcAft>
                <a:spcPts val="0"/>
              </a:spcAft>
              <a:buNone/>
            </a:pPr>
            <a:r>
              <a:rPr lang="en-US" sz="1600">
                <a:solidFill>
                  <a:srgbClr val="666666"/>
                </a:solidFill>
                <a:latin typeface="Lora"/>
                <a:ea typeface="Lora"/>
                <a:cs typeface="Lora"/>
                <a:sym typeface="Lora"/>
              </a:rPr>
              <a:t>It lets us store multiple values in a single variable.</a:t>
            </a:r>
            <a:endParaRPr sz="1600">
              <a:solidFill>
                <a:srgbClr val="666666"/>
              </a:solidFill>
              <a:latin typeface="Lora"/>
              <a:ea typeface="Lora"/>
              <a:cs typeface="Lora"/>
              <a:sym typeface="Lora"/>
            </a:endParaRPr>
          </a:p>
          <a:p>
            <a:pPr indent="0" lvl="0" marL="0" marR="0" rtl="0" algn="just">
              <a:spcBef>
                <a:spcPts val="480"/>
              </a:spcBef>
              <a:spcAft>
                <a:spcPts val="0"/>
              </a:spcAft>
              <a:buNone/>
            </a:pPr>
            <a:r>
              <a:rPr lang="en-US" sz="1600">
                <a:solidFill>
                  <a:srgbClr val="666666"/>
                </a:solidFill>
                <a:latin typeface="Lora"/>
                <a:ea typeface="Lora"/>
                <a:cs typeface="Lora"/>
                <a:sym typeface="Lora"/>
              </a:rPr>
              <a:t>But, mainly of the same type.</a:t>
            </a:r>
            <a:endParaRPr sz="1600">
              <a:solidFill>
                <a:srgbClr val="666666"/>
              </a:solidFill>
              <a:latin typeface="Lora"/>
              <a:ea typeface="Lora"/>
              <a:cs typeface="Lora"/>
              <a:sym typeface="Lora"/>
            </a:endParaRPr>
          </a:p>
          <a:p>
            <a:pPr indent="0" lvl="0" marL="0" marR="0" rtl="0" algn="just">
              <a:spcBef>
                <a:spcPts val="480"/>
              </a:spcBef>
              <a:spcAft>
                <a:spcPts val="0"/>
              </a:spcAft>
              <a:buNone/>
            </a:pPr>
            <a:r>
              <a:rPr lang="en-US" sz="1600">
                <a:solidFill>
                  <a:srgbClr val="666666"/>
                </a:solidFill>
                <a:latin typeface="Lora"/>
                <a:ea typeface="Lora"/>
                <a:cs typeface="Lora"/>
                <a:sym typeface="Lora"/>
              </a:rPr>
              <a:t>For example  </a:t>
            </a:r>
            <a:endParaRPr sz="1600">
              <a:solidFill>
                <a:srgbClr val="666666"/>
              </a:solidFill>
              <a:latin typeface="Lora"/>
              <a:ea typeface="Lora"/>
              <a:cs typeface="Lora"/>
              <a:sym typeface="Lora"/>
            </a:endParaRPr>
          </a:p>
          <a:p>
            <a:pPr indent="0" lvl="0" marL="457200" marR="0" rtl="0" algn="just">
              <a:spcBef>
                <a:spcPts val="480"/>
              </a:spcBef>
              <a:spcAft>
                <a:spcPts val="0"/>
              </a:spcAft>
              <a:buNone/>
            </a:pPr>
            <a:r>
              <a:rPr i="1" lang="en-US" sz="1600" u="none" cap="none" strike="noStrike">
                <a:solidFill>
                  <a:srgbClr val="666666"/>
                </a:solidFill>
                <a:latin typeface="Lora"/>
                <a:ea typeface="Lora"/>
                <a:cs typeface="Lora"/>
                <a:sym typeface="Lora"/>
              </a:rPr>
              <a:t>var students = ["S1", “S2", “S3"];</a:t>
            </a:r>
            <a:endParaRPr sz="1600">
              <a:solidFill>
                <a:srgbClr val="666666"/>
              </a:solidFill>
              <a:latin typeface="Lora"/>
              <a:ea typeface="Lora"/>
              <a:cs typeface="Lora"/>
              <a:sym typeface="Lora"/>
            </a:endParaRPr>
          </a:p>
          <a:p>
            <a:pPr indent="0" lvl="0" marL="457200" marR="0" rtl="0" algn="just">
              <a:spcBef>
                <a:spcPts val="480"/>
              </a:spcBef>
              <a:spcAft>
                <a:spcPts val="0"/>
              </a:spcAft>
              <a:buNone/>
            </a:pPr>
            <a:r>
              <a:rPr i="1" lang="en-US" sz="1600" u="none" cap="none" strike="noStrike">
                <a:solidFill>
                  <a:srgbClr val="666666"/>
                </a:solidFill>
                <a:latin typeface="Lora"/>
                <a:ea typeface="Lora"/>
                <a:cs typeface="Lora"/>
                <a:sym typeface="Lora"/>
              </a:rPr>
              <a:t>var students = new Array("S1", “S2", “S3")</a:t>
            </a:r>
            <a:r>
              <a:rPr i="0" lang="en-US" sz="1600" u="none" cap="none" strike="noStrike">
                <a:solidFill>
                  <a:srgbClr val="666666"/>
                </a:solidFill>
                <a:latin typeface="Lora"/>
                <a:ea typeface="Lora"/>
                <a:cs typeface="Lora"/>
                <a:sym typeface="Lora"/>
              </a:rPr>
              <a:t>;</a:t>
            </a:r>
            <a:endParaRPr sz="1600">
              <a:solidFill>
                <a:srgbClr val="666666"/>
              </a:solidFill>
              <a:latin typeface="Lora"/>
              <a:ea typeface="Lora"/>
              <a:cs typeface="Lora"/>
              <a:sym typeface="Lora"/>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152400" marR="0" rtl="0" algn="just">
              <a:spcBef>
                <a:spcPts val="48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p:txBody>
      </p:sp>
      <p:sp>
        <p:nvSpPr>
          <p:cNvPr id="634" name="Google Shape;634;p55"/>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35" name="Google Shape;635;p55"/>
          <p:cNvSpPr txBox="1"/>
          <p:nvPr/>
        </p:nvSpPr>
        <p:spPr>
          <a:xfrm>
            <a:off x="4421875" y="2654300"/>
            <a:ext cx="4407600" cy="1962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50">
                <a:solidFill>
                  <a:srgbClr val="FFDDBE"/>
                </a:solidFill>
                <a:latin typeface="Courier New"/>
                <a:ea typeface="Courier New"/>
                <a:cs typeface="Courier New"/>
                <a:sym typeface="Courier New"/>
              </a:rPr>
              <a:t>// empty array</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C678DD"/>
                </a:solidFill>
                <a:latin typeface="Courier New"/>
                <a:ea typeface="Courier New"/>
                <a:cs typeface="Courier New"/>
                <a:sym typeface="Courier New"/>
              </a:rPr>
              <a:t>const</a:t>
            </a:r>
            <a:r>
              <a:rPr b="1" lang="en-US" sz="1050">
                <a:solidFill>
                  <a:srgbClr val="D3D3D3"/>
                </a:solidFill>
                <a:latin typeface="Courier New"/>
                <a:ea typeface="Courier New"/>
                <a:cs typeface="Courier New"/>
                <a:sym typeface="Courier New"/>
              </a:rPr>
              <a:t> </a:t>
            </a:r>
            <a:r>
              <a:rPr b="1" lang="en-US" sz="1050">
                <a:solidFill>
                  <a:srgbClr val="45818E"/>
                </a:solidFill>
                <a:latin typeface="Courier New"/>
                <a:ea typeface="Courier New"/>
                <a:cs typeface="Courier New"/>
                <a:sym typeface="Courier New"/>
              </a:rPr>
              <a:t>myList = [ ];</a:t>
            </a:r>
            <a:endParaRPr b="1" sz="1050">
              <a:solidFill>
                <a:srgbClr val="45818E"/>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DDBE"/>
                </a:solidFill>
                <a:latin typeface="Courier New"/>
                <a:ea typeface="Courier New"/>
                <a:cs typeface="Courier New"/>
                <a:sym typeface="Courier New"/>
              </a:rPr>
              <a:t>// array of numbers</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C678DD"/>
                </a:solidFill>
                <a:latin typeface="Courier New"/>
                <a:ea typeface="Courier New"/>
                <a:cs typeface="Courier New"/>
                <a:sym typeface="Courier New"/>
              </a:rPr>
              <a:t>const</a:t>
            </a:r>
            <a:r>
              <a:rPr b="1" lang="en-US" sz="1050">
                <a:solidFill>
                  <a:srgbClr val="D3D3D3"/>
                </a:solidFill>
                <a:latin typeface="Courier New"/>
                <a:ea typeface="Courier New"/>
                <a:cs typeface="Courier New"/>
                <a:sym typeface="Courier New"/>
              </a:rPr>
              <a:t> </a:t>
            </a:r>
            <a:r>
              <a:rPr b="1" lang="en-US" sz="1050">
                <a:solidFill>
                  <a:srgbClr val="45818E"/>
                </a:solidFill>
                <a:latin typeface="Courier New"/>
                <a:ea typeface="Courier New"/>
                <a:cs typeface="Courier New"/>
                <a:sym typeface="Courier New"/>
              </a:rPr>
              <a:t>numberArray = </a:t>
            </a:r>
            <a:r>
              <a:rPr b="1" lang="en-US" sz="1050">
                <a:solidFill>
                  <a:srgbClr val="D3D3D3"/>
                </a:solidFill>
                <a:latin typeface="Courier New"/>
                <a:ea typeface="Courier New"/>
                <a:cs typeface="Courier New"/>
                <a:sym typeface="Courier New"/>
              </a:rPr>
              <a:t>[ </a:t>
            </a:r>
            <a:r>
              <a:rPr b="1" lang="en-US" sz="1050">
                <a:solidFill>
                  <a:srgbClr val="D19A66"/>
                </a:solidFill>
                <a:latin typeface="Courier New"/>
                <a:ea typeface="Courier New"/>
                <a:cs typeface="Courier New"/>
                <a:sym typeface="Courier New"/>
              </a:rPr>
              <a:t>2</a:t>
            </a:r>
            <a:r>
              <a:rPr b="1" lang="en-US" sz="1050">
                <a:solidFill>
                  <a:srgbClr val="D3D3D3"/>
                </a:solidFill>
                <a:latin typeface="Courier New"/>
                <a:ea typeface="Courier New"/>
                <a:cs typeface="Courier New"/>
                <a:sym typeface="Courier New"/>
              </a:rPr>
              <a:t>, </a:t>
            </a:r>
            <a:r>
              <a:rPr b="1" lang="en-US" sz="1050">
                <a:solidFill>
                  <a:srgbClr val="D19A66"/>
                </a:solidFill>
                <a:latin typeface="Courier New"/>
                <a:ea typeface="Courier New"/>
                <a:cs typeface="Courier New"/>
                <a:sym typeface="Courier New"/>
              </a:rPr>
              <a:t>4</a:t>
            </a:r>
            <a:r>
              <a:rPr b="1" lang="en-US" sz="1050">
                <a:solidFill>
                  <a:srgbClr val="D3D3D3"/>
                </a:solidFill>
                <a:latin typeface="Courier New"/>
                <a:ea typeface="Courier New"/>
                <a:cs typeface="Courier New"/>
                <a:sym typeface="Courier New"/>
              </a:rPr>
              <a:t>, </a:t>
            </a:r>
            <a:r>
              <a:rPr b="1" lang="en-US" sz="1050">
                <a:solidFill>
                  <a:srgbClr val="D19A66"/>
                </a:solidFill>
                <a:latin typeface="Courier New"/>
                <a:ea typeface="Courier New"/>
                <a:cs typeface="Courier New"/>
                <a:sym typeface="Courier New"/>
              </a:rPr>
              <a:t>6</a:t>
            </a:r>
            <a:r>
              <a:rPr b="1" lang="en-US" sz="1050">
                <a:solidFill>
                  <a:srgbClr val="D3D3D3"/>
                </a:solidFill>
                <a:latin typeface="Courier New"/>
                <a:ea typeface="Courier New"/>
                <a:cs typeface="Courier New"/>
                <a:sym typeface="Courier New"/>
              </a:rPr>
              <a:t>, </a:t>
            </a:r>
            <a:r>
              <a:rPr b="1" lang="en-US" sz="1050">
                <a:solidFill>
                  <a:srgbClr val="D19A66"/>
                </a:solidFill>
                <a:latin typeface="Courier New"/>
                <a:ea typeface="Courier New"/>
                <a:cs typeface="Courier New"/>
                <a:sym typeface="Courier New"/>
              </a:rPr>
              <a:t>8</a:t>
            </a:r>
            <a:r>
              <a:rPr b="1" lang="en-US" sz="1050">
                <a:solidFill>
                  <a:srgbClr val="D3D3D3"/>
                </a:solidFill>
                <a:latin typeface="Courier New"/>
                <a:ea typeface="Courier New"/>
                <a:cs typeface="Courier New"/>
                <a:sym typeface="Courier New"/>
              </a:rPr>
              <a:t>];</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DDBE"/>
                </a:solidFill>
                <a:latin typeface="Courier New"/>
                <a:ea typeface="Courier New"/>
                <a:cs typeface="Courier New"/>
                <a:sym typeface="Courier New"/>
              </a:rPr>
              <a:t>// array of strings</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C678DD"/>
                </a:solidFill>
                <a:latin typeface="Courier New"/>
                <a:ea typeface="Courier New"/>
                <a:cs typeface="Courier New"/>
                <a:sym typeface="Courier New"/>
              </a:rPr>
              <a:t>const</a:t>
            </a:r>
            <a:r>
              <a:rPr b="1" lang="en-US" sz="1050">
                <a:solidFill>
                  <a:srgbClr val="D3D3D3"/>
                </a:solidFill>
                <a:latin typeface="Courier New"/>
                <a:ea typeface="Courier New"/>
                <a:cs typeface="Courier New"/>
                <a:sym typeface="Courier New"/>
              </a:rPr>
              <a:t> </a:t>
            </a:r>
            <a:r>
              <a:rPr b="1" lang="en-US" sz="1050">
                <a:solidFill>
                  <a:srgbClr val="45818E"/>
                </a:solidFill>
                <a:latin typeface="Courier New"/>
                <a:ea typeface="Courier New"/>
                <a:cs typeface="Courier New"/>
                <a:sym typeface="Courier New"/>
              </a:rPr>
              <a:t>stringArray</a:t>
            </a:r>
            <a:r>
              <a:rPr b="1" lang="en-US" sz="1050">
                <a:solidFill>
                  <a:srgbClr val="45818E"/>
                </a:solidFill>
                <a:latin typeface="Courier New"/>
                <a:ea typeface="Courier New"/>
                <a:cs typeface="Courier New"/>
                <a:sym typeface="Courier New"/>
              </a:rPr>
              <a:t> =</a:t>
            </a:r>
            <a:r>
              <a:rPr b="1" lang="en-US" sz="1050">
                <a:solidFill>
                  <a:srgbClr val="D3D3D3"/>
                </a:solidFill>
                <a:latin typeface="Courier New"/>
                <a:ea typeface="Courier New"/>
                <a:cs typeface="Courier New"/>
                <a:sym typeface="Courier New"/>
              </a:rPr>
              <a:t> [ </a:t>
            </a:r>
            <a:r>
              <a:rPr b="1" lang="en-US" sz="1050">
                <a:solidFill>
                  <a:srgbClr val="98C379"/>
                </a:solidFill>
                <a:latin typeface="Courier New"/>
                <a:ea typeface="Courier New"/>
                <a:cs typeface="Courier New"/>
                <a:sym typeface="Courier New"/>
              </a:rPr>
              <a:t>'eat'</a:t>
            </a:r>
            <a:r>
              <a:rPr b="1" lang="en-US" sz="1050">
                <a:solidFill>
                  <a:srgbClr val="D3D3D3"/>
                </a:solidFill>
                <a:latin typeface="Courier New"/>
                <a:ea typeface="Courier New"/>
                <a:cs typeface="Courier New"/>
                <a:sym typeface="Courier New"/>
              </a:rPr>
              <a:t>, </a:t>
            </a:r>
            <a:r>
              <a:rPr b="1" lang="en-US" sz="1050">
                <a:solidFill>
                  <a:srgbClr val="98C379"/>
                </a:solidFill>
                <a:latin typeface="Courier New"/>
                <a:ea typeface="Courier New"/>
                <a:cs typeface="Courier New"/>
                <a:sym typeface="Courier New"/>
              </a:rPr>
              <a:t>'work'</a:t>
            </a:r>
            <a:r>
              <a:rPr b="1" lang="en-US" sz="1050">
                <a:solidFill>
                  <a:srgbClr val="D3D3D3"/>
                </a:solidFill>
                <a:latin typeface="Courier New"/>
                <a:ea typeface="Courier New"/>
                <a:cs typeface="Courier New"/>
                <a:sym typeface="Courier New"/>
              </a:rPr>
              <a:t>, </a:t>
            </a:r>
            <a:r>
              <a:rPr b="1" lang="en-US" sz="1050">
                <a:solidFill>
                  <a:srgbClr val="98C379"/>
                </a:solidFill>
                <a:latin typeface="Courier New"/>
                <a:ea typeface="Courier New"/>
                <a:cs typeface="Courier New"/>
                <a:sym typeface="Courier New"/>
              </a:rPr>
              <a:t>'sleep'</a:t>
            </a:r>
            <a:r>
              <a:rPr b="1" lang="en-US" sz="1050">
                <a:solidFill>
                  <a:srgbClr val="D3D3D3"/>
                </a:solidFill>
                <a:latin typeface="Courier New"/>
                <a:ea typeface="Courier New"/>
                <a:cs typeface="Courier New"/>
                <a:sym typeface="Courier New"/>
              </a:rPr>
              <a:t>];</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DDBE"/>
                </a:solidFill>
                <a:latin typeface="Courier New"/>
                <a:ea typeface="Courier New"/>
                <a:cs typeface="Courier New"/>
                <a:sym typeface="Courier New"/>
              </a:rPr>
              <a:t>// array with mixed data types</a:t>
            </a:r>
            <a:endParaRPr b="1" sz="1050">
              <a:solidFill>
                <a:srgbClr val="D3D3D3"/>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b="1" lang="en-US" sz="1050">
                <a:solidFill>
                  <a:srgbClr val="C678DD"/>
                </a:solidFill>
                <a:latin typeface="Courier New"/>
                <a:ea typeface="Courier New"/>
                <a:cs typeface="Courier New"/>
                <a:sym typeface="Courier New"/>
              </a:rPr>
              <a:t>const</a:t>
            </a:r>
            <a:r>
              <a:rPr b="1" lang="en-US" sz="1050">
                <a:solidFill>
                  <a:srgbClr val="D3D3D3"/>
                </a:solidFill>
                <a:latin typeface="Courier New"/>
                <a:ea typeface="Courier New"/>
                <a:cs typeface="Courier New"/>
                <a:sym typeface="Courier New"/>
              </a:rPr>
              <a:t> </a:t>
            </a:r>
            <a:r>
              <a:rPr b="1" lang="en-US" sz="1050">
                <a:solidFill>
                  <a:srgbClr val="45818E"/>
                </a:solidFill>
                <a:latin typeface="Courier New"/>
                <a:ea typeface="Courier New"/>
                <a:cs typeface="Courier New"/>
                <a:sym typeface="Courier New"/>
              </a:rPr>
              <a:t>newData = </a:t>
            </a:r>
            <a:r>
              <a:rPr b="1" lang="en-US" sz="1050">
                <a:solidFill>
                  <a:srgbClr val="D3D3D3"/>
                </a:solidFill>
                <a:latin typeface="Courier New"/>
                <a:ea typeface="Courier New"/>
                <a:cs typeface="Courier New"/>
                <a:sym typeface="Courier New"/>
              </a:rPr>
              <a:t>[</a:t>
            </a:r>
            <a:r>
              <a:rPr b="1" lang="en-US" sz="1050">
                <a:solidFill>
                  <a:srgbClr val="98C379"/>
                </a:solidFill>
                <a:latin typeface="Courier New"/>
                <a:ea typeface="Courier New"/>
                <a:cs typeface="Courier New"/>
                <a:sym typeface="Courier New"/>
              </a:rPr>
              <a:t>'work'</a:t>
            </a:r>
            <a:r>
              <a:rPr b="1" lang="en-US" sz="1050">
                <a:solidFill>
                  <a:srgbClr val="D3D3D3"/>
                </a:solidFill>
                <a:latin typeface="Courier New"/>
                <a:ea typeface="Courier New"/>
                <a:cs typeface="Courier New"/>
                <a:sym typeface="Courier New"/>
              </a:rPr>
              <a:t>, </a:t>
            </a:r>
            <a:r>
              <a:rPr b="1" lang="en-US" sz="1050">
                <a:solidFill>
                  <a:srgbClr val="98C379"/>
                </a:solidFill>
                <a:latin typeface="Courier New"/>
                <a:ea typeface="Courier New"/>
                <a:cs typeface="Courier New"/>
                <a:sym typeface="Courier New"/>
              </a:rPr>
              <a:t>'exercise'</a:t>
            </a:r>
            <a:r>
              <a:rPr b="1" lang="en-US" sz="1050">
                <a:solidFill>
                  <a:srgbClr val="D3D3D3"/>
                </a:solidFill>
                <a:latin typeface="Courier New"/>
                <a:ea typeface="Courier New"/>
                <a:cs typeface="Courier New"/>
                <a:sym typeface="Courier New"/>
              </a:rPr>
              <a:t>, </a:t>
            </a:r>
            <a:r>
              <a:rPr b="1" lang="en-US" sz="1050">
                <a:solidFill>
                  <a:srgbClr val="D19A66"/>
                </a:solidFill>
                <a:latin typeface="Courier New"/>
                <a:ea typeface="Courier New"/>
                <a:cs typeface="Courier New"/>
                <a:sym typeface="Courier New"/>
              </a:rPr>
              <a:t>1</a:t>
            </a:r>
            <a:r>
              <a:rPr b="1" lang="en-US" sz="1050">
                <a:solidFill>
                  <a:srgbClr val="D3D3D3"/>
                </a:solidFill>
                <a:latin typeface="Courier New"/>
                <a:ea typeface="Courier New"/>
                <a:cs typeface="Courier New"/>
                <a:sym typeface="Courier New"/>
              </a:rPr>
              <a:t>, </a:t>
            </a:r>
            <a:r>
              <a:rPr b="1" lang="en-US" sz="1050">
                <a:solidFill>
                  <a:srgbClr val="56B6C2"/>
                </a:solidFill>
                <a:latin typeface="Courier New"/>
                <a:ea typeface="Courier New"/>
                <a:cs typeface="Courier New"/>
                <a:sym typeface="Courier New"/>
              </a:rPr>
              <a:t>true</a:t>
            </a:r>
            <a:r>
              <a:rPr b="1" lang="en-US" sz="1050">
                <a:solidFill>
                  <a:srgbClr val="D3D3D3"/>
                </a:solidFill>
                <a:latin typeface="Courier New"/>
                <a:ea typeface="Courier New"/>
                <a:cs typeface="Courier New"/>
                <a:sym typeface="Courier New"/>
              </a:rPr>
              <a:t>];</a:t>
            </a:r>
            <a:endParaRPr b="1" sz="1050">
              <a:solidFill>
                <a:srgbClr val="D3D3D3"/>
              </a:solidFill>
              <a:latin typeface="Courier New"/>
              <a:ea typeface="Courier New"/>
              <a:cs typeface="Courier New"/>
              <a:sym typeface="Courier New"/>
            </a:endParaRPr>
          </a:p>
        </p:txBody>
      </p:sp>
      <p:pic>
        <p:nvPicPr>
          <p:cNvPr id="636" name="Google Shape;636;p55"/>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6"/>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Array Methods</a:t>
            </a:r>
            <a:endParaRPr sz="4000">
              <a:latin typeface="Times New Roman"/>
              <a:ea typeface="Times New Roman"/>
              <a:cs typeface="Times New Roman"/>
              <a:sym typeface="Times New Roman"/>
            </a:endParaRPr>
          </a:p>
        </p:txBody>
      </p:sp>
      <p:cxnSp>
        <p:nvCxnSpPr>
          <p:cNvPr id="642" name="Google Shape;642;p56"/>
          <p:cNvCxnSpPr/>
          <p:nvPr/>
        </p:nvCxnSpPr>
        <p:spPr>
          <a:xfrm>
            <a:off x="428596" y="717727"/>
            <a:ext cx="3279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643" name="Google Shape;643;p56"/>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644" name="Google Shape;644;p56"/>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https://miro.medium.com/max/2132/1*9xZcxV7uEzOT05aci4isYA.png" id="645" name="Google Shape;645;p56"/>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rray Methods JavaScript - Cheat Sheet" id="646" name="Google Shape;646;p56"/>
          <p:cNvPicPr preferRelativeResize="0"/>
          <p:nvPr/>
        </p:nvPicPr>
        <p:blipFill rotWithShape="1">
          <a:blip r:embed="rId3">
            <a:alphaModFix/>
          </a:blip>
          <a:srcRect b="0" l="0" r="0" t="0"/>
          <a:stretch/>
        </p:blipFill>
        <p:spPr>
          <a:xfrm>
            <a:off x="1369575" y="899925"/>
            <a:ext cx="6404851" cy="3202426"/>
          </a:xfrm>
          <a:prstGeom prst="rect">
            <a:avLst/>
          </a:prstGeom>
          <a:noFill/>
          <a:ln cap="flat" cmpd="sng" w="28575">
            <a:solidFill>
              <a:srgbClr val="666666"/>
            </a:solidFill>
            <a:prstDash val="solid"/>
            <a:round/>
            <a:headEnd len="sm" w="sm" type="none"/>
            <a:tailEnd len="sm" w="sm" type="none"/>
          </a:ln>
        </p:spPr>
      </p:pic>
      <p:sp>
        <p:nvSpPr>
          <p:cNvPr id="647" name="Google Shape;647;p56"/>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48" name="Google Shape;648;p56"/>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57"/>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654" name="Google Shape;654;p57"/>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5" name="Google Shape;655;p57"/>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4.9  javascript - Functions</a:t>
            </a:r>
            <a:endParaRPr b="1" sz="3500">
              <a:solidFill>
                <a:srgbClr val="434343"/>
              </a:solidFill>
              <a:latin typeface="Lora"/>
              <a:ea typeface="Lora"/>
              <a:cs typeface="Lora"/>
              <a:sym typeface="Lora"/>
            </a:endParaRPr>
          </a:p>
        </p:txBody>
      </p:sp>
      <p:pic>
        <p:nvPicPr>
          <p:cNvPr id="656" name="Google Shape;656;p57"/>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657" name="Google Shape;657;p57"/>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8" name="Google Shape;658;p57"/>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9" name="Google Shape;659;p57"/>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0" name="Google Shape;660;p57"/>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1" name="Google Shape;661;p57"/>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662" name="Google Shape;662;p57"/>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663" name="Google Shape;663;p57"/>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8"/>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Functions</a:t>
            </a:r>
            <a:endParaRPr sz="4000">
              <a:latin typeface="Times New Roman"/>
              <a:ea typeface="Times New Roman"/>
              <a:cs typeface="Times New Roman"/>
              <a:sym typeface="Times New Roman"/>
            </a:endParaRPr>
          </a:p>
        </p:txBody>
      </p:sp>
      <p:cxnSp>
        <p:nvCxnSpPr>
          <p:cNvPr id="669" name="Google Shape;669;p58"/>
          <p:cNvCxnSpPr/>
          <p:nvPr/>
        </p:nvCxnSpPr>
        <p:spPr>
          <a:xfrm>
            <a:off x="428596" y="696503"/>
            <a:ext cx="2199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670" name="Google Shape;670;p58"/>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671" name="Google Shape;671;p58"/>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58"/>
          <p:cNvSpPr txBox="1"/>
          <p:nvPr/>
        </p:nvSpPr>
        <p:spPr>
          <a:xfrm>
            <a:off x="394800" y="807825"/>
            <a:ext cx="8640000" cy="3996300"/>
          </a:xfrm>
          <a:prstGeom prst="rect">
            <a:avLst/>
          </a:prstGeom>
          <a:noFill/>
          <a:ln>
            <a:noFill/>
          </a:ln>
        </p:spPr>
        <p:txBody>
          <a:bodyPr anchorCtr="0" anchor="t" bIns="45700" lIns="91425" spcFirstLastPara="1" rIns="91425" wrap="square" tIns="45700">
            <a:normAutofit/>
          </a:bodyPr>
          <a:lstStyle/>
          <a:p>
            <a:pPr indent="-285750" lvl="0" marL="342900" marR="0" rtl="0" algn="just">
              <a:spcBef>
                <a:spcPts val="0"/>
              </a:spcBef>
              <a:spcAft>
                <a:spcPts val="0"/>
              </a:spcAft>
              <a:buClr>
                <a:srgbClr val="666666"/>
              </a:buClr>
              <a:buSzPts val="1500"/>
              <a:buFont typeface="Lora"/>
              <a:buChar char="•"/>
            </a:pPr>
            <a:r>
              <a:rPr lang="en-US" sz="1500">
                <a:solidFill>
                  <a:srgbClr val="666666"/>
                </a:solidFill>
                <a:latin typeface="Lora"/>
                <a:ea typeface="Lora"/>
                <a:cs typeface="Lora"/>
                <a:sym typeface="Lora"/>
              </a:rPr>
              <a:t>It can be referred as block of code designed to perform a particular task.</a:t>
            </a:r>
            <a:endParaRPr sz="1500">
              <a:solidFill>
                <a:srgbClr val="666666"/>
              </a:solidFill>
              <a:latin typeface="Lora"/>
              <a:ea typeface="Lora"/>
              <a:cs typeface="Lora"/>
              <a:sym typeface="Lora"/>
            </a:endParaRPr>
          </a:p>
          <a:p>
            <a:pPr indent="-285750" lvl="0" marL="342900" marR="0" rtl="0" algn="just">
              <a:spcBef>
                <a:spcPts val="480"/>
              </a:spcBef>
              <a:spcAft>
                <a:spcPts val="0"/>
              </a:spcAft>
              <a:buClr>
                <a:srgbClr val="666666"/>
              </a:buClr>
              <a:buSzPts val="1500"/>
              <a:buFont typeface="Lora"/>
              <a:buChar char="•"/>
            </a:pPr>
            <a:r>
              <a:rPr lang="en-US" sz="1500">
                <a:solidFill>
                  <a:srgbClr val="666666"/>
                </a:solidFill>
                <a:latin typeface="Lora"/>
                <a:ea typeface="Lora"/>
                <a:cs typeface="Lora"/>
                <a:sym typeface="Lora"/>
              </a:rPr>
              <a:t>It will be executed when something calls it.</a:t>
            </a:r>
            <a:endParaRPr sz="1500">
              <a:solidFill>
                <a:srgbClr val="666666"/>
              </a:solidFill>
              <a:latin typeface="Lora"/>
              <a:ea typeface="Lora"/>
              <a:cs typeface="Lora"/>
              <a:sym typeface="Lora"/>
            </a:endParaRPr>
          </a:p>
          <a:p>
            <a:pPr indent="-285750" lvl="0" marL="342900" marR="0" rtl="0" algn="just">
              <a:spcBef>
                <a:spcPts val="480"/>
              </a:spcBef>
              <a:spcAft>
                <a:spcPts val="0"/>
              </a:spcAft>
              <a:buClr>
                <a:srgbClr val="666666"/>
              </a:buClr>
              <a:buSzPts val="1500"/>
              <a:buFont typeface="Arial"/>
              <a:buChar char="•"/>
            </a:pPr>
            <a:r>
              <a:rPr lang="en-US" sz="1500">
                <a:solidFill>
                  <a:srgbClr val="666666"/>
                </a:solidFill>
                <a:latin typeface="Lora"/>
                <a:ea typeface="Lora"/>
                <a:cs typeface="Lora"/>
                <a:sym typeface="Lora"/>
              </a:rPr>
              <a:t>It is defined with the </a:t>
            </a:r>
            <a:r>
              <a:rPr b="1" i="1" lang="en-US" sz="1500">
                <a:solidFill>
                  <a:srgbClr val="666666"/>
                </a:solidFill>
                <a:latin typeface="Lora"/>
                <a:ea typeface="Lora"/>
                <a:cs typeface="Lora"/>
                <a:sym typeface="Lora"/>
              </a:rPr>
              <a:t>function</a:t>
            </a:r>
            <a:r>
              <a:rPr lang="en-US" sz="1500">
                <a:solidFill>
                  <a:srgbClr val="666666"/>
                </a:solidFill>
                <a:latin typeface="Lora"/>
                <a:ea typeface="Lora"/>
                <a:cs typeface="Lora"/>
                <a:sym typeface="Lora"/>
              </a:rPr>
              <a:t> keyword, followed by a </a:t>
            </a:r>
            <a:r>
              <a:rPr b="1" i="1" lang="en-US" sz="1500">
                <a:solidFill>
                  <a:srgbClr val="666666"/>
                </a:solidFill>
                <a:latin typeface="Lora"/>
                <a:ea typeface="Lora"/>
                <a:cs typeface="Lora"/>
                <a:sym typeface="Lora"/>
              </a:rPr>
              <a:t>name</a:t>
            </a:r>
            <a:r>
              <a:rPr lang="en-US" sz="1500">
                <a:solidFill>
                  <a:srgbClr val="666666"/>
                </a:solidFill>
                <a:latin typeface="Lora"/>
                <a:ea typeface="Lora"/>
                <a:cs typeface="Lora"/>
                <a:sym typeface="Lora"/>
              </a:rPr>
              <a:t>, followed by </a:t>
            </a:r>
            <a:r>
              <a:rPr b="1" i="1" lang="en-US" sz="1500">
                <a:solidFill>
                  <a:srgbClr val="666666"/>
                </a:solidFill>
                <a:latin typeface="Lora"/>
                <a:ea typeface="Lora"/>
                <a:cs typeface="Lora"/>
                <a:sym typeface="Lora"/>
              </a:rPr>
              <a:t>parentheses ()</a:t>
            </a:r>
            <a:r>
              <a:rPr lang="en-US" sz="1500">
                <a:solidFill>
                  <a:srgbClr val="666666"/>
                </a:solidFill>
                <a:latin typeface="Lora"/>
                <a:ea typeface="Lora"/>
                <a:cs typeface="Lora"/>
                <a:sym typeface="Lora"/>
              </a:rPr>
              <a:t>.</a:t>
            </a:r>
            <a:endParaRPr sz="1500">
              <a:solidFill>
                <a:srgbClr val="666666"/>
              </a:solidFill>
              <a:latin typeface="Lora"/>
              <a:ea typeface="Lora"/>
              <a:cs typeface="Lora"/>
              <a:sym typeface="Lora"/>
            </a:endParaRPr>
          </a:p>
          <a:p>
            <a:pPr indent="-285750" lvl="0" marL="342900" marR="0" rtl="0" algn="just">
              <a:spcBef>
                <a:spcPts val="480"/>
              </a:spcBef>
              <a:spcAft>
                <a:spcPts val="0"/>
              </a:spcAft>
              <a:buClr>
                <a:srgbClr val="666666"/>
              </a:buClr>
              <a:buSzPts val="1500"/>
              <a:buFont typeface="Lora"/>
              <a:buChar char="•"/>
            </a:pPr>
            <a:r>
              <a:rPr lang="en-US" sz="1500">
                <a:solidFill>
                  <a:srgbClr val="666666"/>
                </a:solidFill>
                <a:latin typeface="Lora"/>
                <a:ea typeface="Lora"/>
                <a:cs typeface="Lora"/>
                <a:sym typeface="Lora"/>
              </a:rPr>
              <a:t>Function names can contain </a:t>
            </a:r>
            <a:r>
              <a:rPr i="1" lang="en-US" sz="1500">
                <a:solidFill>
                  <a:srgbClr val="666666"/>
                </a:solidFill>
                <a:latin typeface="Lora"/>
                <a:ea typeface="Lora"/>
                <a:cs typeface="Lora"/>
                <a:sym typeface="Lora"/>
              </a:rPr>
              <a:t>letters, digits, underscores, and dollar signs.</a:t>
            </a:r>
            <a:endParaRPr sz="1500">
              <a:solidFill>
                <a:srgbClr val="666666"/>
              </a:solidFill>
              <a:latin typeface="Lora"/>
              <a:ea typeface="Lora"/>
              <a:cs typeface="Lora"/>
              <a:sym typeface="Lora"/>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p:txBody>
      </p:sp>
      <p:sp>
        <p:nvSpPr>
          <p:cNvPr id="673" name="Google Shape;673;p58"/>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74" name="Google Shape;674;p58"/>
          <p:cNvSpPr txBox="1"/>
          <p:nvPr/>
        </p:nvSpPr>
        <p:spPr>
          <a:xfrm>
            <a:off x="749950" y="2236950"/>
            <a:ext cx="3000000" cy="66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50">
                <a:solidFill>
                  <a:srgbClr val="C678DD"/>
                </a:solidFill>
                <a:latin typeface="Courier New"/>
                <a:ea typeface="Courier New"/>
                <a:cs typeface="Courier New"/>
                <a:sym typeface="Courier New"/>
              </a:rPr>
              <a:t>function</a:t>
            </a:r>
            <a:r>
              <a:rPr b="1" lang="en-US" sz="1050">
                <a:solidFill>
                  <a:srgbClr val="D3D3D3"/>
                </a:solidFill>
                <a:latin typeface="Courier New"/>
                <a:ea typeface="Courier New"/>
                <a:cs typeface="Courier New"/>
                <a:sym typeface="Courier New"/>
              </a:rPr>
              <a:t> </a:t>
            </a:r>
            <a:r>
              <a:rPr b="1" lang="en-US" sz="1050">
                <a:solidFill>
                  <a:srgbClr val="61AEEE"/>
                </a:solidFill>
                <a:latin typeface="Courier New"/>
                <a:ea typeface="Courier New"/>
                <a:cs typeface="Courier New"/>
                <a:sym typeface="Courier New"/>
              </a:rPr>
              <a:t>nameOfFunction</a:t>
            </a:r>
            <a:r>
              <a:rPr b="1" lang="en-US" sz="1050">
                <a:solidFill>
                  <a:srgbClr val="D3D3D3"/>
                </a:solidFill>
                <a:latin typeface="Courier New"/>
                <a:ea typeface="Courier New"/>
                <a:cs typeface="Courier New"/>
                <a:sym typeface="Courier New"/>
              </a:rPr>
              <a:t> () {</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D3D3D3"/>
                </a:solidFill>
                <a:latin typeface="Courier New"/>
                <a:ea typeface="Courier New"/>
                <a:cs typeface="Courier New"/>
                <a:sym typeface="Courier New"/>
              </a:rPr>
              <a:t>    </a:t>
            </a:r>
            <a:r>
              <a:rPr b="1" lang="en-US" sz="1050">
                <a:solidFill>
                  <a:srgbClr val="FFDDBE"/>
                </a:solidFill>
                <a:latin typeface="Courier New"/>
                <a:ea typeface="Courier New"/>
                <a:cs typeface="Courier New"/>
                <a:sym typeface="Courier New"/>
              </a:rPr>
              <a:t>// function body   </a:t>
            </a:r>
            <a:endParaRPr b="1" sz="1050">
              <a:solidFill>
                <a:srgbClr val="D3D3D3"/>
              </a:solidFill>
              <a:latin typeface="Courier New"/>
              <a:ea typeface="Courier New"/>
              <a:cs typeface="Courier New"/>
              <a:sym typeface="Courier New"/>
            </a:endParaRPr>
          </a:p>
          <a:p>
            <a:pPr indent="0" lvl="0" marL="152400" marR="152400" rtl="0" algn="l">
              <a:lnSpc>
                <a:spcPct val="142857"/>
              </a:lnSpc>
              <a:spcBef>
                <a:spcPts val="0"/>
              </a:spcBef>
              <a:spcAft>
                <a:spcPts val="1200"/>
              </a:spcAft>
              <a:buNone/>
            </a:pPr>
            <a:r>
              <a:rPr b="1" lang="en-US" sz="1050">
                <a:solidFill>
                  <a:srgbClr val="D3D3D3"/>
                </a:solidFill>
                <a:latin typeface="Courier New"/>
                <a:ea typeface="Courier New"/>
                <a:cs typeface="Courier New"/>
                <a:sym typeface="Courier New"/>
              </a:rPr>
              <a:t>}</a:t>
            </a:r>
            <a:endParaRPr b="1" sz="1050">
              <a:solidFill>
                <a:srgbClr val="D3D3D3"/>
              </a:solidFill>
              <a:latin typeface="Courier New"/>
              <a:ea typeface="Courier New"/>
              <a:cs typeface="Courier New"/>
              <a:sym typeface="Courier New"/>
            </a:endParaRPr>
          </a:p>
        </p:txBody>
      </p:sp>
      <p:sp>
        <p:nvSpPr>
          <p:cNvPr id="675" name="Google Shape;675;p58"/>
          <p:cNvSpPr txBox="1"/>
          <p:nvPr/>
        </p:nvSpPr>
        <p:spPr>
          <a:xfrm>
            <a:off x="3884175" y="2016376"/>
            <a:ext cx="3141300" cy="992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50">
                <a:solidFill>
                  <a:srgbClr val="FFDDBE"/>
                </a:solidFill>
                <a:latin typeface="Courier New"/>
                <a:ea typeface="Courier New"/>
                <a:cs typeface="Courier New"/>
                <a:sym typeface="Courier New"/>
              </a:rPr>
              <a:t>// declaring a function named greet()</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C678DD"/>
                </a:solidFill>
                <a:latin typeface="Courier New"/>
                <a:ea typeface="Courier New"/>
                <a:cs typeface="Courier New"/>
                <a:sym typeface="Courier New"/>
              </a:rPr>
              <a:t>function</a:t>
            </a:r>
            <a:r>
              <a:rPr b="1" lang="en-US" sz="1050">
                <a:solidFill>
                  <a:srgbClr val="D3D3D3"/>
                </a:solidFill>
                <a:latin typeface="Courier New"/>
                <a:ea typeface="Courier New"/>
                <a:cs typeface="Courier New"/>
                <a:sym typeface="Courier New"/>
              </a:rPr>
              <a:t> </a:t>
            </a:r>
            <a:r>
              <a:rPr b="1" lang="en-US" sz="1050">
                <a:solidFill>
                  <a:srgbClr val="61AEEE"/>
                </a:solidFill>
                <a:latin typeface="Courier New"/>
                <a:ea typeface="Courier New"/>
                <a:cs typeface="Courier New"/>
                <a:sym typeface="Courier New"/>
              </a:rPr>
              <a:t>greet</a:t>
            </a:r>
            <a:r>
              <a:rPr b="1" lang="en-US" sz="1050">
                <a:solidFill>
                  <a:srgbClr val="D3D3D3"/>
                </a:solidFill>
                <a:latin typeface="Courier New"/>
                <a:ea typeface="Courier New"/>
                <a:cs typeface="Courier New"/>
                <a:sym typeface="Courier New"/>
              </a:rPr>
              <a:t>() {</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D3D3D3"/>
                </a:solidFill>
                <a:latin typeface="Courier New"/>
                <a:ea typeface="Courier New"/>
                <a:cs typeface="Courier New"/>
                <a:sym typeface="Courier New"/>
              </a:rPr>
              <a:t> </a:t>
            </a:r>
            <a:r>
              <a:rPr b="1" lang="en-US" sz="1050">
                <a:solidFill>
                  <a:srgbClr val="E6C07B"/>
                </a:solidFill>
                <a:latin typeface="Courier New"/>
                <a:ea typeface="Courier New"/>
                <a:cs typeface="Courier New"/>
                <a:sym typeface="Courier New"/>
              </a:rPr>
              <a:t>console</a:t>
            </a:r>
            <a:r>
              <a:rPr b="1" lang="en-US" sz="1050">
                <a:solidFill>
                  <a:srgbClr val="D3D3D3"/>
                </a:solidFill>
                <a:latin typeface="Courier New"/>
                <a:ea typeface="Courier New"/>
                <a:cs typeface="Courier New"/>
                <a:sym typeface="Courier New"/>
              </a:rPr>
              <a:t>.log(</a:t>
            </a:r>
            <a:r>
              <a:rPr b="1" lang="en-US" sz="1050">
                <a:solidFill>
                  <a:srgbClr val="98C379"/>
                </a:solidFill>
                <a:latin typeface="Courier New"/>
                <a:ea typeface="Courier New"/>
                <a:cs typeface="Courier New"/>
                <a:sym typeface="Courier New"/>
              </a:rPr>
              <a:t>"Hello World!"</a:t>
            </a:r>
            <a:r>
              <a:rPr b="1" lang="en-US" sz="1050">
                <a:solidFill>
                  <a:srgbClr val="D3D3D3"/>
                </a:solidFill>
                <a:latin typeface="Courier New"/>
                <a:ea typeface="Courier New"/>
                <a:cs typeface="Courier New"/>
                <a:sym typeface="Courier New"/>
              </a:rPr>
              <a:t>);</a:t>
            </a:r>
            <a:endParaRPr b="1" sz="1050">
              <a:solidFill>
                <a:srgbClr val="D3D3D3"/>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b="1" lang="en-US" sz="1050">
                <a:solidFill>
                  <a:srgbClr val="D3D3D3"/>
                </a:solidFill>
                <a:latin typeface="Courier New"/>
                <a:ea typeface="Courier New"/>
                <a:cs typeface="Courier New"/>
                <a:sym typeface="Courier New"/>
              </a:rPr>
              <a:t>}</a:t>
            </a:r>
            <a:endParaRPr b="1" sz="1050">
              <a:solidFill>
                <a:srgbClr val="D3D3D3"/>
              </a:solidFill>
              <a:latin typeface="Courier New"/>
              <a:ea typeface="Courier New"/>
              <a:cs typeface="Courier New"/>
              <a:sym typeface="Courier New"/>
            </a:endParaRPr>
          </a:p>
        </p:txBody>
      </p:sp>
      <p:sp>
        <p:nvSpPr>
          <p:cNvPr id="676" name="Google Shape;676;p58"/>
          <p:cNvSpPr txBox="1"/>
          <p:nvPr/>
        </p:nvSpPr>
        <p:spPr>
          <a:xfrm>
            <a:off x="7233525" y="2236950"/>
            <a:ext cx="1730400" cy="507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50">
                <a:solidFill>
                  <a:srgbClr val="FFDDBE"/>
                </a:solidFill>
                <a:latin typeface="Courier New"/>
                <a:ea typeface="Courier New"/>
                <a:cs typeface="Courier New"/>
                <a:sym typeface="Courier New"/>
              </a:rPr>
              <a:t>// function call</a:t>
            </a:r>
            <a:endParaRPr b="1" sz="1050">
              <a:solidFill>
                <a:srgbClr val="D3D3D3"/>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b="1" lang="en-US" sz="1050">
                <a:solidFill>
                  <a:srgbClr val="00A1FF"/>
                </a:solidFill>
                <a:latin typeface="Courier New"/>
                <a:ea typeface="Courier New"/>
                <a:cs typeface="Courier New"/>
                <a:sym typeface="Courier New"/>
              </a:rPr>
              <a:t>greet();</a:t>
            </a:r>
            <a:endParaRPr b="1" sz="1050">
              <a:solidFill>
                <a:srgbClr val="00A1FF"/>
              </a:solidFill>
              <a:latin typeface="Courier New"/>
              <a:ea typeface="Courier New"/>
              <a:cs typeface="Courier New"/>
              <a:sym typeface="Courier New"/>
            </a:endParaRPr>
          </a:p>
        </p:txBody>
      </p:sp>
      <p:pic>
        <p:nvPicPr>
          <p:cNvPr id="677" name="Google Shape;677;p58"/>
          <p:cNvPicPr preferRelativeResize="0"/>
          <p:nvPr/>
        </p:nvPicPr>
        <p:blipFill>
          <a:blip r:embed="rId3">
            <a:alphaModFix/>
          </a:blip>
          <a:stretch>
            <a:fillRect/>
          </a:stretch>
        </p:blipFill>
        <p:spPr>
          <a:xfrm>
            <a:off x="2145163" y="3072738"/>
            <a:ext cx="4924425" cy="2009775"/>
          </a:xfrm>
          <a:prstGeom prst="rect">
            <a:avLst/>
          </a:prstGeom>
          <a:noFill/>
          <a:ln>
            <a:noFill/>
          </a:ln>
        </p:spPr>
      </p:pic>
      <p:pic>
        <p:nvPicPr>
          <p:cNvPr id="678" name="Google Shape;678;p58"/>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9"/>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Functions Declaration</a:t>
            </a:r>
            <a:endParaRPr sz="4000">
              <a:latin typeface="Times New Roman"/>
              <a:ea typeface="Times New Roman"/>
              <a:cs typeface="Times New Roman"/>
              <a:sym typeface="Times New Roman"/>
            </a:endParaRPr>
          </a:p>
        </p:txBody>
      </p:sp>
      <p:cxnSp>
        <p:nvCxnSpPr>
          <p:cNvPr id="684" name="Google Shape;684;p59"/>
          <p:cNvCxnSpPr/>
          <p:nvPr/>
        </p:nvCxnSpPr>
        <p:spPr>
          <a:xfrm>
            <a:off x="428596" y="696503"/>
            <a:ext cx="45096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685" name="Google Shape;685;p59"/>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686" name="Google Shape;686;p59"/>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59"/>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88" name="Google Shape;688;p59"/>
          <p:cNvPicPr preferRelativeResize="0"/>
          <p:nvPr/>
        </p:nvPicPr>
        <p:blipFill>
          <a:blip r:embed="rId3">
            <a:alphaModFix/>
          </a:blip>
          <a:stretch>
            <a:fillRect/>
          </a:stretch>
        </p:blipFill>
        <p:spPr>
          <a:xfrm>
            <a:off x="1443209" y="1175100"/>
            <a:ext cx="4886325" cy="2324100"/>
          </a:xfrm>
          <a:prstGeom prst="rect">
            <a:avLst/>
          </a:prstGeom>
          <a:noFill/>
          <a:ln>
            <a:noFill/>
          </a:ln>
        </p:spPr>
      </p:pic>
      <p:pic>
        <p:nvPicPr>
          <p:cNvPr id="689" name="Google Shape;689;p59"/>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0"/>
          <p:cNvSpPr txBox="1"/>
          <p:nvPr>
            <p:ph idx="12" type="sldNum"/>
          </p:nvPr>
        </p:nvSpPr>
        <p:spPr>
          <a:xfrm>
            <a:off x="129125" y="48097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696" name="Google Shape;696;p60"/>
          <p:cNvSpPr txBox="1"/>
          <p:nvPr>
            <p:ph idx="4294967295"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Anonymous Function </a:t>
            </a:r>
            <a:endParaRPr sz="4000">
              <a:latin typeface="Times New Roman"/>
              <a:ea typeface="Times New Roman"/>
              <a:cs typeface="Times New Roman"/>
              <a:sym typeface="Times New Roman"/>
            </a:endParaRPr>
          </a:p>
        </p:txBody>
      </p:sp>
      <p:cxnSp>
        <p:nvCxnSpPr>
          <p:cNvPr id="697" name="Google Shape;697;p60"/>
          <p:cNvCxnSpPr/>
          <p:nvPr/>
        </p:nvCxnSpPr>
        <p:spPr>
          <a:xfrm>
            <a:off x="463971" y="753101"/>
            <a:ext cx="43896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698" name="Google Shape;698;p60"/>
          <p:cNvSpPr txBox="1"/>
          <p:nvPr/>
        </p:nvSpPr>
        <p:spPr>
          <a:xfrm>
            <a:off x="502325" y="857400"/>
            <a:ext cx="7796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solidFill>
                  <a:srgbClr val="10162F"/>
                </a:solidFill>
                <a:highlight>
                  <a:srgbClr val="FFFFFF"/>
                </a:highlight>
                <a:latin typeface="Lora"/>
                <a:ea typeface="Lora"/>
                <a:cs typeface="Lora"/>
                <a:sym typeface="Lora"/>
              </a:rPr>
              <a:t>Anonymous functions</a:t>
            </a:r>
            <a:r>
              <a:rPr lang="en-US" sz="1200">
                <a:solidFill>
                  <a:srgbClr val="10162F"/>
                </a:solidFill>
                <a:highlight>
                  <a:srgbClr val="FFFFFF"/>
                </a:highlight>
                <a:latin typeface="Lora"/>
                <a:ea typeface="Lora"/>
                <a:cs typeface="Lora"/>
                <a:sym typeface="Lora"/>
              </a:rPr>
              <a:t> in JavaScript do not have a name property. They can be defined using the </a:t>
            </a:r>
            <a:r>
              <a:rPr lang="en-US" sz="1200">
                <a:solidFill>
                  <a:srgbClr val="15141F"/>
                </a:solidFill>
                <a:highlight>
                  <a:srgbClr val="EAE9ED"/>
                </a:highlight>
                <a:latin typeface="Lora"/>
                <a:ea typeface="Lora"/>
                <a:cs typeface="Lora"/>
                <a:sym typeface="Lora"/>
              </a:rPr>
              <a:t>function</a:t>
            </a:r>
            <a:r>
              <a:rPr lang="en-US" sz="1200">
                <a:solidFill>
                  <a:srgbClr val="10162F"/>
                </a:solidFill>
                <a:highlight>
                  <a:srgbClr val="FFFFFF"/>
                </a:highlight>
                <a:latin typeface="Lora"/>
                <a:ea typeface="Lora"/>
                <a:cs typeface="Lora"/>
                <a:sym typeface="Lora"/>
              </a:rPr>
              <a:t> keyword, or as an arrow function. </a:t>
            </a:r>
            <a:endParaRPr sz="1200">
              <a:solidFill>
                <a:srgbClr val="10162F"/>
              </a:solidFill>
              <a:highlight>
                <a:srgbClr val="FFFFFF"/>
              </a:highlight>
              <a:latin typeface="Lora"/>
              <a:ea typeface="Lora"/>
              <a:cs typeface="Lora"/>
              <a:sym typeface="Lora"/>
            </a:endParaRPr>
          </a:p>
          <a:p>
            <a:pPr indent="0" lvl="0" marL="0" rtl="0" algn="l">
              <a:spcBef>
                <a:spcPts val="0"/>
              </a:spcBef>
              <a:spcAft>
                <a:spcPts val="0"/>
              </a:spcAft>
              <a:buNone/>
            </a:pPr>
            <a:r>
              <a:t/>
            </a:r>
            <a:endParaRPr sz="1200">
              <a:solidFill>
                <a:srgbClr val="10162F"/>
              </a:solidFill>
              <a:highlight>
                <a:srgbClr val="FFFFFF"/>
              </a:highlight>
              <a:latin typeface="Lora"/>
              <a:ea typeface="Lora"/>
              <a:cs typeface="Lora"/>
              <a:sym typeface="Lora"/>
            </a:endParaRPr>
          </a:p>
          <a:p>
            <a:pPr indent="0" lvl="0" marL="0" rtl="0" algn="l">
              <a:spcBef>
                <a:spcPts val="0"/>
              </a:spcBef>
              <a:spcAft>
                <a:spcPts val="0"/>
              </a:spcAft>
              <a:buNone/>
            </a:pPr>
            <a:r>
              <a:rPr lang="en-US" sz="1200">
                <a:solidFill>
                  <a:srgbClr val="10162F"/>
                </a:solidFill>
                <a:highlight>
                  <a:srgbClr val="FFFFFF"/>
                </a:highlight>
                <a:latin typeface="Lora"/>
                <a:ea typeface="Lora"/>
                <a:cs typeface="Lora"/>
                <a:sym typeface="Lora"/>
              </a:rPr>
              <a:t>See the code example for the difference between a named function and an anonymous function.</a:t>
            </a:r>
            <a:endParaRPr sz="1200">
              <a:latin typeface="Lora"/>
              <a:ea typeface="Lora"/>
              <a:cs typeface="Lora"/>
              <a:sym typeface="Lora"/>
            </a:endParaRPr>
          </a:p>
        </p:txBody>
      </p:sp>
      <p:sp>
        <p:nvSpPr>
          <p:cNvPr id="699" name="Google Shape;699;p60"/>
          <p:cNvSpPr txBox="1"/>
          <p:nvPr/>
        </p:nvSpPr>
        <p:spPr>
          <a:xfrm>
            <a:off x="2762375" y="1853975"/>
            <a:ext cx="3000000" cy="1647000"/>
          </a:xfrm>
          <a:prstGeom prst="rect">
            <a:avLst/>
          </a:prstGeom>
          <a:noFill/>
          <a:ln cap="flat" cmpd="sng" w="9525">
            <a:solidFill>
              <a:srgbClr val="66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FF5874"/>
                </a:solidFill>
                <a:latin typeface="Courier New"/>
                <a:ea typeface="Courier New"/>
                <a:cs typeface="Courier New"/>
                <a:sym typeface="Courier New"/>
              </a:rPr>
              <a:t>// Named function</a:t>
            </a:r>
            <a:endParaRPr sz="1050">
              <a:solidFill>
                <a:srgbClr val="FF5874"/>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0000FF"/>
                </a:solidFill>
                <a:latin typeface="Courier New"/>
                <a:ea typeface="Courier New"/>
                <a:cs typeface="Courier New"/>
                <a:sym typeface="Courier New"/>
              </a:rPr>
              <a:t>function </a:t>
            </a:r>
            <a:r>
              <a:rPr lang="en-US" sz="1050">
                <a:solidFill>
                  <a:srgbClr val="FF5874"/>
                </a:solidFill>
                <a:latin typeface="Courier New"/>
                <a:ea typeface="Courier New"/>
                <a:cs typeface="Courier New"/>
                <a:sym typeface="Courier New"/>
              </a:rPr>
              <a:t>rocketToMars() {</a:t>
            </a:r>
            <a:endParaRPr sz="1050">
              <a:solidFill>
                <a:srgbClr val="FF5874"/>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5874"/>
                </a:solidFill>
                <a:latin typeface="Courier New"/>
                <a:ea typeface="Courier New"/>
                <a:cs typeface="Courier New"/>
                <a:sym typeface="Courier New"/>
              </a:rPr>
              <a:t>  </a:t>
            </a:r>
            <a:r>
              <a:rPr lang="en-US" sz="1050">
                <a:solidFill>
                  <a:srgbClr val="0000FF"/>
                </a:solidFill>
                <a:latin typeface="Courier New"/>
                <a:ea typeface="Courier New"/>
                <a:cs typeface="Courier New"/>
                <a:sym typeface="Courier New"/>
              </a:rPr>
              <a:t>return </a:t>
            </a:r>
            <a:r>
              <a:rPr lang="en-US" sz="1050">
                <a:solidFill>
                  <a:srgbClr val="FF5874"/>
                </a:solidFill>
                <a:latin typeface="Courier New"/>
                <a:ea typeface="Courier New"/>
                <a:cs typeface="Courier New"/>
                <a:sym typeface="Courier New"/>
              </a:rPr>
              <a:t>'BOOM!';</a:t>
            </a:r>
            <a:endParaRPr sz="1050">
              <a:solidFill>
                <a:srgbClr val="FF5874"/>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5874"/>
                </a:solidFill>
                <a:latin typeface="Courier New"/>
                <a:ea typeface="Courier New"/>
                <a:cs typeface="Courier New"/>
                <a:sym typeface="Courier New"/>
              </a:rPr>
              <a:t>}</a:t>
            </a:r>
            <a:endParaRPr sz="1050">
              <a:solidFill>
                <a:srgbClr val="FF5874"/>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FF5874"/>
              </a:solidFill>
            </a:endParaRPr>
          </a:p>
          <a:p>
            <a:pPr indent="0" lvl="0" marL="0" rtl="0" algn="l">
              <a:spcBef>
                <a:spcPts val="0"/>
              </a:spcBef>
              <a:spcAft>
                <a:spcPts val="0"/>
              </a:spcAft>
              <a:buNone/>
            </a:pPr>
            <a:r>
              <a:rPr lang="en-US" sz="1050">
                <a:solidFill>
                  <a:srgbClr val="FF5874"/>
                </a:solidFill>
                <a:latin typeface="Courier New"/>
                <a:ea typeface="Courier New"/>
                <a:cs typeface="Courier New"/>
                <a:sym typeface="Courier New"/>
              </a:rPr>
              <a:t>// Anonymous function</a:t>
            </a:r>
            <a:endParaRPr sz="1050">
              <a:solidFill>
                <a:srgbClr val="FF5874"/>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00FF"/>
                </a:solidFill>
                <a:latin typeface="Courier New"/>
                <a:ea typeface="Courier New"/>
                <a:cs typeface="Courier New"/>
                <a:sym typeface="Courier New"/>
              </a:rPr>
              <a:t>const rocketToMars</a:t>
            </a:r>
            <a:r>
              <a:rPr lang="en-US" sz="1050">
                <a:solidFill>
                  <a:srgbClr val="FF5874"/>
                </a:solidFill>
                <a:latin typeface="Courier New"/>
                <a:ea typeface="Courier New"/>
                <a:cs typeface="Courier New"/>
                <a:sym typeface="Courier New"/>
              </a:rPr>
              <a:t> = </a:t>
            </a:r>
            <a:r>
              <a:rPr lang="en-US" sz="1050">
                <a:solidFill>
                  <a:srgbClr val="0000FF"/>
                </a:solidFill>
                <a:latin typeface="Courier New"/>
                <a:ea typeface="Courier New"/>
                <a:cs typeface="Courier New"/>
                <a:sym typeface="Courier New"/>
              </a:rPr>
              <a:t>function()</a:t>
            </a:r>
            <a:r>
              <a:rPr lang="en-US" sz="1050">
                <a:solidFill>
                  <a:srgbClr val="FF5874"/>
                </a:solidFill>
                <a:latin typeface="Courier New"/>
                <a:ea typeface="Courier New"/>
                <a:cs typeface="Courier New"/>
                <a:sym typeface="Courier New"/>
              </a:rPr>
              <a:t> {</a:t>
            </a:r>
            <a:endParaRPr sz="1050">
              <a:solidFill>
                <a:srgbClr val="FF5874"/>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5874"/>
                </a:solidFill>
                <a:latin typeface="Courier New"/>
                <a:ea typeface="Courier New"/>
                <a:cs typeface="Courier New"/>
                <a:sym typeface="Courier New"/>
              </a:rPr>
              <a:t>  </a:t>
            </a:r>
            <a:r>
              <a:rPr lang="en-US" sz="1050">
                <a:solidFill>
                  <a:srgbClr val="0000FF"/>
                </a:solidFill>
                <a:latin typeface="Courier New"/>
                <a:ea typeface="Courier New"/>
                <a:cs typeface="Courier New"/>
                <a:sym typeface="Courier New"/>
              </a:rPr>
              <a:t>return </a:t>
            </a:r>
            <a:r>
              <a:rPr lang="en-US" sz="1050">
                <a:solidFill>
                  <a:srgbClr val="FF5874"/>
                </a:solidFill>
                <a:latin typeface="Courier New"/>
                <a:ea typeface="Courier New"/>
                <a:cs typeface="Courier New"/>
                <a:sym typeface="Courier New"/>
              </a:rPr>
              <a:t>'BOOM!';</a:t>
            </a:r>
            <a:endParaRPr sz="1050">
              <a:solidFill>
                <a:srgbClr val="FF5874"/>
              </a:solidFill>
              <a:latin typeface="Courier New"/>
              <a:ea typeface="Courier New"/>
              <a:cs typeface="Courier New"/>
              <a:sym typeface="Courier New"/>
            </a:endParaRPr>
          </a:p>
          <a:p>
            <a:pPr indent="0" lvl="0" marL="0" rtl="0" algn="l">
              <a:spcBef>
                <a:spcPts val="0"/>
              </a:spcBef>
              <a:spcAft>
                <a:spcPts val="0"/>
              </a:spcAft>
              <a:buNone/>
            </a:pPr>
            <a:r>
              <a:rPr lang="en-US" sz="1050">
                <a:solidFill>
                  <a:srgbClr val="FF5874"/>
                </a:solidFill>
                <a:latin typeface="Courier New"/>
                <a:ea typeface="Courier New"/>
                <a:cs typeface="Courier New"/>
                <a:sym typeface="Courier New"/>
              </a:rPr>
              <a:t>}</a:t>
            </a:r>
            <a:endParaRPr>
              <a:solidFill>
                <a:srgbClr val="FF5874"/>
              </a:solidFill>
            </a:endParaRPr>
          </a:p>
        </p:txBody>
      </p:sp>
      <p:pic>
        <p:nvPicPr>
          <p:cNvPr id="700" name="Google Shape;700;p60"/>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1"/>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Functions Expressions</a:t>
            </a:r>
            <a:endParaRPr sz="4000">
              <a:latin typeface="Times New Roman"/>
              <a:ea typeface="Times New Roman"/>
              <a:cs typeface="Times New Roman"/>
              <a:sym typeface="Times New Roman"/>
            </a:endParaRPr>
          </a:p>
        </p:txBody>
      </p:sp>
      <p:cxnSp>
        <p:nvCxnSpPr>
          <p:cNvPr id="706" name="Google Shape;706;p61"/>
          <p:cNvCxnSpPr/>
          <p:nvPr/>
        </p:nvCxnSpPr>
        <p:spPr>
          <a:xfrm>
            <a:off x="428596" y="753102"/>
            <a:ext cx="46158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707" name="Google Shape;707;p61"/>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708" name="Google Shape;708;p61"/>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61"/>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10" name="Google Shape;710;p61"/>
          <p:cNvSpPr txBox="1"/>
          <p:nvPr/>
        </p:nvSpPr>
        <p:spPr>
          <a:xfrm>
            <a:off x="930900" y="2766875"/>
            <a:ext cx="5252700" cy="1316100"/>
          </a:xfrm>
          <a:prstGeom prst="rect">
            <a:avLst/>
          </a:prstGeom>
          <a:noFill/>
          <a:ln cap="flat" cmpd="sng" w="9525">
            <a:solidFill>
              <a:srgbClr val="98C37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050">
              <a:solidFill>
                <a:srgbClr val="0000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C678DD"/>
                </a:solidFill>
                <a:latin typeface="Courier New"/>
                <a:ea typeface="Courier New"/>
                <a:cs typeface="Courier New"/>
                <a:sym typeface="Courier New"/>
              </a:rPr>
              <a:t>let</a:t>
            </a:r>
            <a:r>
              <a:rPr b="1" lang="en-US" sz="1050">
                <a:solidFill>
                  <a:srgbClr val="D3D3D3"/>
                </a:solidFill>
                <a:latin typeface="Courier New"/>
                <a:ea typeface="Courier New"/>
                <a:cs typeface="Courier New"/>
                <a:sym typeface="Courier New"/>
              </a:rPr>
              <a:t> </a:t>
            </a:r>
            <a:r>
              <a:rPr b="1" lang="en-US" sz="1050">
                <a:solidFill>
                  <a:schemeClr val="dk1"/>
                </a:solidFill>
                <a:latin typeface="Courier New"/>
                <a:ea typeface="Courier New"/>
                <a:cs typeface="Courier New"/>
                <a:sym typeface="Courier New"/>
              </a:rPr>
              <a:t>x = </a:t>
            </a:r>
            <a:r>
              <a:rPr b="1" lang="en-US" sz="1050">
                <a:solidFill>
                  <a:srgbClr val="C678DD"/>
                </a:solidFill>
                <a:latin typeface="Courier New"/>
                <a:ea typeface="Courier New"/>
                <a:cs typeface="Courier New"/>
                <a:sym typeface="Courier New"/>
              </a:rPr>
              <a:t>function</a:t>
            </a:r>
            <a:r>
              <a:rPr b="1" lang="en-US" sz="1050">
                <a:solidFill>
                  <a:srgbClr val="D3D3D3"/>
                </a:solidFill>
                <a:latin typeface="Courier New"/>
                <a:ea typeface="Courier New"/>
                <a:cs typeface="Courier New"/>
                <a:sym typeface="Courier New"/>
              </a:rPr>
              <a:t> </a:t>
            </a:r>
            <a:r>
              <a:rPr b="1" lang="en-US" sz="1050">
                <a:solidFill>
                  <a:srgbClr val="292929"/>
                </a:solidFill>
                <a:latin typeface="Courier New"/>
                <a:ea typeface="Courier New"/>
                <a:cs typeface="Courier New"/>
                <a:sym typeface="Courier New"/>
              </a:rPr>
              <a:t>(num) {</a:t>
            </a:r>
            <a:r>
              <a:rPr b="1" lang="en-US" sz="1050">
                <a:solidFill>
                  <a:srgbClr val="D3D3D3"/>
                </a:solidFill>
                <a:latin typeface="Courier New"/>
                <a:ea typeface="Courier New"/>
                <a:cs typeface="Courier New"/>
                <a:sym typeface="Courier New"/>
              </a:rPr>
              <a:t> </a:t>
            </a:r>
            <a:r>
              <a:rPr b="1" lang="en-US" sz="1050">
                <a:solidFill>
                  <a:srgbClr val="C678DD"/>
                </a:solidFill>
                <a:latin typeface="Courier New"/>
                <a:ea typeface="Courier New"/>
                <a:cs typeface="Courier New"/>
                <a:sym typeface="Courier New"/>
              </a:rPr>
              <a:t>return</a:t>
            </a:r>
            <a:r>
              <a:rPr b="1" lang="en-US" sz="1050">
                <a:solidFill>
                  <a:srgbClr val="D3D3D3"/>
                </a:solidFill>
                <a:latin typeface="Courier New"/>
                <a:ea typeface="Courier New"/>
                <a:cs typeface="Courier New"/>
                <a:sym typeface="Courier New"/>
              </a:rPr>
              <a:t> </a:t>
            </a:r>
            <a:r>
              <a:rPr b="1" lang="en-US" sz="1050">
                <a:solidFill>
                  <a:srgbClr val="292929"/>
                </a:solidFill>
                <a:latin typeface="Courier New"/>
                <a:ea typeface="Courier New"/>
                <a:cs typeface="Courier New"/>
                <a:sym typeface="Courier New"/>
              </a:rPr>
              <a:t>num * num };</a:t>
            </a:r>
            <a:endParaRPr b="1" sz="1050">
              <a:solidFill>
                <a:srgbClr val="29292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E6C07B"/>
                </a:solidFill>
                <a:latin typeface="Courier New"/>
                <a:ea typeface="Courier New"/>
                <a:cs typeface="Courier New"/>
                <a:sym typeface="Courier New"/>
              </a:rPr>
              <a:t>console</a:t>
            </a:r>
            <a:r>
              <a:rPr b="1" lang="en-US" sz="1050">
                <a:solidFill>
                  <a:srgbClr val="292929"/>
                </a:solidFill>
                <a:latin typeface="Courier New"/>
                <a:ea typeface="Courier New"/>
                <a:cs typeface="Courier New"/>
                <a:sym typeface="Courier New"/>
              </a:rPr>
              <a:t>.log(x(</a:t>
            </a:r>
            <a:r>
              <a:rPr b="1" lang="en-US" sz="1050">
                <a:solidFill>
                  <a:srgbClr val="00A1FF"/>
                </a:solidFill>
                <a:latin typeface="Courier New"/>
                <a:ea typeface="Courier New"/>
                <a:cs typeface="Courier New"/>
                <a:sym typeface="Courier New"/>
              </a:rPr>
              <a:t>4</a:t>
            </a:r>
            <a:r>
              <a:rPr b="1" lang="en-US" sz="1050">
                <a:solidFill>
                  <a:srgbClr val="292929"/>
                </a:solidFill>
                <a:latin typeface="Courier New"/>
                <a:ea typeface="Courier New"/>
                <a:cs typeface="Courier New"/>
                <a:sym typeface="Courier New"/>
              </a:rPr>
              <a:t>)); // 16</a:t>
            </a:r>
            <a:endParaRPr b="1" sz="1050">
              <a:solidFill>
                <a:srgbClr val="292929"/>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D3D3D3"/>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0000FF"/>
                </a:solidFill>
                <a:latin typeface="Courier New"/>
                <a:ea typeface="Courier New"/>
                <a:cs typeface="Courier New"/>
                <a:sym typeface="Courier New"/>
              </a:rPr>
              <a:t>// can be used as variable value for other variables</a:t>
            </a:r>
            <a:endParaRPr b="1" sz="1050">
              <a:solidFill>
                <a:srgbClr val="0000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C678DD"/>
                </a:solidFill>
                <a:latin typeface="Courier New"/>
                <a:ea typeface="Courier New"/>
                <a:cs typeface="Courier New"/>
                <a:sym typeface="Courier New"/>
              </a:rPr>
              <a:t>let</a:t>
            </a:r>
            <a:r>
              <a:rPr b="1" lang="en-US" sz="1050">
                <a:solidFill>
                  <a:srgbClr val="D3D3D3"/>
                </a:solidFill>
                <a:latin typeface="Courier New"/>
                <a:ea typeface="Courier New"/>
                <a:cs typeface="Courier New"/>
                <a:sym typeface="Courier New"/>
              </a:rPr>
              <a:t> </a:t>
            </a:r>
            <a:r>
              <a:rPr b="1" lang="en-US" sz="1050">
                <a:solidFill>
                  <a:srgbClr val="292929"/>
                </a:solidFill>
                <a:latin typeface="Courier New"/>
                <a:ea typeface="Courier New"/>
                <a:cs typeface="Courier New"/>
                <a:sym typeface="Courier New"/>
              </a:rPr>
              <a:t>y = x(</a:t>
            </a:r>
            <a:r>
              <a:rPr b="1" lang="en-US" sz="1050">
                <a:solidFill>
                  <a:srgbClr val="00A1FF"/>
                </a:solidFill>
                <a:latin typeface="Courier New"/>
                <a:ea typeface="Courier New"/>
                <a:cs typeface="Courier New"/>
                <a:sym typeface="Courier New"/>
              </a:rPr>
              <a:t>3</a:t>
            </a:r>
            <a:r>
              <a:rPr b="1" lang="en-US" sz="1050">
                <a:solidFill>
                  <a:srgbClr val="292929"/>
                </a:solidFill>
                <a:latin typeface="Courier New"/>
                <a:ea typeface="Courier New"/>
                <a:cs typeface="Courier New"/>
                <a:sym typeface="Courier New"/>
              </a:rPr>
              <a:t>);</a:t>
            </a:r>
            <a:endParaRPr b="1" sz="1050">
              <a:solidFill>
                <a:srgbClr val="292929"/>
              </a:solidFill>
              <a:latin typeface="Courier New"/>
              <a:ea typeface="Courier New"/>
              <a:cs typeface="Courier New"/>
              <a:sym typeface="Courier New"/>
            </a:endParaRPr>
          </a:p>
          <a:p>
            <a:pPr indent="0" lvl="0" marL="0" marR="152400" rtl="0" algn="l">
              <a:lnSpc>
                <a:spcPct val="142857"/>
              </a:lnSpc>
              <a:spcBef>
                <a:spcPts val="0"/>
              </a:spcBef>
              <a:spcAft>
                <a:spcPts val="1200"/>
              </a:spcAft>
              <a:buNone/>
            </a:pPr>
            <a:r>
              <a:rPr b="1" lang="en-US" sz="1050">
                <a:solidFill>
                  <a:srgbClr val="E6C07B"/>
                </a:solidFill>
                <a:latin typeface="Courier New"/>
                <a:ea typeface="Courier New"/>
                <a:cs typeface="Courier New"/>
                <a:sym typeface="Courier New"/>
              </a:rPr>
              <a:t>console</a:t>
            </a:r>
            <a:r>
              <a:rPr b="1" lang="en-US" sz="1050">
                <a:solidFill>
                  <a:srgbClr val="292929"/>
                </a:solidFill>
                <a:latin typeface="Courier New"/>
                <a:ea typeface="Courier New"/>
                <a:cs typeface="Courier New"/>
                <a:sym typeface="Courier New"/>
              </a:rPr>
              <a:t>.log(y); // 9</a:t>
            </a:r>
            <a:endParaRPr b="1" sz="1050">
              <a:solidFill>
                <a:srgbClr val="292929"/>
              </a:solidFill>
              <a:latin typeface="Courier New"/>
              <a:ea typeface="Courier New"/>
              <a:cs typeface="Courier New"/>
              <a:sym typeface="Courier New"/>
            </a:endParaRPr>
          </a:p>
        </p:txBody>
      </p:sp>
      <p:sp>
        <p:nvSpPr>
          <p:cNvPr id="711" name="Google Shape;711;p61"/>
          <p:cNvSpPr txBox="1"/>
          <p:nvPr/>
        </p:nvSpPr>
        <p:spPr>
          <a:xfrm>
            <a:off x="643800" y="857400"/>
            <a:ext cx="701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666666"/>
                </a:solidFill>
                <a:latin typeface="Lora"/>
                <a:ea typeface="Lora"/>
                <a:cs typeface="Lora"/>
                <a:sym typeface="Lora"/>
              </a:rPr>
              <a:t>In Javascript, functions can also be defined as expressions. For example,</a:t>
            </a:r>
            <a:endParaRPr sz="1600">
              <a:solidFill>
                <a:srgbClr val="666666"/>
              </a:solidFill>
              <a:latin typeface="Lora"/>
              <a:ea typeface="Lora"/>
              <a:cs typeface="Lora"/>
              <a:sym typeface="Lora"/>
            </a:endParaRPr>
          </a:p>
        </p:txBody>
      </p:sp>
      <p:sp>
        <p:nvSpPr>
          <p:cNvPr id="712" name="Google Shape;712;p61"/>
          <p:cNvSpPr txBox="1"/>
          <p:nvPr/>
        </p:nvSpPr>
        <p:spPr>
          <a:xfrm>
            <a:off x="930900" y="1767325"/>
            <a:ext cx="4488600" cy="669600"/>
          </a:xfrm>
          <a:prstGeom prst="rect">
            <a:avLst/>
          </a:prstGeom>
          <a:noFill/>
          <a:ln cap="flat" cmpd="sng" w="9525">
            <a:solidFill>
              <a:srgbClr val="98C37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50">
                <a:solidFill>
                  <a:srgbClr val="C678DD"/>
                </a:solidFill>
                <a:latin typeface="Courier New"/>
                <a:ea typeface="Courier New"/>
                <a:cs typeface="Courier New"/>
                <a:sym typeface="Courier New"/>
              </a:rPr>
              <a:t>let</a:t>
            </a:r>
            <a:r>
              <a:rPr b="1" lang="en-US" sz="1050">
                <a:solidFill>
                  <a:srgbClr val="D3D3D3"/>
                </a:solidFill>
                <a:latin typeface="Courier New"/>
                <a:ea typeface="Courier New"/>
                <a:cs typeface="Courier New"/>
                <a:sym typeface="Courier New"/>
              </a:rPr>
              <a:t> </a:t>
            </a:r>
            <a:r>
              <a:rPr b="1" lang="en-US" sz="1050">
                <a:solidFill>
                  <a:schemeClr val="dk1"/>
                </a:solidFill>
                <a:latin typeface="Courier New"/>
                <a:ea typeface="Courier New"/>
                <a:cs typeface="Courier New"/>
                <a:sym typeface="Courier New"/>
              </a:rPr>
              <a:t>name = function(parameters){</a:t>
            </a:r>
            <a:endParaRPr b="1"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50">
                <a:solidFill>
                  <a:schemeClr val="dk1"/>
                </a:solidFill>
                <a:latin typeface="Courier New"/>
                <a:ea typeface="Courier New"/>
                <a:cs typeface="Courier New"/>
                <a:sym typeface="Courier New"/>
              </a:rPr>
              <a:t>  // statements</a:t>
            </a:r>
            <a:endParaRPr b="1"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50">
                <a:solidFill>
                  <a:schemeClr val="dk1"/>
                </a:solidFill>
                <a:latin typeface="Courier New"/>
                <a:ea typeface="Courier New"/>
                <a:cs typeface="Courier New"/>
                <a:sym typeface="Courier New"/>
              </a:rPr>
              <a:t>}</a:t>
            </a:r>
            <a:endParaRPr sz="1050">
              <a:solidFill>
                <a:srgbClr val="6A9955"/>
              </a:solidFill>
              <a:highlight>
                <a:srgbClr val="1E1E1E"/>
              </a:highlight>
              <a:latin typeface="Courier New"/>
              <a:ea typeface="Courier New"/>
              <a:cs typeface="Courier New"/>
              <a:sym typeface="Courier New"/>
            </a:endParaRPr>
          </a:p>
        </p:txBody>
      </p:sp>
      <p:sp>
        <p:nvSpPr>
          <p:cNvPr id="713" name="Google Shape;713;p61"/>
          <p:cNvSpPr txBox="1"/>
          <p:nvPr/>
        </p:nvSpPr>
        <p:spPr>
          <a:xfrm>
            <a:off x="870225" y="142915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highlight>
                  <a:srgbClr val="98C379"/>
                </a:highlight>
                <a:latin typeface="Lora"/>
                <a:ea typeface="Lora"/>
                <a:cs typeface="Lora"/>
                <a:sym typeface="Lora"/>
              </a:rPr>
              <a:t>Syntax</a:t>
            </a:r>
            <a:endParaRPr>
              <a:solidFill>
                <a:schemeClr val="dk1"/>
              </a:solidFill>
              <a:highlight>
                <a:srgbClr val="98C379"/>
              </a:highlight>
              <a:latin typeface="Lora"/>
              <a:ea typeface="Lora"/>
              <a:cs typeface="Lora"/>
              <a:sym typeface="Lora"/>
            </a:endParaRPr>
          </a:p>
        </p:txBody>
      </p:sp>
      <p:pic>
        <p:nvPicPr>
          <p:cNvPr id="714" name="Google Shape;714;p61"/>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2"/>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Functions - Nested</a:t>
            </a:r>
            <a:endParaRPr sz="4000">
              <a:latin typeface="Times New Roman"/>
              <a:ea typeface="Times New Roman"/>
              <a:cs typeface="Times New Roman"/>
              <a:sym typeface="Times New Roman"/>
            </a:endParaRPr>
          </a:p>
        </p:txBody>
      </p:sp>
      <p:cxnSp>
        <p:nvCxnSpPr>
          <p:cNvPr id="720" name="Google Shape;720;p62"/>
          <p:cNvCxnSpPr/>
          <p:nvPr/>
        </p:nvCxnSpPr>
        <p:spPr>
          <a:xfrm>
            <a:off x="428596" y="696503"/>
            <a:ext cx="4359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721" name="Google Shape;721;p62"/>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722" name="Google Shape;722;p62"/>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62"/>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24" name="Google Shape;724;p62"/>
          <p:cNvSpPr txBox="1"/>
          <p:nvPr/>
        </p:nvSpPr>
        <p:spPr>
          <a:xfrm>
            <a:off x="495850" y="1158450"/>
            <a:ext cx="4943700" cy="164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200">
                <a:solidFill>
                  <a:srgbClr val="0000FF"/>
                </a:solidFill>
                <a:highlight>
                  <a:srgbClr val="FFFFFF"/>
                </a:highlight>
                <a:latin typeface="Courier New"/>
                <a:ea typeface="Courier New"/>
                <a:cs typeface="Courier New"/>
                <a:sym typeface="Courier New"/>
              </a:rPr>
              <a:t>function</a:t>
            </a:r>
            <a:r>
              <a:rPr lang="en-US" sz="1200">
                <a:solidFill>
                  <a:schemeClr val="dk1"/>
                </a:solidFill>
                <a:highlight>
                  <a:srgbClr val="FFFFFF"/>
                </a:highlight>
                <a:latin typeface="Courier New"/>
                <a:ea typeface="Courier New"/>
                <a:cs typeface="Courier New"/>
                <a:sym typeface="Courier New"/>
              </a:rPr>
              <a:t> ShowMessage(firstName) {</a:t>
            </a:r>
            <a:endParaRPr sz="1200">
              <a:solidFill>
                <a:schemeClr val="dk1"/>
              </a:solidFill>
              <a:highlight>
                <a:srgbClr val="FFFFFF"/>
              </a:highlight>
              <a:latin typeface="Courier New"/>
              <a:ea typeface="Courier New"/>
              <a:cs typeface="Courier New"/>
              <a:sym typeface="Courier New"/>
            </a:endParaRPr>
          </a:p>
          <a:p>
            <a:pPr indent="0" lvl="0" marL="50800" rtl="0" algn="just">
              <a:lnSpc>
                <a:spcPct val="115000"/>
              </a:lnSpc>
              <a:spcBef>
                <a:spcPts val="0"/>
              </a:spcBef>
              <a:spcAft>
                <a:spcPts val="0"/>
              </a:spcAft>
              <a:buNone/>
            </a:pPr>
            <a:r>
              <a:rPr lang="en-US" sz="1200">
                <a:solidFill>
                  <a:schemeClr val="dk1"/>
                </a:solidFill>
                <a:highlight>
                  <a:srgbClr val="FFFFFF"/>
                </a:highlight>
                <a:latin typeface="Courier New"/>
                <a:ea typeface="Courier New"/>
                <a:cs typeface="Courier New"/>
                <a:sym typeface="Courier New"/>
              </a:rPr>
              <a:t>     </a:t>
            </a:r>
            <a:r>
              <a:rPr lang="en-US" sz="1200">
                <a:solidFill>
                  <a:srgbClr val="0000FF"/>
                </a:solidFill>
                <a:highlight>
                  <a:srgbClr val="FFFFFF"/>
                </a:highlight>
                <a:latin typeface="Courier New"/>
                <a:ea typeface="Courier New"/>
                <a:cs typeface="Courier New"/>
                <a:sym typeface="Courier New"/>
              </a:rPr>
              <a:t>function</a:t>
            </a:r>
            <a:r>
              <a:rPr lang="en-US" sz="1200">
                <a:solidFill>
                  <a:schemeClr val="dk1"/>
                </a:solidFill>
                <a:highlight>
                  <a:srgbClr val="FFFFFF"/>
                </a:highlight>
                <a:latin typeface="Courier New"/>
                <a:ea typeface="Courier New"/>
                <a:cs typeface="Courier New"/>
                <a:sym typeface="Courier New"/>
              </a:rPr>
              <a:t> SayHello() { </a:t>
            </a:r>
            <a:endParaRPr sz="1200">
              <a:solidFill>
                <a:schemeClr val="dk1"/>
              </a:solidFill>
              <a:highlight>
                <a:srgbClr val="FFFFFF"/>
              </a:highlight>
              <a:latin typeface="Courier New"/>
              <a:ea typeface="Courier New"/>
              <a:cs typeface="Courier New"/>
              <a:sym typeface="Courier New"/>
            </a:endParaRPr>
          </a:p>
          <a:p>
            <a:pPr indent="0" lvl="0" marL="50800" rtl="0" algn="just">
              <a:lnSpc>
                <a:spcPct val="115000"/>
              </a:lnSpc>
              <a:spcBef>
                <a:spcPts val="0"/>
              </a:spcBef>
              <a:spcAft>
                <a:spcPts val="0"/>
              </a:spcAft>
              <a:buNone/>
            </a:pPr>
            <a:r>
              <a:rPr lang="en-US" sz="1200">
                <a:solidFill>
                  <a:schemeClr val="dk1"/>
                </a:solidFill>
                <a:highlight>
                  <a:srgbClr val="FFFFFF"/>
                </a:highlight>
                <a:latin typeface="Courier New"/>
                <a:ea typeface="Courier New"/>
                <a:cs typeface="Courier New"/>
                <a:sym typeface="Courier New"/>
              </a:rPr>
              <a:t>        alert(</a:t>
            </a:r>
            <a:r>
              <a:rPr lang="en-US" sz="1200">
                <a:solidFill>
                  <a:srgbClr val="A31515"/>
                </a:solidFill>
                <a:highlight>
                  <a:srgbClr val="FFFFFF"/>
                </a:highlight>
                <a:latin typeface="Courier New"/>
                <a:ea typeface="Courier New"/>
                <a:cs typeface="Courier New"/>
                <a:sym typeface="Courier New"/>
              </a:rPr>
              <a:t>"Hello "</a:t>
            </a:r>
            <a:r>
              <a:rPr lang="en-US" sz="1200">
                <a:solidFill>
                  <a:schemeClr val="dk1"/>
                </a:solidFill>
                <a:highlight>
                  <a:srgbClr val="FFFFFF"/>
                </a:highlight>
                <a:latin typeface="Courier New"/>
                <a:ea typeface="Courier New"/>
                <a:cs typeface="Courier New"/>
                <a:sym typeface="Courier New"/>
              </a:rPr>
              <a:t> + firstName); </a:t>
            </a:r>
            <a:endParaRPr sz="1200">
              <a:solidFill>
                <a:schemeClr val="dk1"/>
              </a:solidFill>
              <a:highlight>
                <a:srgbClr val="FFFFFF"/>
              </a:highlight>
              <a:latin typeface="Courier New"/>
              <a:ea typeface="Courier New"/>
              <a:cs typeface="Courier New"/>
              <a:sym typeface="Courier New"/>
            </a:endParaRPr>
          </a:p>
          <a:p>
            <a:pPr indent="0" lvl="0" marL="50800" rtl="0" algn="just">
              <a:lnSpc>
                <a:spcPct val="115000"/>
              </a:lnSpc>
              <a:spcBef>
                <a:spcPts val="0"/>
              </a:spcBef>
              <a:spcAft>
                <a:spcPts val="0"/>
              </a:spcAft>
              <a:buNone/>
            </a:pPr>
            <a:r>
              <a:rPr lang="en-US" sz="1200">
                <a:solidFill>
                  <a:schemeClr val="dk1"/>
                </a:solidFill>
                <a:highlight>
                  <a:srgbClr val="FFFFFF"/>
                </a:highlight>
                <a:latin typeface="Courier New"/>
                <a:ea typeface="Courier New"/>
                <a:cs typeface="Courier New"/>
                <a:sym typeface="Courier New"/>
              </a:rPr>
              <a:t>      } </a:t>
            </a:r>
            <a:endParaRPr sz="1200">
              <a:solidFill>
                <a:schemeClr val="dk1"/>
              </a:solidFill>
              <a:highlight>
                <a:srgbClr val="FFFFFF"/>
              </a:highlight>
              <a:latin typeface="Courier New"/>
              <a:ea typeface="Courier New"/>
              <a:cs typeface="Courier New"/>
              <a:sym typeface="Courier New"/>
            </a:endParaRPr>
          </a:p>
          <a:p>
            <a:pPr indent="0" lvl="0" marL="50800" rtl="0" algn="just">
              <a:lnSpc>
                <a:spcPct val="115000"/>
              </a:lnSpc>
              <a:spcBef>
                <a:spcPts val="0"/>
              </a:spcBef>
              <a:spcAft>
                <a:spcPts val="0"/>
              </a:spcAft>
              <a:buNone/>
            </a:pPr>
            <a:r>
              <a:rPr lang="en-US" sz="1200">
                <a:solidFill>
                  <a:srgbClr val="0000FF"/>
                </a:solidFill>
                <a:highlight>
                  <a:srgbClr val="FFFFFF"/>
                </a:highlight>
                <a:latin typeface="Courier New"/>
                <a:ea typeface="Courier New"/>
                <a:cs typeface="Courier New"/>
                <a:sym typeface="Courier New"/>
              </a:rPr>
              <a:t>      </a:t>
            </a:r>
            <a:r>
              <a:rPr lang="en-US" sz="1200">
                <a:solidFill>
                  <a:srgbClr val="0000FF"/>
                </a:solidFill>
                <a:highlight>
                  <a:srgbClr val="FFFFFF"/>
                </a:highlight>
                <a:latin typeface="Courier New"/>
                <a:ea typeface="Courier New"/>
                <a:cs typeface="Courier New"/>
                <a:sym typeface="Courier New"/>
              </a:rPr>
              <a:t>return</a:t>
            </a:r>
            <a:r>
              <a:rPr lang="en-US" sz="1200">
                <a:solidFill>
                  <a:schemeClr val="dk1"/>
                </a:solidFill>
                <a:highlight>
                  <a:srgbClr val="FFFFFF"/>
                </a:highlight>
                <a:latin typeface="Courier New"/>
                <a:ea typeface="Courier New"/>
                <a:cs typeface="Courier New"/>
                <a:sym typeface="Courier New"/>
              </a:rPr>
              <a:t> SayHello(); </a:t>
            </a:r>
            <a:endParaRPr sz="1200">
              <a:solidFill>
                <a:schemeClr val="dk1"/>
              </a:solidFill>
              <a:highlight>
                <a:srgbClr val="FFFFFF"/>
              </a:highlight>
              <a:latin typeface="Courier New"/>
              <a:ea typeface="Courier New"/>
              <a:cs typeface="Courier New"/>
              <a:sym typeface="Courier New"/>
            </a:endParaRPr>
          </a:p>
          <a:p>
            <a:pPr indent="0" lvl="0" marL="50800" rtl="0" algn="just">
              <a:lnSpc>
                <a:spcPct val="115000"/>
              </a:lnSpc>
              <a:spcBef>
                <a:spcPts val="0"/>
              </a:spcBef>
              <a:spcAft>
                <a:spcPts val="0"/>
              </a:spcAft>
              <a:buNone/>
            </a:pPr>
            <a:r>
              <a:rPr lang="en-US"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50800" rtl="0" algn="just">
              <a:lnSpc>
                <a:spcPct val="115000"/>
              </a:lnSpc>
              <a:spcBef>
                <a:spcPts val="0"/>
              </a:spcBef>
              <a:spcAft>
                <a:spcPts val="0"/>
              </a:spcAft>
              <a:buNone/>
            </a:pPr>
            <a:r>
              <a:rPr lang="en-US" sz="1200">
                <a:solidFill>
                  <a:schemeClr val="dk1"/>
                </a:solidFill>
                <a:highlight>
                  <a:srgbClr val="FFFFFF"/>
                </a:highlight>
                <a:latin typeface="Courier New"/>
                <a:ea typeface="Courier New"/>
                <a:cs typeface="Courier New"/>
                <a:sym typeface="Courier New"/>
              </a:rPr>
              <a:t>ShowMessage(</a:t>
            </a:r>
            <a:r>
              <a:rPr lang="en-US" sz="1200">
                <a:solidFill>
                  <a:srgbClr val="A31515"/>
                </a:solidFill>
                <a:highlight>
                  <a:srgbClr val="FFFFFF"/>
                </a:highlight>
                <a:latin typeface="Courier New"/>
                <a:ea typeface="Courier New"/>
                <a:cs typeface="Courier New"/>
                <a:sym typeface="Courier New"/>
              </a:rPr>
              <a:t>"Board Infinity Learners"</a:t>
            </a:r>
            <a:r>
              <a:rPr lang="en-US"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p:txBody>
      </p:sp>
      <p:pic>
        <p:nvPicPr>
          <p:cNvPr id="725" name="Google Shape;725;p62"/>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Features</a:t>
            </a:r>
            <a:endParaRPr sz="4000">
              <a:latin typeface="Times New Roman"/>
              <a:ea typeface="Times New Roman"/>
              <a:cs typeface="Times New Roman"/>
              <a:sym typeface="Times New Roman"/>
            </a:endParaRPr>
          </a:p>
        </p:txBody>
      </p:sp>
      <p:cxnSp>
        <p:nvCxnSpPr>
          <p:cNvPr id="140" name="Google Shape;140;p18"/>
          <p:cNvCxnSpPr/>
          <p:nvPr/>
        </p:nvCxnSpPr>
        <p:spPr>
          <a:xfrm>
            <a:off x="428596" y="682353"/>
            <a:ext cx="18141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41" name="Google Shape;141;p18"/>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42" name="Google Shape;142;p18"/>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3" name="Google Shape;143;p18"/>
          <p:cNvPicPr preferRelativeResize="0"/>
          <p:nvPr/>
        </p:nvPicPr>
        <p:blipFill rotWithShape="1">
          <a:blip r:embed="rId3">
            <a:alphaModFix/>
          </a:blip>
          <a:srcRect b="0" l="0" r="0" t="0"/>
          <a:stretch/>
        </p:blipFill>
        <p:spPr>
          <a:xfrm>
            <a:off x="542026" y="1109556"/>
            <a:ext cx="8135689" cy="3186353"/>
          </a:xfrm>
          <a:prstGeom prst="rect">
            <a:avLst/>
          </a:prstGeom>
          <a:noFill/>
          <a:ln>
            <a:noFill/>
          </a:ln>
        </p:spPr>
      </p:pic>
      <p:sp>
        <p:nvSpPr>
          <p:cNvPr id="144" name="Google Shape;144;p18"/>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5" name="Google Shape;145;p18"/>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3"/>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Functions</a:t>
            </a:r>
            <a:r>
              <a:rPr lang="en-US" sz="4000">
                <a:latin typeface="Times New Roman"/>
                <a:ea typeface="Times New Roman"/>
                <a:cs typeface="Times New Roman"/>
                <a:sym typeface="Times New Roman"/>
              </a:rPr>
              <a:t> </a:t>
            </a:r>
            <a:endParaRPr sz="4000">
              <a:latin typeface="Times New Roman"/>
              <a:ea typeface="Times New Roman"/>
              <a:cs typeface="Times New Roman"/>
              <a:sym typeface="Times New Roman"/>
            </a:endParaRPr>
          </a:p>
        </p:txBody>
      </p:sp>
      <p:cxnSp>
        <p:nvCxnSpPr>
          <p:cNvPr id="731" name="Google Shape;731;p63"/>
          <p:cNvCxnSpPr/>
          <p:nvPr/>
        </p:nvCxnSpPr>
        <p:spPr>
          <a:xfrm>
            <a:off x="428596" y="731877"/>
            <a:ext cx="40002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732" name="Google Shape;732;p63"/>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733" name="Google Shape;733;p63"/>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63"/>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35" name="Google Shape;735;p63"/>
          <p:cNvSpPr txBox="1"/>
          <p:nvPr/>
        </p:nvSpPr>
        <p:spPr>
          <a:xfrm>
            <a:off x="2521800" y="4896425"/>
            <a:ext cx="6622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latin typeface="Lora"/>
                <a:ea typeface="Lora"/>
                <a:cs typeface="Lora"/>
                <a:sym typeface="Lora"/>
              </a:rPr>
              <a:t>source: </a:t>
            </a:r>
            <a:r>
              <a:rPr lang="en-US" sz="600">
                <a:latin typeface="Lora"/>
                <a:ea typeface="Lora"/>
                <a:cs typeface="Lora"/>
                <a:sym typeface="Lora"/>
              </a:rPr>
              <a:t>https://javascript.info/function-basics</a:t>
            </a:r>
            <a:endParaRPr sz="600">
              <a:latin typeface="Lora"/>
              <a:ea typeface="Lora"/>
              <a:cs typeface="Lora"/>
              <a:sym typeface="Lora"/>
            </a:endParaRPr>
          </a:p>
        </p:txBody>
      </p:sp>
      <p:sp>
        <p:nvSpPr>
          <p:cNvPr id="736" name="Google Shape;736;p63"/>
          <p:cNvSpPr txBox="1"/>
          <p:nvPr/>
        </p:nvSpPr>
        <p:spPr>
          <a:xfrm>
            <a:off x="428600" y="1050525"/>
            <a:ext cx="4959000" cy="21240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66666"/>
                </a:solidFill>
                <a:latin typeface="Lora"/>
                <a:ea typeface="Lora"/>
                <a:cs typeface="Lora"/>
                <a:sym typeface="Lora"/>
              </a:rPr>
              <a:t>PROBLEM #05</a:t>
            </a:r>
            <a:endParaRPr b="1">
              <a:solidFill>
                <a:srgbClr val="666666"/>
              </a:solidFill>
              <a:latin typeface="Lora"/>
              <a:ea typeface="Lora"/>
              <a:cs typeface="Lora"/>
              <a:sym typeface="Lora"/>
            </a:endParaRPr>
          </a:p>
          <a:p>
            <a:pPr indent="0" lvl="0" marL="0" rtl="0" algn="l">
              <a:spcBef>
                <a:spcPts val="0"/>
              </a:spcBef>
              <a:spcAft>
                <a:spcPts val="0"/>
              </a:spcAft>
              <a:buNone/>
            </a:pPr>
            <a:r>
              <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Write a function </a:t>
            </a:r>
            <a:r>
              <a:rPr b="1" lang="en-US">
                <a:solidFill>
                  <a:srgbClr val="666666"/>
                </a:solidFill>
                <a:latin typeface="Lora"/>
                <a:ea typeface="Lora"/>
                <a:cs typeface="Lora"/>
                <a:sym typeface="Lora"/>
              </a:rPr>
              <a:t>pow(x,n)</a:t>
            </a:r>
            <a:r>
              <a:rPr lang="en-US">
                <a:solidFill>
                  <a:srgbClr val="666666"/>
                </a:solidFill>
                <a:latin typeface="Lora"/>
                <a:ea typeface="Lora"/>
                <a:cs typeface="Lora"/>
                <a:sym typeface="Lora"/>
              </a:rPr>
              <a:t> that returns x in power n. Or, in other words, multiplies x by itself n times and returns the result.</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Input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Take x and n as input from user </a:t>
            </a:r>
            <a:endParaRPr>
              <a:solidFill>
                <a:srgbClr val="666666"/>
              </a:solidFill>
              <a:latin typeface="Lora"/>
              <a:ea typeface="Lora"/>
              <a:cs typeface="Lora"/>
              <a:sym typeface="Lora"/>
            </a:endParaRPr>
          </a:p>
          <a:p>
            <a:pPr indent="0" lvl="0" marL="0" rtl="0" algn="l">
              <a:spcBef>
                <a:spcPts val="0"/>
              </a:spcBef>
              <a:spcAft>
                <a:spcPts val="0"/>
              </a:spcAft>
              <a:buNone/>
            </a:pPr>
            <a:r>
              <a:rPr b="1" lang="en-US">
                <a:solidFill>
                  <a:srgbClr val="666666"/>
                </a:solidFill>
                <a:latin typeface="Lora"/>
                <a:ea typeface="Lora"/>
                <a:cs typeface="Lora"/>
                <a:sym typeface="Lora"/>
              </a:rPr>
              <a:t>Output Description:</a:t>
            </a:r>
            <a:endParaRPr b="1">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shows the result of </a:t>
            </a:r>
            <a:r>
              <a:rPr b="1" lang="en-US">
                <a:solidFill>
                  <a:srgbClr val="666666"/>
                </a:solidFill>
                <a:latin typeface="Lora"/>
                <a:ea typeface="Lora"/>
                <a:cs typeface="Lora"/>
                <a:sym typeface="Lora"/>
              </a:rPr>
              <a:t>pow(x,n).</a:t>
            </a:r>
            <a:endParaRPr b="1">
              <a:solidFill>
                <a:srgbClr val="666666"/>
              </a:solidFill>
              <a:latin typeface="Lora"/>
              <a:ea typeface="Lora"/>
              <a:cs typeface="Lora"/>
              <a:sym typeface="Lora"/>
            </a:endParaRPr>
          </a:p>
        </p:txBody>
      </p:sp>
      <p:pic>
        <p:nvPicPr>
          <p:cNvPr id="737" name="Google Shape;737;p63"/>
          <p:cNvPicPr preferRelativeResize="0"/>
          <p:nvPr/>
        </p:nvPicPr>
        <p:blipFill>
          <a:blip r:embed="rId3">
            <a:alphaModFix/>
          </a:blip>
          <a:stretch>
            <a:fillRect/>
          </a:stretch>
        </p:blipFill>
        <p:spPr>
          <a:xfrm>
            <a:off x="5495575" y="2820000"/>
            <a:ext cx="3419475" cy="876300"/>
          </a:xfrm>
          <a:prstGeom prst="rect">
            <a:avLst/>
          </a:prstGeom>
          <a:noFill/>
          <a:ln>
            <a:noFill/>
          </a:ln>
        </p:spPr>
      </p:pic>
      <p:pic>
        <p:nvPicPr>
          <p:cNvPr id="738" name="Google Shape;738;p63"/>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4"/>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45" name="Google Shape;745;p64"/>
          <p:cNvSpPr txBox="1"/>
          <p:nvPr/>
        </p:nvSpPr>
        <p:spPr>
          <a:xfrm>
            <a:off x="202525" y="1708825"/>
            <a:ext cx="5472000" cy="19086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666666"/>
                </a:solidFill>
                <a:latin typeface="Lora"/>
                <a:ea typeface="Lora"/>
                <a:cs typeface="Lora"/>
                <a:sym typeface="Lora"/>
              </a:rPr>
              <a:t>PROBLEM #06</a:t>
            </a:r>
            <a:endParaRPr b="1">
              <a:solidFill>
                <a:srgbClr val="666666"/>
              </a:solidFill>
              <a:latin typeface="Lora"/>
              <a:ea typeface="Lora"/>
              <a:cs typeface="Lora"/>
              <a:sym typeface="Lora"/>
            </a:endParaRPr>
          </a:p>
          <a:p>
            <a:pPr indent="0" lvl="0" marL="0" marR="0" rtl="0" algn="l">
              <a:lnSpc>
                <a:spcPct val="100000"/>
              </a:lnSpc>
              <a:spcBef>
                <a:spcPts val="0"/>
              </a:spcBef>
              <a:spcAft>
                <a:spcPts val="0"/>
              </a:spcAft>
              <a:buNone/>
            </a:pPr>
            <a:r>
              <a:t/>
            </a:r>
            <a:endParaRPr>
              <a:solidFill>
                <a:srgbClr val="666666"/>
              </a:solidFill>
              <a:latin typeface="Lora"/>
              <a:ea typeface="Lora"/>
              <a:cs typeface="Lora"/>
              <a:sym typeface="Lora"/>
            </a:endParaRPr>
          </a:p>
          <a:p>
            <a:pPr indent="0" lvl="0" marL="0" marR="0" rtl="0" algn="l">
              <a:lnSpc>
                <a:spcPct val="100000"/>
              </a:lnSpc>
              <a:spcBef>
                <a:spcPts val="0"/>
              </a:spcBef>
              <a:spcAft>
                <a:spcPts val="0"/>
              </a:spcAft>
              <a:buNone/>
            </a:pPr>
            <a:r>
              <a:rPr lang="en-US">
                <a:solidFill>
                  <a:srgbClr val="666666"/>
                </a:solidFill>
                <a:latin typeface="Lora"/>
                <a:ea typeface="Lora"/>
                <a:cs typeface="Lora"/>
                <a:sym typeface="Lora"/>
              </a:rPr>
              <a:t>Write a function </a:t>
            </a:r>
            <a:r>
              <a:rPr b="1" lang="en-US">
                <a:solidFill>
                  <a:srgbClr val="666666"/>
                </a:solidFill>
                <a:latin typeface="Lora"/>
                <a:ea typeface="Lora"/>
                <a:cs typeface="Lora"/>
                <a:sym typeface="Lora"/>
              </a:rPr>
              <a:t>min(a,b)</a:t>
            </a:r>
            <a:r>
              <a:rPr lang="en-US">
                <a:solidFill>
                  <a:srgbClr val="666666"/>
                </a:solidFill>
                <a:latin typeface="Lora"/>
                <a:ea typeface="Lora"/>
                <a:cs typeface="Lora"/>
                <a:sym typeface="Lora"/>
              </a:rPr>
              <a:t> which returns the least of two numbers a and b.</a:t>
            </a:r>
            <a:endParaRPr>
              <a:solidFill>
                <a:srgbClr val="666666"/>
              </a:solidFill>
              <a:latin typeface="Lora"/>
              <a:ea typeface="Lora"/>
              <a:cs typeface="Lora"/>
              <a:sym typeface="Lora"/>
            </a:endParaRPr>
          </a:p>
          <a:p>
            <a:pPr indent="0" lvl="0" marL="0" marR="0" rtl="0" algn="l">
              <a:lnSpc>
                <a:spcPct val="100000"/>
              </a:lnSpc>
              <a:spcBef>
                <a:spcPts val="0"/>
              </a:spcBef>
              <a:spcAft>
                <a:spcPts val="0"/>
              </a:spcAft>
              <a:buNone/>
            </a:pPr>
            <a:r>
              <a:rPr b="1" lang="en-US">
                <a:solidFill>
                  <a:srgbClr val="666666"/>
                </a:solidFill>
                <a:latin typeface="Lora"/>
                <a:ea typeface="Lora"/>
                <a:cs typeface="Lora"/>
                <a:sym typeface="Lora"/>
              </a:rPr>
              <a:t>Input Description:</a:t>
            </a:r>
            <a:endParaRPr b="1">
              <a:solidFill>
                <a:srgbClr val="666666"/>
              </a:solidFill>
              <a:latin typeface="Lora"/>
              <a:ea typeface="Lora"/>
              <a:cs typeface="Lora"/>
              <a:sym typeface="Lora"/>
            </a:endParaRPr>
          </a:p>
          <a:p>
            <a:pPr indent="0" lvl="0" marL="0" marR="0" rtl="0" algn="l">
              <a:lnSpc>
                <a:spcPct val="100000"/>
              </a:lnSpc>
              <a:spcBef>
                <a:spcPts val="0"/>
              </a:spcBef>
              <a:spcAft>
                <a:spcPts val="0"/>
              </a:spcAft>
              <a:buNone/>
            </a:pPr>
            <a:r>
              <a:rPr lang="en-US">
                <a:solidFill>
                  <a:srgbClr val="666666"/>
                </a:solidFill>
                <a:latin typeface="Lora"/>
                <a:ea typeface="Lora"/>
                <a:cs typeface="Lora"/>
                <a:sym typeface="Lora"/>
              </a:rPr>
              <a:t>Take a, b as input from the user.</a:t>
            </a:r>
            <a:endParaRPr>
              <a:solidFill>
                <a:srgbClr val="666666"/>
              </a:solidFill>
              <a:latin typeface="Lora"/>
              <a:ea typeface="Lora"/>
              <a:cs typeface="Lora"/>
              <a:sym typeface="Lora"/>
            </a:endParaRPr>
          </a:p>
          <a:p>
            <a:pPr indent="0" lvl="0" marL="0" marR="0" rtl="0" algn="l">
              <a:lnSpc>
                <a:spcPct val="100000"/>
              </a:lnSpc>
              <a:spcBef>
                <a:spcPts val="0"/>
              </a:spcBef>
              <a:spcAft>
                <a:spcPts val="0"/>
              </a:spcAft>
              <a:buNone/>
            </a:pPr>
            <a:r>
              <a:rPr b="1" lang="en-US">
                <a:solidFill>
                  <a:srgbClr val="666666"/>
                </a:solidFill>
                <a:latin typeface="Lora"/>
                <a:ea typeface="Lora"/>
                <a:cs typeface="Lora"/>
                <a:sym typeface="Lora"/>
              </a:rPr>
              <a:t>Output Description:</a:t>
            </a:r>
            <a:endParaRPr b="1">
              <a:solidFill>
                <a:srgbClr val="666666"/>
              </a:solidFill>
              <a:latin typeface="Lora"/>
              <a:ea typeface="Lora"/>
              <a:cs typeface="Lora"/>
              <a:sym typeface="Lora"/>
            </a:endParaRPr>
          </a:p>
          <a:p>
            <a:pPr indent="0" lvl="0" marL="0" marR="0" rtl="0" algn="l">
              <a:lnSpc>
                <a:spcPct val="100000"/>
              </a:lnSpc>
              <a:spcBef>
                <a:spcPts val="0"/>
              </a:spcBef>
              <a:spcAft>
                <a:spcPts val="0"/>
              </a:spcAft>
              <a:buNone/>
            </a:pPr>
            <a:r>
              <a:rPr lang="en-US">
                <a:solidFill>
                  <a:srgbClr val="666666"/>
                </a:solidFill>
                <a:latin typeface="Lora"/>
                <a:ea typeface="Lora"/>
                <a:cs typeface="Lora"/>
                <a:sym typeface="Lora"/>
              </a:rPr>
              <a:t>print the least number among a and b.</a:t>
            </a:r>
            <a:endParaRPr>
              <a:solidFill>
                <a:srgbClr val="666666"/>
              </a:solidFill>
              <a:latin typeface="Lora"/>
              <a:ea typeface="Lora"/>
              <a:cs typeface="Lora"/>
              <a:sym typeface="Lora"/>
            </a:endParaRPr>
          </a:p>
        </p:txBody>
      </p:sp>
      <p:sp>
        <p:nvSpPr>
          <p:cNvPr id="746" name="Google Shape;746;p64"/>
          <p:cNvSpPr txBox="1"/>
          <p:nvPr/>
        </p:nvSpPr>
        <p:spPr>
          <a:xfrm>
            <a:off x="0" y="6579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rgbClr val="98C379"/>
                </a:solidFill>
                <a:latin typeface="Lora"/>
                <a:ea typeface="Lora"/>
                <a:cs typeface="Lora"/>
                <a:sym typeface="Lora"/>
              </a:rPr>
              <a:t>Your Turn </a:t>
            </a:r>
            <a:endParaRPr sz="3600">
              <a:solidFill>
                <a:srgbClr val="98C379"/>
              </a:solidFill>
              <a:latin typeface="Lora"/>
              <a:ea typeface="Lora"/>
              <a:cs typeface="Lora"/>
              <a:sym typeface="Lora"/>
            </a:endParaRPr>
          </a:p>
        </p:txBody>
      </p:sp>
      <p:pic>
        <p:nvPicPr>
          <p:cNvPr id="747" name="Google Shape;747;p64"/>
          <p:cNvPicPr preferRelativeResize="0"/>
          <p:nvPr/>
        </p:nvPicPr>
        <p:blipFill>
          <a:blip r:embed="rId3">
            <a:alphaModFix/>
          </a:blip>
          <a:stretch>
            <a:fillRect/>
          </a:stretch>
        </p:blipFill>
        <p:spPr>
          <a:xfrm rot="366644">
            <a:off x="5540247" y="200400"/>
            <a:ext cx="643504" cy="738900"/>
          </a:xfrm>
          <a:prstGeom prst="rect">
            <a:avLst/>
          </a:prstGeom>
          <a:noFill/>
          <a:ln>
            <a:noFill/>
          </a:ln>
        </p:spPr>
      </p:pic>
      <p:pic>
        <p:nvPicPr>
          <p:cNvPr id="748" name="Google Shape;748;p64"/>
          <p:cNvPicPr preferRelativeResize="0"/>
          <p:nvPr/>
        </p:nvPicPr>
        <p:blipFill>
          <a:blip r:embed="rId4">
            <a:alphaModFix/>
          </a:blip>
          <a:stretch>
            <a:fillRect/>
          </a:stretch>
        </p:blipFill>
        <p:spPr>
          <a:xfrm>
            <a:off x="5052325" y="398950"/>
            <a:ext cx="4572000" cy="4572000"/>
          </a:xfrm>
          <a:prstGeom prst="rect">
            <a:avLst/>
          </a:prstGeom>
          <a:noFill/>
          <a:ln>
            <a:noFill/>
          </a:ln>
        </p:spPr>
      </p:pic>
      <p:pic>
        <p:nvPicPr>
          <p:cNvPr id="749" name="Google Shape;749;p64"/>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5"/>
          <p:cNvSpPr txBox="1"/>
          <p:nvPr>
            <p:ph idx="12" type="sldNum"/>
          </p:nvPr>
        </p:nvSpPr>
        <p:spPr>
          <a:xfrm>
            <a:off x="171575"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sz="1800"/>
              <a:t>‹#›</a:t>
            </a:fld>
            <a:endParaRPr sz="1800"/>
          </a:p>
        </p:txBody>
      </p:sp>
      <p:sp>
        <p:nvSpPr>
          <p:cNvPr id="756" name="Google Shape;756;p65"/>
          <p:cNvSpPr txBox="1"/>
          <p:nvPr>
            <p:ph idx="4294967295" type="title"/>
          </p:nvPr>
        </p:nvSpPr>
        <p:spPr>
          <a:xfrm>
            <a:off x="357158" y="0"/>
            <a:ext cx="8229600" cy="857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Times New Roman"/>
              <a:buNone/>
            </a:pPr>
            <a:r>
              <a:rPr lang="en-US" sz="4000">
                <a:latin typeface="Times New Roman"/>
                <a:ea typeface="Times New Roman"/>
                <a:cs typeface="Times New Roman"/>
                <a:sym typeface="Times New Roman"/>
              </a:rPr>
              <a:t>Arrow </a:t>
            </a:r>
            <a:r>
              <a:rPr lang="en-US" sz="4000">
                <a:latin typeface="Times New Roman"/>
                <a:ea typeface="Times New Roman"/>
                <a:cs typeface="Times New Roman"/>
                <a:sym typeface="Times New Roman"/>
              </a:rPr>
              <a:t>Function </a:t>
            </a:r>
            <a:endParaRPr b="1" sz="1950">
              <a:solidFill>
                <a:srgbClr val="10162F"/>
              </a:solidFill>
              <a:latin typeface="Roboto"/>
              <a:ea typeface="Roboto"/>
              <a:cs typeface="Roboto"/>
              <a:sym typeface="Roboto"/>
            </a:endParaRPr>
          </a:p>
          <a:p>
            <a:pPr indent="0" lvl="0" marL="0" rtl="0" algn="l">
              <a:spcBef>
                <a:spcPts val="0"/>
              </a:spcBef>
              <a:spcAft>
                <a:spcPts val="0"/>
              </a:spcAft>
              <a:buClr>
                <a:schemeClr val="dk1"/>
              </a:buClr>
              <a:buSzPct val="205128"/>
              <a:buFont typeface="Times New Roman"/>
              <a:buNone/>
            </a:pPr>
            <a:r>
              <a:rPr b="1" lang="en-US" sz="1950">
                <a:solidFill>
                  <a:srgbClr val="10162F"/>
                </a:solidFill>
                <a:latin typeface="Roboto"/>
                <a:ea typeface="Roboto"/>
                <a:cs typeface="Roboto"/>
                <a:sym typeface="Roboto"/>
              </a:rPr>
              <a:t>(ES6)</a:t>
            </a:r>
            <a:endParaRPr sz="4000">
              <a:latin typeface="Times New Roman"/>
              <a:ea typeface="Times New Roman"/>
              <a:cs typeface="Times New Roman"/>
              <a:sym typeface="Times New Roman"/>
            </a:endParaRPr>
          </a:p>
        </p:txBody>
      </p:sp>
      <p:cxnSp>
        <p:nvCxnSpPr>
          <p:cNvPr id="757" name="Google Shape;757;p65"/>
          <p:cNvCxnSpPr/>
          <p:nvPr/>
        </p:nvCxnSpPr>
        <p:spPr>
          <a:xfrm>
            <a:off x="463971" y="540852"/>
            <a:ext cx="29178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758" name="Google Shape;758;p65"/>
          <p:cNvSpPr txBox="1"/>
          <p:nvPr/>
        </p:nvSpPr>
        <p:spPr>
          <a:xfrm>
            <a:off x="294200" y="1204074"/>
            <a:ext cx="82296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200">
                <a:solidFill>
                  <a:srgbClr val="666666"/>
                </a:solidFill>
                <a:latin typeface="Lora"/>
                <a:ea typeface="Lora"/>
                <a:cs typeface="Lora"/>
                <a:sym typeface="Lora"/>
              </a:rPr>
              <a:t>T</a:t>
            </a:r>
            <a:r>
              <a:rPr lang="en-US" sz="1200">
                <a:solidFill>
                  <a:srgbClr val="666666"/>
                </a:solidFill>
                <a:latin typeface="Lora"/>
                <a:ea typeface="Lora"/>
                <a:cs typeface="Lora"/>
                <a:sym typeface="Lora"/>
              </a:rPr>
              <a:t>he syntax for an arrow function expression does not require the function keyword and uses a fat arrow </a:t>
            </a:r>
            <a:r>
              <a:rPr b="1" lang="en-US" sz="1200">
                <a:solidFill>
                  <a:srgbClr val="666666"/>
                </a:solidFill>
                <a:latin typeface="Lora"/>
                <a:ea typeface="Lora"/>
                <a:cs typeface="Lora"/>
                <a:sym typeface="Lora"/>
              </a:rPr>
              <a:t>=&gt;</a:t>
            </a:r>
            <a:r>
              <a:rPr lang="en-US" sz="1200">
                <a:solidFill>
                  <a:srgbClr val="666666"/>
                </a:solidFill>
                <a:latin typeface="Lora"/>
                <a:ea typeface="Lora"/>
                <a:cs typeface="Lora"/>
                <a:sym typeface="Lora"/>
              </a:rPr>
              <a:t> to separate the parameter(s) from the body.</a:t>
            </a:r>
            <a:endParaRPr sz="1200">
              <a:solidFill>
                <a:srgbClr val="666666"/>
              </a:solidFill>
              <a:latin typeface="Lora"/>
              <a:ea typeface="Lora"/>
              <a:cs typeface="Lora"/>
              <a:sym typeface="Lora"/>
            </a:endParaRPr>
          </a:p>
        </p:txBody>
      </p:sp>
      <p:sp>
        <p:nvSpPr>
          <p:cNvPr id="759" name="Google Shape;759;p65"/>
          <p:cNvSpPr txBox="1"/>
          <p:nvPr/>
        </p:nvSpPr>
        <p:spPr>
          <a:xfrm>
            <a:off x="294200" y="2035623"/>
            <a:ext cx="8174400" cy="14100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lang="en-US" sz="1200">
                <a:solidFill>
                  <a:srgbClr val="666666"/>
                </a:solidFill>
                <a:highlight>
                  <a:srgbClr val="FFFFFF"/>
                </a:highlight>
                <a:latin typeface="Lora"/>
                <a:ea typeface="Lora"/>
                <a:cs typeface="Lora"/>
                <a:sym typeface="Lora"/>
              </a:rPr>
              <a:t>There are several variations of arrow functions:</a:t>
            </a:r>
            <a:endParaRPr sz="1200">
              <a:solidFill>
                <a:srgbClr val="666666"/>
              </a:solidFill>
              <a:highlight>
                <a:srgbClr val="FFFFFF"/>
              </a:highlight>
              <a:latin typeface="Lora"/>
              <a:ea typeface="Lora"/>
              <a:cs typeface="Lora"/>
              <a:sym typeface="Lora"/>
            </a:endParaRPr>
          </a:p>
          <a:p>
            <a:pPr indent="-304800" lvl="0" marL="457200" rtl="0" algn="l">
              <a:lnSpc>
                <a:spcPct val="160000"/>
              </a:lnSpc>
              <a:spcBef>
                <a:spcPts val="1200"/>
              </a:spcBef>
              <a:spcAft>
                <a:spcPts val="0"/>
              </a:spcAft>
              <a:buClr>
                <a:srgbClr val="10162F"/>
              </a:buClr>
              <a:buSzPts val="1200"/>
              <a:buFont typeface="Lora"/>
              <a:buChar char="●"/>
            </a:pPr>
            <a:r>
              <a:rPr lang="en-US" sz="1200">
                <a:solidFill>
                  <a:srgbClr val="666666"/>
                </a:solidFill>
                <a:highlight>
                  <a:srgbClr val="FFFFFF"/>
                </a:highlight>
                <a:latin typeface="Lora"/>
                <a:ea typeface="Lora"/>
                <a:cs typeface="Lora"/>
                <a:sym typeface="Lora"/>
              </a:rPr>
              <a:t>Arrow functions with a single parameter do not require</a:t>
            </a:r>
            <a:r>
              <a:rPr lang="en-US" sz="1200">
                <a:solidFill>
                  <a:srgbClr val="10162F"/>
                </a:solidFill>
                <a:highlight>
                  <a:srgbClr val="FFFFFF"/>
                </a:highlight>
                <a:latin typeface="Lora"/>
                <a:ea typeface="Lora"/>
                <a:cs typeface="Lora"/>
                <a:sym typeface="Lora"/>
              </a:rPr>
              <a:t> </a:t>
            </a:r>
            <a:r>
              <a:rPr lang="en-US" sz="1200">
                <a:solidFill>
                  <a:srgbClr val="15141F"/>
                </a:solidFill>
                <a:highlight>
                  <a:srgbClr val="98C379"/>
                </a:highlight>
                <a:latin typeface="Lora"/>
                <a:ea typeface="Lora"/>
                <a:cs typeface="Lora"/>
                <a:sym typeface="Lora"/>
              </a:rPr>
              <a:t>()</a:t>
            </a:r>
            <a:r>
              <a:rPr lang="en-US" sz="1200">
                <a:solidFill>
                  <a:srgbClr val="10162F"/>
                </a:solidFill>
                <a:highlight>
                  <a:srgbClr val="FFFFFF"/>
                </a:highlight>
                <a:latin typeface="Lora"/>
                <a:ea typeface="Lora"/>
                <a:cs typeface="Lora"/>
                <a:sym typeface="Lora"/>
              </a:rPr>
              <a:t> </a:t>
            </a:r>
            <a:r>
              <a:rPr lang="en-US" sz="1200">
                <a:solidFill>
                  <a:srgbClr val="666666"/>
                </a:solidFill>
                <a:highlight>
                  <a:srgbClr val="FFFFFF"/>
                </a:highlight>
                <a:latin typeface="Lora"/>
                <a:ea typeface="Lora"/>
                <a:cs typeface="Lora"/>
                <a:sym typeface="Lora"/>
              </a:rPr>
              <a:t>around the parameter list.</a:t>
            </a:r>
            <a:endParaRPr sz="1200">
              <a:solidFill>
                <a:srgbClr val="666666"/>
              </a:solidFill>
              <a:highlight>
                <a:srgbClr val="FFFFFF"/>
              </a:highlight>
              <a:latin typeface="Lora"/>
              <a:ea typeface="Lora"/>
              <a:cs typeface="Lora"/>
              <a:sym typeface="Lora"/>
            </a:endParaRPr>
          </a:p>
          <a:p>
            <a:pPr indent="-304800" lvl="0" marL="457200" rtl="0" algn="l">
              <a:lnSpc>
                <a:spcPct val="160000"/>
              </a:lnSpc>
              <a:spcBef>
                <a:spcPts val="0"/>
              </a:spcBef>
              <a:spcAft>
                <a:spcPts val="0"/>
              </a:spcAft>
              <a:buClr>
                <a:srgbClr val="10162F"/>
              </a:buClr>
              <a:buSzPts val="1200"/>
              <a:buFont typeface="Lora"/>
              <a:buChar char="●"/>
            </a:pPr>
            <a:r>
              <a:rPr lang="en-US" sz="1200">
                <a:solidFill>
                  <a:srgbClr val="666666"/>
                </a:solidFill>
                <a:highlight>
                  <a:srgbClr val="FFFFFF"/>
                </a:highlight>
                <a:latin typeface="Lora"/>
                <a:ea typeface="Lora"/>
                <a:cs typeface="Lora"/>
                <a:sym typeface="Lora"/>
              </a:rPr>
              <a:t>Arrow functions with a single expression can use the concise function body which returns the result of the expression without the</a:t>
            </a:r>
            <a:r>
              <a:rPr lang="en-US" sz="1200">
                <a:solidFill>
                  <a:srgbClr val="10162F"/>
                </a:solidFill>
                <a:highlight>
                  <a:srgbClr val="FFFFFF"/>
                </a:highlight>
                <a:latin typeface="Lora"/>
                <a:ea typeface="Lora"/>
                <a:cs typeface="Lora"/>
                <a:sym typeface="Lora"/>
              </a:rPr>
              <a:t> </a:t>
            </a:r>
            <a:r>
              <a:rPr lang="en-US" sz="1200">
                <a:solidFill>
                  <a:srgbClr val="15141F"/>
                </a:solidFill>
                <a:highlight>
                  <a:srgbClr val="98C379"/>
                </a:highlight>
                <a:latin typeface="Lora"/>
                <a:ea typeface="Lora"/>
                <a:cs typeface="Lora"/>
                <a:sym typeface="Lora"/>
              </a:rPr>
              <a:t>return</a:t>
            </a:r>
            <a:r>
              <a:rPr lang="en-US" sz="1200">
                <a:solidFill>
                  <a:srgbClr val="10162F"/>
                </a:solidFill>
                <a:highlight>
                  <a:srgbClr val="FFFFFF"/>
                </a:highlight>
                <a:latin typeface="Lora"/>
                <a:ea typeface="Lora"/>
                <a:cs typeface="Lora"/>
                <a:sym typeface="Lora"/>
              </a:rPr>
              <a:t> </a:t>
            </a:r>
            <a:r>
              <a:rPr lang="en-US" sz="1200">
                <a:solidFill>
                  <a:srgbClr val="666666"/>
                </a:solidFill>
                <a:highlight>
                  <a:srgbClr val="FFFFFF"/>
                </a:highlight>
                <a:latin typeface="Lora"/>
                <a:ea typeface="Lora"/>
                <a:cs typeface="Lora"/>
                <a:sym typeface="Lora"/>
              </a:rPr>
              <a:t>keyword.</a:t>
            </a:r>
            <a:endParaRPr sz="1200">
              <a:solidFill>
                <a:srgbClr val="666666"/>
              </a:solidFill>
              <a:highlight>
                <a:srgbClr val="FFFFFF"/>
              </a:highlight>
              <a:latin typeface="Lora"/>
              <a:ea typeface="Lora"/>
              <a:cs typeface="Lora"/>
              <a:sym typeface="Lora"/>
            </a:endParaRPr>
          </a:p>
        </p:txBody>
      </p:sp>
      <p:pic>
        <p:nvPicPr>
          <p:cNvPr id="760" name="Google Shape;760;p65"/>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6"/>
          <p:cNvSpPr txBox="1"/>
          <p:nvPr>
            <p:ph idx="12" type="sldNum"/>
          </p:nvPr>
        </p:nvSpPr>
        <p:spPr>
          <a:xfrm>
            <a:off x="107900" y="48059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767" name="Google Shape;767;p66"/>
          <p:cNvSpPr txBox="1"/>
          <p:nvPr/>
        </p:nvSpPr>
        <p:spPr>
          <a:xfrm>
            <a:off x="0" y="0"/>
            <a:ext cx="7938000" cy="631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chemeClr val="dk1"/>
              </a:buClr>
              <a:buSzPts val="4000"/>
              <a:buFont typeface="Times New Roman"/>
              <a:buNone/>
            </a:pPr>
            <a:r>
              <a:rPr lang="en-US" sz="29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Comparing traditional functions to arrow functions</a:t>
            </a:r>
            <a:endParaRPr sz="2900">
              <a:solidFill>
                <a:schemeClr val="dk1"/>
              </a:solidFill>
              <a:latin typeface="Times New Roman"/>
              <a:ea typeface="Times New Roman"/>
              <a:cs typeface="Times New Roman"/>
              <a:sym typeface="Times New Roman"/>
            </a:endParaRPr>
          </a:p>
        </p:txBody>
      </p:sp>
      <p:cxnSp>
        <p:nvCxnSpPr>
          <p:cNvPr id="768" name="Google Shape;768;p66"/>
          <p:cNvCxnSpPr/>
          <p:nvPr/>
        </p:nvCxnSpPr>
        <p:spPr>
          <a:xfrm>
            <a:off x="166823" y="547927"/>
            <a:ext cx="74601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769" name="Google Shape;769;p66"/>
          <p:cNvSpPr txBox="1"/>
          <p:nvPr/>
        </p:nvSpPr>
        <p:spPr>
          <a:xfrm>
            <a:off x="240550" y="785325"/>
            <a:ext cx="738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666666"/>
                </a:solidFill>
                <a:latin typeface="Lora"/>
                <a:ea typeface="Lora"/>
                <a:cs typeface="Lora"/>
                <a:sym typeface="Lora"/>
              </a:rPr>
              <a:t>Let's decompose a "traditional function" down to the simplest "arrow function" step-by-step:</a:t>
            </a:r>
            <a:endParaRPr sz="1200">
              <a:solidFill>
                <a:srgbClr val="666666"/>
              </a:solidFill>
              <a:latin typeface="Lora"/>
              <a:ea typeface="Lora"/>
              <a:cs typeface="Lora"/>
              <a:sym typeface="Lora"/>
            </a:endParaRPr>
          </a:p>
          <a:p>
            <a:pPr indent="0" lvl="0" marL="0" rtl="0" algn="l">
              <a:spcBef>
                <a:spcPts val="0"/>
              </a:spcBef>
              <a:spcAft>
                <a:spcPts val="0"/>
              </a:spcAft>
              <a:buNone/>
            </a:pPr>
            <a:r>
              <a:rPr b="1" lang="en-US" sz="1200">
                <a:solidFill>
                  <a:srgbClr val="666666"/>
                </a:solidFill>
                <a:latin typeface="Lora"/>
                <a:ea typeface="Lora"/>
                <a:cs typeface="Lora"/>
                <a:sym typeface="Lora"/>
              </a:rPr>
              <a:t>NOTE</a:t>
            </a:r>
            <a:r>
              <a:rPr lang="en-US" sz="1200">
                <a:solidFill>
                  <a:srgbClr val="666666"/>
                </a:solidFill>
                <a:latin typeface="Lora"/>
                <a:ea typeface="Lora"/>
                <a:cs typeface="Lora"/>
                <a:sym typeface="Lora"/>
              </a:rPr>
              <a:t>: Each step along the way is a valid "arrow function"</a:t>
            </a:r>
            <a:endParaRPr sz="1200">
              <a:solidFill>
                <a:srgbClr val="666666"/>
              </a:solidFill>
              <a:latin typeface="Lora"/>
              <a:ea typeface="Lora"/>
              <a:cs typeface="Lora"/>
              <a:sym typeface="Lora"/>
            </a:endParaRPr>
          </a:p>
        </p:txBody>
      </p:sp>
      <p:sp>
        <p:nvSpPr>
          <p:cNvPr id="770" name="Google Shape;770;p66"/>
          <p:cNvSpPr txBox="1"/>
          <p:nvPr/>
        </p:nvSpPr>
        <p:spPr>
          <a:xfrm>
            <a:off x="2008500" y="1339425"/>
            <a:ext cx="6346200" cy="36942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FF0000"/>
                </a:solidFill>
                <a:latin typeface="Courier New"/>
                <a:ea typeface="Courier New"/>
                <a:cs typeface="Courier New"/>
                <a:sym typeface="Courier New"/>
              </a:rPr>
              <a:t>// Traditional Function</a:t>
            </a:r>
            <a:endParaRPr sz="1200">
              <a:solidFill>
                <a:srgbClr val="FF0000"/>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00458B"/>
                </a:solidFill>
                <a:latin typeface="Courier New"/>
                <a:ea typeface="Courier New"/>
                <a:cs typeface="Courier New"/>
                <a:sym typeface="Courier New"/>
              </a:rPr>
              <a:t>function</a:t>
            </a:r>
            <a:r>
              <a:rPr b="1" lang="en-US" sz="1200">
                <a:solidFill>
                  <a:srgbClr val="212121"/>
                </a:solidFill>
                <a:latin typeface="Courier New"/>
                <a:ea typeface="Courier New"/>
                <a:cs typeface="Courier New"/>
                <a:sym typeface="Courier New"/>
              </a:rPr>
              <a:t> </a:t>
            </a: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a</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212121"/>
                </a:solidFill>
                <a:latin typeface="Courier New"/>
                <a:ea typeface="Courier New"/>
                <a:cs typeface="Courier New"/>
                <a:sym typeface="Courier New"/>
              </a:rPr>
              <a:t>  </a:t>
            </a:r>
            <a:r>
              <a:rPr b="1" lang="en-US" sz="1200">
                <a:solidFill>
                  <a:srgbClr val="00458B"/>
                </a:solidFill>
                <a:latin typeface="Courier New"/>
                <a:ea typeface="Courier New"/>
                <a:cs typeface="Courier New"/>
                <a:sym typeface="Courier New"/>
              </a:rPr>
              <a:t>return</a:t>
            </a:r>
            <a:r>
              <a:rPr b="1" lang="en-US" sz="1200">
                <a:solidFill>
                  <a:srgbClr val="212121"/>
                </a:solidFill>
                <a:latin typeface="Courier New"/>
                <a:ea typeface="Courier New"/>
                <a:cs typeface="Courier New"/>
                <a:sym typeface="Courier New"/>
              </a:rPr>
              <a:t> a + </a:t>
            </a:r>
            <a:r>
              <a:rPr b="1" lang="en-US" sz="1200">
                <a:solidFill>
                  <a:srgbClr val="95353A"/>
                </a:solidFill>
                <a:latin typeface="Courier New"/>
                <a:ea typeface="Courier New"/>
                <a:cs typeface="Courier New"/>
                <a:sym typeface="Courier New"/>
              </a:rPr>
              <a:t>100</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CC0000"/>
                </a:solidFill>
                <a:latin typeface="Courier New"/>
                <a:ea typeface="Courier New"/>
                <a:cs typeface="Courier New"/>
                <a:sym typeface="Courier New"/>
              </a:rPr>
              <a:t>// Arrow Function Break Down</a:t>
            </a:r>
            <a:endParaRPr sz="1200">
              <a:solidFill>
                <a:srgbClr val="CC0000"/>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FF0000"/>
                </a:solidFill>
                <a:latin typeface="Courier New"/>
                <a:ea typeface="Courier New"/>
                <a:cs typeface="Courier New"/>
                <a:sym typeface="Courier New"/>
              </a:rPr>
              <a:t>// 1. Remove the word "function" and place arrow between the argument and opening body bracket</a:t>
            </a:r>
            <a:endParaRPr sz="1200">
              <a:solidFill>
                <a:srgbClr val="FF0000"/>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a</a:t>
            </a: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 =&gt; </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212121"/>
                </a:solidFill>
                <a:latin typeface="Courier New"/>
                <a:ea typeface="Courier New"/>
                <a:cs typeface="Courier New"/>
                <a:sym typeface="Courier New"/>
              </a:rPr>
              <a:t>  </a:t>
            </a:r>
            <a:r>
              <a:rPr b="1" lang="en-US" sz="1200">
                <a:solidFill>
                  <a:srgbClr val="00458B"/>
                </a:solidFill>
                <a:latin typeface="Courier New"/>
                <a:ea typeface="Courier New"/>
                <a:cs typeface="Courier New"/>
                <a:sym typeface="Courier New"/>
              </a:rPr>
              <a:t>return</a:t>
            </a:r>
            <a:r>
              <a:rPr b="1" lang="en-US" sz="1200">
                <a:solidFill>
                  <a:srgbClr val="212121"/>
                </a:solidFill>
                <a:latin typeface="Courier New"/>
                <a:ea typeface="Courier New"/>
                <a:cs typeface="Courier New"/>
                <a:sym typeface="Courier New"/>
              </a:rPr>
              <a:t> a + </a:t>
            </a:r>
            <a:r>
              <a:rPr b="1" lang="en-US" sz="1200">
                <a:solidFill>
                  <a:srgbClr val="95353A"/>
                </a:solidFill>
                <a:latin typeface="Courier New"/>
                <a:ea typeface="Courier New"/>
                <a:cs typeface="Courier New"/>
                <a:sym typeface="Courier New"/>
              </a:rPr>
              <a:t>100</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FF0000"/>
                </a:solidFill>
                <a:latin typeface="Courier New"/>
                <a:ea typeface="Courier New"/>
                <a:cs typeface="Courier New"/>
                <a:sym typeface="Courier New"/>
              </a:rPr>
              <a:t>// 2. Remove the body brackets and word "return" -- the return is implied.</a:t>
            </a:r>
            <a:endParaRPr sz="1200">
              <a:solidFill>
                <a:srgbClr val="FF0000"/>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a</a:t>
            </a: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 =&gt; a + </a:t>
            </a:r>
            <a:r>
              <a:rPr b="1" lang="en-US" sz="1200">
                <a:solidFill>
                  <a:srgbClr val="95353A"/>
                </a:solidFill>
                <a:latin typeface="Courier New"/>
                <a:ea typeface="Courier New"/>
                <a:cs typeface="Courier New"/>
                <a:sym typeface="Courier New"/>
              </a:rPr>
              <a:t>100</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FF0000"/>
                </a:solidFill>
                <a:latin typeface="Courier New"/>
                <a:ea typeface="Courier New"/>
                <a:cs typeface="Courier New"/>
                <a:sym typeface="Courier New"/>
              </a:rPr>
              <a:t>// 3. Remove the argument parentheses</a:t>
            </a:r>
            <a:endParaRPr sz="1200">
              <a:solidFill>
                <a:srgbClr val="FF0000"/>
              </a:solidFill>
              <a:latin typeface="Courier New"/>
              <a:ea typeface="Courier New"/>
              <a:cs typeface="Courier New"/>
              <a:sym typeface="Courier New"/>
            </a:endParaRPr>
          </a:p>
          <a:p>
            <a:pPr indent="0" lvl="0" marL="228600" marR="228600" rtl="0" algn="l">
              <a:lnSpc>
                <a:spcPct val="140000"/>
              </a:lnSpc>
              <a:spcBef>
                <a:spcPts val="0"/>
              </a:spcBef>
              <a:spcAft>
                <a:spcPts val="1800"/>
              </a:spcAft>
              <a:buNone/>
            </a:pPr>
            <a:r>
              <a:rPr b="1" lang="en-US" sz="1200">
                <a:solidFill>
                  <a:srgbClr val="212121"/>
                </a:solidFill>
                <a:latin typeface="Courier New"/>
                <a:ea typeface="Courier New"/>
                <a:cs typeface="Courier New"/>
                <a:sym typeface="Courier New"/>
              </a:rPr>
              <a:t>a =&gt; a + </a:t>
            </a:r>
            <a:r>
              <a:rPr b="1" lang="en-US" sz="1200">
                <a:solidFill>
                  <a:srgbClr val="95353A"/>
                </a:solidFill>
                <a:latin typeface="Courier New"/>
                <a:ea typeface="Courier New"/>
                <a:cs typeface="Courier New"/>
                <a:sym typeface="Courier New"/>
              </a:rPr>
              <a:t>100</a:t>
            </a:r>
            <a:r>
              <a:rPr b="1" lang="en-US" sz="1200">
                <a:solidFill>
                  <a:srgbClr val="626262"/>
                </a:solidFill>
                <a:latin typeface="Courier New"/>
                <a:ea typeface="Courier New"/>
                <a:cs typeface="Courier New"/>
                <a:sym typeface="Courier New"/>
              </a:rPr>
              <a:t>;</a:t>
            </a:r>
            <a:endParaRPr b="1" sz="1200">
              <a:solidFill>
                <a:srgbClr val="626262"/>
              </a:solidFill>
              <a:latin typeface="Courier New"/>
              <a:ea typeface="Courier New"/>
              <a:cs typeface="Courier New"/>
              <a:sym typeface="Courier New"/>
            </a:endParaRPr>
          </a:p>
        </p:txBody>
      </p:sp>
      <p:pic>
        <p:nvPicPr>
          <p:cNvPr id="771" name="Google Shape;771;p66"/>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7"/>
          <p:cNvSpPr txBox="1"/>
          <p:nvPr>
            <p:ph idx="12" type="sldNum"/>
          </p:nvPr>
        </p:nvSpPr>
        <p:spPr>
          <a:xfrm>
            <a:off x="107900" y="48059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78" name="Google Shape;778;p67"/>
          <p:cNvSpPr txBox="1"/>
          <p:nvPr/>
        </p:nvSpPr>
        <p:spPr>
          <a:xfrm>
            <a:off x="0" y="0"/>
            <a:ext cx="7938000" cy="631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US" sz="2900">
                <a:latin typeface="Times New Roman"/>
                <a:ea typeface="Times New Roman"/>
                <a:cs typeface="Times New Roman"/>
                <a:sym typeface="Times New Roman"/>
              </a:rPr>
              <a:t>Comparing traditional functions to arrow functions</a:t>
            </a:r>
            <a:endParaRPr sz="2900">
              <a:solidFill>
                <a:schemeClr val="dk1"/>
              </a:solidFill>
              <a:latin typeface="Times New Roman"/>
              <a:ea typeface="Times New Roman"/>
              <a:cs typeface="Times New Roman"/>
              <a:sym typeface="Times New Roman"/>
            </a:endParaRPr>
          </a:p>
        </p:txBody>
      </p:sp>
      <p:cxnSp>
        <p:nvCxnSpPr>
          <p:cNvPr id="779" name="Google Shape;779;p67"/>
          <p:cNvCxnSpPr/>
          <p:nvPr/>
        </p:nvCxnSpPr>
        <p:spPr>
          <a:xfrm>
            <a:off x="166823" y="547927"/>
            <a:ext cx="74601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780" name="Google Shape;780;p67"/>
          <p:cNvSpPr txBox="1"/>
          <p:nvPr/>
        </p:nvSpPr>
        <p:spPr>
          <a:xfrm>
            <a:off x="203725" y="631200"/>
            <a:ext cx="738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434343"/>
                </a:solidFill>
                <a:latin typeface="Lora"/>
                <a:ea typeface="Lora"/>
                <a:cs typeface="Lora"/>
                <a:sym typeface="Lora"/>
              </a:rPr>
              <a:t>For example,</a:t>
            </a:r>
            <a:r>
              <a:rPr lang="en-US" sz="1200">
                <a:solidFill>
                  <a:srgbClr val="434343"/>
                </a:solidFill>
                <a:latin typeface="Lora"/>
                <a:ea typeface="Lora"/>
                <a:cs typeface="Lora"/>
                <a:sym typeface="Lora"/>
              </a:rPr>
              <a:t> if you have multiple arguments or no arguments, you'll need to re-introduce parentheses around the arguments:</a:t>
            </a:r>
            <a:endParaRPr sz="1200">
              <a:solidFill>
                <a:srgbClr val="434343"/>
              </a:solidFill>
              <a:latin typeface="Lora"/>
              <a:ea typeface="Lora"/>
              <a:cs typeface="Lora"/>
              <a:sym typeface="Lora"/>
            </a:endParaRPr>
          </a:p>
        </p:txBody>
      </p:sp>
      <p:sp>
        <p:nvSpPr>
          <p:cNvPr id="781" name="Google Shape;781;p67"/>
          <p:cNvSpPr txBox="1"/>
          <p:nvPr/>
        </p:nvSpPr>
        <p:spPr>
          <a:xfrm>
            <a:off x="330600" y="1268575"/>
            <a:ext cx="2846100" cy="13845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228600" marR="228600" rtl="0" algn="l">
              <a:lnSpc>
                <a:spcPct val="100000"/>
              </a:lnSpc>
              <a:spcBef>
                <a:spcPts val="1000"/>
              </a:spcBef>
              <a:spcAft>
                <a:spcPts val="0"/>
              </a:spcAft>
              <a:buNone/>
            </a:pPr>
            <a:r>
              <a:rPr lang="en-US" sz="1200">
                <a:solidFill>
                  <a:srgbClr val="626262"/>
                </a:solidFill>
                <a:latin typeface="Courier New"/>
                <a:ea typeface="Courier New"/>
                <a:cs typeface="Courier New"/>
                <a:sym typeface="Courier New"/>
              </a:rPr>
              <a:t>// Traditional Function</a:t>
            </a:r>
            <a:endParaRPr sz="1200">
              <a:solidFill>
                <a:srgbClr val="212121"/>
              </a:solidFill>
              <a:latin typeface="Courier New"/>
              <a:ea typeface="Courier New"/>
              <a:cs typeface="Courier New"/>
              <a:sym typeface="Courier New"/>
            </a:endParaRPr>
          </a:p>
          <a:p>
            <a:pPr indent="0" lvl="0" marL="228600" marR="228600" rtl="0" algn="l">
              <a:lnSpc>
                <a:spcPct val="100000"/>
              </a:lnSpc>
              <a:spcBef>
                <a:spcPts val="1000"/>
              </a:spcBef>
              <a:spcAft>
                <a:spcPts val="0"/>
              </a:spcAft>
              <a:buNone/>
            </a:pPr>
            <a:r>
              <a:rPr b="1" lang="en-US" sz="1200">
                <a:solidFill>
                  <a:srgbClr val="00458B"/>
                </a:solidFill>
                <a:latin typeface="Courier New"/>
                <a:ea typeface="Courier New"/>
                <a:cs typeface="Courier New"/>
                <a:sym typeface="Courier New"/>
              </a:rPr>
              <a:t>function</a:t>
            </a:r>
            <a:r>
              <a:rPr b="1" lang="en-US" sz="1200">
                <a:solidFill>
                  <a:srgbClr val="212121"/>
                </a:solidFill>
                <a:latin typeface="Courier New"/>
                <a:ea typeface="Courier New"/>
                <a:cs typeface="Courier New"/>
                <a:sym typeface="Courier New"/>
              </a:rPr>
              <a:t> </a:t>
            </a: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a</a:t>
            </a: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 b</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228600" marR="228600" rtl="0" algn="l">
              <a:lnSpc>
                <a:spcPct val="100000"/>
              </a:lnSpc>
              <a:spcBef>
                <a:spcPts val="1000"/>
              </a:spcBef>
              <a:spcAft>
                <a:spcPts val="0"/>
              </a:spcAft>
              <a:buNone/>
            </a:pPr>
            <a:r>
              <a:rPr b="1" lang="en-US" sz="1200">
                <a:solidFill>
                  <a:srgbClr val="212121"/>
                </a:solidFill>
                <a:latin typeface="Courier New"/>
                <a:ea typeface="Courier New"/>
                <a:cs typeface="Courier New"/>
                <a:sym typeface="Courier New"/>
              </a:rPr>
              <a:t>  </a:t>
            </a:r>
            <a:r>
              <a:rPr b="1" lang="en-US" sz="1200">
                <a:solidFill>
                  <a:srgbClr val="00458B"/>
                </a:solidFill>
                <a:latin typeface="Courier New"/>
                <a:ea typeface="Courier New"/>
                <a:cs typeface="Courier New"/>
                <a:sym typeface="Courier New"/>
              </a:rPr>
              <a:t>return</a:t>
            </a:r>
            <a:r>
              <a:rPr b="1" lang="en-US" sz="1200">
                <a:solidFill>
                  <a:srgbClr val="212121"/>
                </a:solidFill>
                <a:latin typeface="Courier New"/>
                <a:ea typeface="Courier New"/>
                <a:cs typeface="Courier New"/>
                <a:sym typeface="Courier New"/>
              </a:rPr>
              <a:t> a + b + </a:t>
            </a:r>
            <a:r>
              <a:rPr b="1" lang="en-US" sz="1200">
                <a:solidFill>
                  <a:srgbClr val="95353A"/>
                </a:solidFill>
                <a:latin typeface="Courier New"/>
                <a:ea typeface="Courier New"/>
                <a:cs typeface="Courier New"/>
                <a:sym typeface="Courier New"/>
              </a:rPr>
              <a:t>100</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228600" marR="228600" rtl="0" algn="l">
              <a:lnSpc>
                <a:spcPct val="100000"/>
              </a:lnSpc>
              <a:spcBef>
                <a:spcPts val="1000"/>
              </a:spcBef>
              <a:spcAft>
                <a:spcPts val="0"/>
              </a:spcAft>
              <a:buNone/>
            </a:pPr>
            <a:r>
              <a:rPr b="1" lang="en-US" sz="1200">
                <a:solidFill>
                  <a:srgbClr val="626262"/>
                </a:solidFill>
                <a:latin typeface="Courier New"/>
                <a:ea typeface="Courier New"/>
                <a:cs typeface="Courier New"/>
                <a:sym typeface="Courier New"/>
              </a:rPr>
              <a:t>}</a:t>
            </a:r>
            <a:endParaRPr b="1" sz="1200">
              <a:solidFill>
                <a:srgbClr val="FF0000"/>
              </a:solidFill>
              <a:latin typeface="Courier New"/>
              <a:ea typeface="Courier New"/>
              <a:cs typeface="Courier New"/>
              <a:sym typeface="Courier New"/>
            </a:endParaRPr>
          </a:p>
        </p:txBody>
      </p:sp>
      <p:sp>
        <p:nvSpPr>
          <p:cNvPr id="782" name="Google Shape;782;p67"/>
          <p:cNvSpPr txBox="1"/>
          <p:nvPr/>
        </p:nvSpPr>
        <p:spPr>
          <a:xfrm>
            <a:off x="3990273" y="1676775"/>
            <a:ext cx="3000000" cy="554100"/>
          </a:xfrm>
          <a:prstGeom prst="rect">
            <a:avLst/>
          </a:prstGeom>
          <a:noFill/>
          <a:ln cap="flat" cmpd="sng" w="9525">
            <a:solidFill>
              <a:srgbClr val="66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626262"/>
                </a:solidFill>
                <a:latin typeface="Courier New"/>
                <a:ea typeface="Courier New"/>
                <a:cs typeface="Courier New"/>
                <a:sym typeface="Courier New"/>
              </a:rPr>
              <a:t>// Arrow Function</a:t>
            </a:r>
            <a:endParaRPr sz="1200">
              <a:solidFill>
                <a:srgbClr val="212121"/>
              </a:solidFill>
              <a:latin typeface="Courier New"/>
              <a:ea typeface="Courier New"/>
              <a:cs typeface="Courier New"/>
              <a:sym typeface="Courier New"/>
            </a:endParaRPr>
          </a:p>
          <a:p>
            <a:pPr indent="0" lvl="0" marL="0" marR="228600" rtl="0" algn="l">
              <a:lnSpc>
                <a:spcPct val="140000"/>
              </a:lnSpc>
              <a:spcBef>
                <a:spcPts val="0"/>
              </a:spcBef>
              <a:spcAft>
                <a:spcPts val="1800"/>
              </a:spcAft>
              <a:buNone/>
            </a:pP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a</a:t>
            </a: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 b</a:t>
            </a: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 =&gt; a + b + </a:t>
            </a:r>
            <a:r>
              <a:rPr b="1" lang="en-US" sz="1200">
                <a:solidFill>
                  <a:srgbClr val="95353A"/>
                </a:solidFill>
                <a:latin typeface="Courier New"/>
                <a:ea typeface="Courier New"/>
                <a:cs typeface="Courier New"/>
                <a:sym typeface="Courier New"/>
              </a:rPr>
              <a:t>100</a:t>
            </a:r>
            <a:r>
              <a:rPr b="1" lang="en-US" sz="1200">
                <a:solidFill>
                  <a:srgbClr val="626262"/>
                </a:solidFill>
                <a:latin typeface="Courier New"/>
                <a:ea typeface="Courier New"/>
                <a:cs typeface="Courier New"/>
                <a:sym typeface="Courier New"/>
              </a:rPr>
              <a:t>;</a:t>
            </a:r>
            <a:endParaRPr b="1" sz="1200">
              <a:solidFill>
                <a:srgbClr val="626262"/>
              </a:solidFill>
              <a:latin typeface="Courier New"/>
              <a:ea typeface="Courier New"/>
              <a:cs typeface="Courier New"/>
              <a:sym typeface="Courier New"/>
            </a:endParaRPr>
          </a:p>
        </p:txBody>
      </p:sp>
      <p:cxnSp>
        <p:nvCxnSpPr>
          <p:cNvPr id="783" name="Google Shape;783;p67"/>
          <p:cNvCxnSpPr>
            <a:stCxn id="781" idx="3"/>
            <a:endCxn id="782" idx="1"/>
          </p:cNvCxnSpPr>
          <p:nvPr/>
        </p:nvCxnSpPr>
        <p:spPr>
          <a:xfrm flipH="1" rot="10800000">
            <a:off x="3176700" y="1953925"/>
            <a:ext cx="813600" cy="6900"/>
          </a:xfrm>
          <a:prstGeom prst="straightConnector1">
            <a:avLst/>
          </a:prstGeom>
          <a:noFill/>
          <a:ln cap="flat" cmpd="sng" w="9525">
            <a:solidFill>
              <a:schemeClr val="dk2"/>
            </a:solidFill>
            <a:prstDash val="solid"/>
            <a:round/>
            <a:headEnd len="med" w="med" type="none"/>
            <a:tailEnd len="med" w="med" type="triangle"/>
          </a:ln>
        </p:spPr>
      </p:cxnSp>
      <p:sp>
        <p:nvSpPr>
          <p:cNvPr id="784" name="Google Shape;784;p67"/>
          <p:cNvSpPr txBox="1"/>
          <p:nvPr/>
        </p:nvSpPr>
        <p:spPr>
          <a:xfrm>
            <a:off x="330600" y="3056375"/>
            <a:ext cx="3737400" cy="12930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626262"/>
                </a:solidFill>
                <a:latin typeface="Courier New"/>
                <a:ea typeface="Courier New"/>
                <a:cs typeface="Courier New"/>
                <a:sym typeface="Courier New"/>
              </a:rPr>
              <a:t>// Traditional Function (no arguments)</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00458B"/>
                </a:solidFill>
                <a:latin typeface="Courier New"/>
                <a:ea typeface="Courier New"/>
                <a:cs typeface="Courier New"/>
                <a:sym typeface="Courier New"/>
              </a:rPr>
              <a:t>let</a:t>
            </a:r>
            <a:r>
              <a:rPr b="1" lang="en-US" sz="1200">
                <a:solidFill>
                  <a:srgbClr val="212121"/>
                </a:solidFill>
                <a:latin typeface="Courier New"/>
                <a:ea typeface="Courier New"/>
                <a:cs typeface="Courier New"/>
                <a:sym typeface="Courier New"/>
              </a:rPr>
              <a:t> a = </a:t>
            </a:r>
            <a:r>
              <a:rPr b="1" lang="en-US" sz="1200">
                <a:solidFill>
                  <a:srgbClr val="95353A"/>
                </a:solidFill>
                <a:latin typeface="Courier New"/>
                <a:ea typeface="Courier New"/>
                <a:cs typeface="Courier New"/>
                <a:sym typeface="Courier New"/>
              </a:rPr>
              <a:t>4</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00458B"/>
                </a:solidFill>
                <a:latin typeface="Courier New"/>
                <a:ea typeface="Courier New"/>
                <a:cs typeface="Courier New"/>
                <a:sym typeface="Courier New"/>
              </a:rPr>
              <a:t>let</a:t>
            </a:r>
            <a:r>
              <a:rPr b="1" lang="en-US" sz="1200">
                <a:solidFill>
                  <a:srgbClr val="212121"/>
                </a:solidFill>
                <a:latin typeface="Courier New"/>
                <a:ea typeface="Courier New"/>
                <a:cs typeface="Courier New"/>
                <a:sym typeface="Courier New"/>
              </a:rPr>
              <a:t> b = </a:t>
            </a:r>
            <a:r>
              <a:rPr b="1" lang="en-US" sz="1200">
                <a:solidFill>
                  <a:srgbClr val="95353A"/>
                </a:solidFill>
                <a:latin typeface="Courier New"/>
                <a:ea typeface="Courier New"/>
                <a:cs typeface="Courier New"/>
                <a:sym typeface="Courier New"/>
              </a:rPr>
              <a:t>2</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00458B"/>
                </a:solidFill>
                <a:latin typeface="Courier New"/>
                <a:ea typeface="Courier New"/>
                <a:cs typeface="Courier New"/>
                <a:sym typeface="Courier New"/>
              </a:rPr>
              <a:t>function</a:t>
            </a:r>
            <a:r>
              <a:rPr b="1" lang="en-US" sz="1200">
                <a:solidFill>
                  <a:srgbClr val="212121"/>
                </a:solidFill>
                <a:latin typeface="Courier New"/>
                <a:ea typeface="Courier New"/>
                <a:cs typeface="Courier New"/>
                <a:sym typeface="Courier New"/>
              </a:rPr>
              <a:t> </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212121"/>
                </a:solidFill>
                <a:latin typeface="Courier New"/>
                <a:ea typeface="Courier New"/>
                <a:cs typeface="Courier New"/>
                <a:sym typeface="Courier New"/>
              </a:rPr>
              <a:t>  </a:t>
            </a:r>
            <a:r>
              <a:rPr b="1" lang="en-US" sz="1200">
                <a:solidFill>
                  <a:srgbClr val="00458B"/>
                </a:solidFill>
                <a:latin typeface="Courier New"/>
                <a:ea typeface="Courier New"/>
                <a:cs typeface="Courier New"/>
                <a:sym typeface="Courier New"/>
              </a:rPr>
              <a:t>return</a:t>
            </a:r>
            <a:r>
              <a:rPr b="1" lang="en-US" sz="1200">
                <a:solidFill>
                  <a:srgbClr val="212121"/>
                </a:solidFill>
                <a:latin typeface="Courier New"/>
                <a:ea typeface="Courier New"/>
                <a:cs typeface="Courier New"/>
                <a:sym typeface="Courier New"/>
              </a:rPr>
              <a:t> a + b + </a:t>
            </a:r>
            <a:r>
              <a:rPr b="1" lang="en-US" sz="1200">
                <a:solidFill>
                  <a:srgbClr val="95353A"/>
                </a:solidFill>
                <a:latin typeface="Courier New"/>
                <a:ea typeface="Courier New"/>
                <a:cs typeface="Courier New"/>
                <a:sym typeface="Courier New"/>
              </a:rPr>
              <a:t>100</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marR="228600" rtl="0" algn="l">
              <a:lnSpc>
                <a:spcPct val="140000"/>
              </a:lnSpc>
              <a:spcBef>
                <a:spcPts val="0"/>
              </a:spcBef>
              <a:spcAft>
                <a:spcPts val="1800"/>
              </a:spcAft>
              <a:buNone/>
            </a:pPr>
            <a:r>
              <a:rPr b="1" lang="en-US" sz="1200">
                <a:solidFill>
                  <a:srgbClr val="626262"/>
                </a:solidFill>
                <a:latin typeface="Courier New"/>
                <a:ea typeface="Courier New"/>
                <a:cs typeface="Courier New"/>
                <a:sym typeface="Courier New"/>
              </a:rPr>
              <a:t>}</a:t>
            </a:r>
            <a:endParaRPr b="1" sz="1200">
              <a:solidFill>
                <a:srgbClr val="626262"/>
              </a:solidFill>
              <a:latin typeface="Courier New"/>
              <a:ea typeface="Courier New"/>
              <a:cs typeface="Courier New"/>
              <a:sym typeface="Courier New"/>
            </a:endParaRPr>
          </a:p>
        </p:txBody>
      </p:sp>
      <p:sp>
        <p:nvSpPr>
          <p:cNvPr id="785" name="Google Shape;785;p67"/>
          <p:cNvSpPr txBox="1"/>
          <p:nvPr/>
        </p:nvSpPr>
        <p:spPr>
          <a:xfrm>
            <a:off x="4966623" y="3240750"/>
            <a:ext cx="3813300" cy="923400"/>
          </a:xfrm>
          <a:prstGeom prst="rect">
            <a:avLst/>
          </a:prstGeom>
          <a:noFill/>
          <a:ln cap="flat" cmpd="sng" w="9525">
            <a:solidFill>
              <a:srgbClr val="66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626262"/>
                </a:solidFill>
                <a:latin typeface="Courier New"/>
                <a:ea typeface="Courier New"/>
                <a:cs typeface="Courier New"/>
                <a:sym typeface="Courier New"/>
              </a:rPr>
              <a:t>// Arrow Function (no arguments)</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00458B"/>
                </a:solidFill>
                <a:latin typeface="Courier New"/>
                <a:ea typeface="Courier New"/>
                <a:cs typeface="Courier New"/>
                <a:sym typeface="Courier New"/>
              </a:rPr>
              <a:t>let</a:t>
            </a:r>
            <a:r>
              <a:rPr b="1" lang="en-US" sz="1200">
                <a:solidFill>
                  <a:srgbClr val="212121"/>
                </a:solidFill>
                <a:latin typeface="Courier New"/>
                <a:ea typeface="Courier New"/>
                <a:cs typeface="Courier New"/>
                <a:sym typeface="Courier New"/>
              </a:rPr>
              <a:t> a = </a:t>
            </a:r>
            <a:r>
              <a:rPr b="1" lang="en-US" sz="1200">
                <a:solidFill>
                  <a:srgbClr val="95353A"/>
                </a:solidFill>
                <a:latin typeface="Courier New"/>
                <a:ea typeface="Courier New"/>
                <a:cs typeface="Courier New"/>
                <a:sym typeface="Courier New"/>
              </a:rPr>
              <a:t>4</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00458B"/>
                </a:solidFill>
                <a:latin typeface="Courier New"/>
                <a:ea typeface="Courier New"/>
                <a:cs typeface="Courier New"/>
                <a:sym typeface="Courier New"/>
              </a:rPr>
              <a:t>let</a:t>
            </a:r>
            <a:r>
              <a:rPr b="1" lang="en-US" sz="1200">
                <a:solidFill>
                  <a:srgbClr val="212121"/>
                </a:solidFill>
                <a:latin typeface="Courier New"/>
                <a:ea typeface="Courier New"/>
                <a:cs typeface="Courier New"/>
                <a:sym typeface="Courier New"/>
              </a:rPr>
              <a:t> b = </a:t>
            </a:r>
            <a:r>
              <a:rPr b="1" lang="en-US" sz="1200">
                <a:solidFill>
                  <a:srgbClr val="95353A"/>
                </a:solidFill>
                <a:latin typeface="Courier New"/>
                <a:ea typeface="Courier New"/>
                <a:cs typeface="Courier New"/>
                <a:sym typeface="Courier New"/>
              </a:rPr>
              <a:t>2</a:t>
            </a:r>
            <a:r>
              <a:rPr b="1" lang="en-US" sz="1200">
                <a:solidFill>
                  <a:srgbClr val="626262"/>
                </a:solidFill>
                <a:latin typeface="Courier New"/>
                <a:ea typeface="Courier New"/>
                <a:cs typeface="Courier New"/>
                <a:sym typeface="Courier New"/>
              </a:rPr>
              <a:t>;</a:t>
            </a:r>
            <a:endParaRPr b="1" sz="1200">
              <a:solidFill>
                <a:srgbClr val="212121"/>
              </a:solidFill>
              <a:latin typeface="Courier New"/>
              <a:ea typeface="Courier New"/>
              <a:cs typeface="Courier New"/>
              <a:sym typeface="Courier New"/>
            </a:endParaRPr>
          </a:p>
          <a:p>
            <a:pPr indent="0" lvl="0" marL="0" marR="228600" rtl="0" algn="l">
              <a:lnSpc>
                <a:spcPct val="140000"/>
              </a:lnSpc>
              <a:spcBef>
                <a:spcPts val="0"/>
              </a:spcBef>
              <a:spcAft>
                <a:spcPts val="1800"/>
              </a:spcAft>
              <a:buNone/>
            </a:pPr>
            <a:r>
              <a:rPr b="1" lang="en-US" sz="1200">
                <a:solidFill>
                  <a:srgbClr val="626262"/>
                </a:solidFill>
                <a:latin typeface="Courier New"/>
                <a:ea typeface="Courier New"/>
                <a:cs typeface="Courier New"/>
                <a:sym typeface="Courier New"/>
              </a:rPr>
              <a:t>()</a:t>
            </a:r>
            <a:r>
              <a:rPr b="1" lang="en-US" sz="1200">
                <a:solidFill>
                  <a:srgbClr val="212121"/>
                </a:solidFill>
                <a:latin typeface="Courier New"/>
                <a:ea typeface="Courier New"/>
                <a:cs typeface="Courier New"/>
                <a:sym typeface="Courier New"/>
              </a:rPr>
              <a:t> =&gt; a + b + </a:t>
            </a:r>
            <a:r>
              <a:rPr b="1" lang="en-US" sz="1200">
                <a:solidFill>
                  <a:srgbClr val="95353A"/>
                </a:solidFill>
                <a:latin typeface="Courier New"/>
                <a:ea typeface="Courier New"/>
                <a:cs typeface="Courier New"/>
                <a:sym typeface="Courier New"/>
              </a:rPr>
              <a:t>100</a:t>
            </a:r>
            <a:r>
              <a:rPr b="1" lang="en-US" sz="1200">
                <a:solidFill>
                  <a:srgbClr val="626262"/>
                </a:solidFill>
                <a:latin typeface="Courier New"/>
                <a:ea typeface="Courier New"/>
                <a:cs typeface="Courier New"/>
                <a:sym typeface="Courier New"/>
              </a:rPr>
              <a:t>;</a:t>
            </a:r>
            <a:endParaRPr b="1" sz="1200">
              <a:solidFill>
                <a:srgbClr val="626262"/>
              </a:solidFill>
              <a:latin typeface="Courier New"/>
              <a:ea typeface="Courier New"/>
              <a:cs typeface="Courier New"/>
              <a:sym typeface="Courier New"/>
            </a:endParaRPr>
          </a:p>
        </p:txBody>
      </p:sp>
      <p:cxnSp>
        <p:nvCxnSpPr>
          <p:cNvPr id="786" name="Google Shape;786;p67"/>
          <p:cNvCxnSpPr>
            <a:stCxn id="784" idx="3"/>
            <a:endCxn id="785" idx="1"/>
          </p:cNvCxnSpPr>
          <p:nvPr/>
        </p:nvCxnSpPr>
        <p:spPr>
          <a:xfrm flipH="1" rot="10800000">
            <a:off x="4068000" y="3702575"/>
            <a:ext cx="898500" cy="300"/>
          </a:xfrm>
          <a:prstGeom prst="straightConnector1">
            <a:avLst/>
          </a:prstGeom>
          <a:noFill/>
          <a:ln cap="flat" cmpd="sng" w="9525">
            <a:solidFill>
              <a:schemeClr val="dk2"/>
            </a:solidFill>
            <a:prstDash val="solid"/>
            <a:round/>
            <a:headEnd len="med" w="med" type="none"/>
            <a:tailEnd len="med" w="med" type="triangle"/>
          </a:ln>
        </p:spPr>
      </p:cxnSp>
      <p:pic>
        <p:nvPicPr>
          <p:cNvPr id="787" name="Google Shape;787;p67"/>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8"/>
          <p:cNvSpPr txBox="1"/>
          <p:nvPr>
            <p:ph idx="12" type="sldNum"/>
          </p:nvPr>
        </p:nvSpPr>
        <p:spPr>
          <a:xfrm>
            <a:off x="228175" y="48026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794" name="Google Shape;794;p68"/>
          <p:cNvSpPr txBox="1"/>
          <p:nvPr/>
        </p:nvSpPr>
        <p:spPr>
          <a:xfrm>
            <a:off x="1821500" y="762250"/>
            <a:ext cx="7196700" cy="3886500"/>
          </a:xfrm>
          <a:prstGeom prst="rect">
            <a:avLst/>
          </a:prstGeom>
          <a:noFill/>
          <a:ln cap="flat" cmpd="sng" w="9525">
            <a:solidFill>
              <a:srgbClr val="66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950">
              <a:solidFill>
                <a:srgbClr val="939598"/>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939598"/>
                </a:solidFill>
                <a:latin typeface="Courier New"/>
                <a:ea typeface="Courier New"/>
                <a:cs typeface="Courier New"/>
                <a:sym typeface="Courier New"/>
              </a:rPr>
              <a:t>// Arrow function with two arguments</a:t>
            </a:r>
            <a:endParaRPr sz="950">
              <a:solidFill>
                <a:srgbClr val="939598"/>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00FF"/>
                </a:solidFill>
                <a:latin typeface="Courier New"/>
                <a:ea typeface="Courier New"/>
                <a:cs typeface="Courier New"/>
                <a:sym typeface="Courier New"/>
              </a:rPr>
              <a:t>const sum</a:t>
            </a:r>
            <a:r>
              <a:rPr lang="en-US" sz="950">
                <a:solidFill>
                  <a:srgbClr val="FFFFFF"/>
                </a:solidFill>
                <a:latin typeface="Courier New"/>
                <a:ea typeface="Courier New"/>
                <a:cs typeface="Courier New"/>
                <a:sym typeface="Courier New"/>
              </a:rPr>
              <a:t> </a:t>
            </a:r>
            <a:r>
              <a:rPr lang="en-US" sz="950">
                <a:solidFill>
                  <a:schemeClr val="dk1"/>
                </a:solidFill>
                <a:latin typeface="Courier New"/>
                <a:ea typeface="Courier New"/>
                <a:cs typeface="Courier New"/>
                <a:sym typeface="Courier New"/>
              </a:rPr>
              <a:t>= (</a:t>
            </a:r>
            <a:r>
              <a:rPr lang="en-US" sz="950">
                <a:solidFill>
                  <a:srgbClr val="FF00FF"/>
                </a:solidFill>
                <a:latin typeface="Courier New"/>
                <a:ea typeface="Courier New"/>
                <a:cs typeface="Courier New"/>
                <a:sym typeface="Courier New"/>
              </a:rPr>
              <a:t>firstParam</a:t>
            </a:r>
            <a:r>
              <a:rPr lang="en-US" sz="950">
                <a:solidFill>
                  <a:schemeClr val="dk1"/>
                </a:solidFill>
                <a:latin typeface="Courier New"/>
                <a:ea typeface="Courier New"/>
                <a:cs typeface="Courier New"/>
                <a:sym typeface="Courier New"/>
              </a:rPr>
              <a:t>, </a:t>
            </a:r>
            <a:r>
              <a:rPr lang="en-US" sz="950">
                <a:solidFill>
                  <a:srgbClr val="FF00FF"/>
                </a:solidFill>
                <a:latin typeface="Courier New"/>
                <a:ea typeface="Courier New"/>
                <a:cs typeface="Courier New"/>
                <a:sym typeface="Courier New"/>
              </a:rPr>
              <a:t>secondParam</a:t>
            </a:r>
            <a:r>
              <a:rPr lang="en-US" sz="950">
                <a:solidFill>
                  <a:schemeClr val="dk1"/>
                </a:solidFill>
                <a:latin typeface="Courier New"/>
                <a:ea typeface="Courier New"/>
                <a:cs typeface="Courier New"/>
                <a:sym typeface="Courier New"/>
              </a:rPr>
              <a:t>) =&gt; { </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FFFF"/>
                </a:solidFill>
                <a:latin typeface="Courier New"/>
                <a:ea typeface="Courier New"/>
                <a:cs typeface="Courier New"/>
                <a:sym typeface="Courier New"/>
              </a:rPr>
              <a:t>  </a:t>
            </a:r>
            <a:r>
              <a:rPr lang="en-US" sz="950">
                <a:solidFill>
                  <a:srgbClr val="9900FF"/>
                </a:solidFill>
                <a:latin typeface="Courier New"/>
                <a:ea typeface="Courier New"/>
                <a:cs typeface="Courier New"/>
                <a:sym typeface="Courier New"/>
              </a:rPr>
              <a:t>return </a:t>
            </a:r>
            <a:r>
              <a:rPr lang="en-US" sz="950">
                <a:solidFill>
                  <a:srgbClr val="FF8973"/>
                </a:solidFill>
                <a:latin typeface="Courier New"/>
                <a:ea typeface="Courier New"/>
                <a:cs typeface="Courier New"/>
                <a:sym typeface="Courier New"/>
              </a:rPr>
              <a:t>firstParam</a:t>
            </a:r>
            <a:r>
              <a:rPr lang="en-US" sz="950">
                <a:solidFill>
                  <a:srgbClr val="61AFEF"/>
                </a:solidFill>
                <a:latin typeface="Courier New"/>
                <a:ea typeface="Courier New"/>
                <a:cs typeface="Courier New"/>
                <a:sym typeface="Courier New"/>
              </a:rPr>
              <a:t> + </a:t>
            </a:r>
            <a:r>
              <a:rPr lang="en-US" sz="950">
                <a:solidFill>
                  <a:srgbClr val="FF8973"/>
                </a:solidFill>
                <a:latin typeface="Courier New"/>
                <a:ea typeface="Courier New"/>
                <a:cs typeface="Courier New"/>
                <a:sym typeface="Courier New"/>
              </a:rPr>
              <a:t>secondParam</a:t>
            </a:r>
            <a:r>
              <a:rPr lang="en-US" sz="950">
                <a:solidFill>
                  <a:srgbClr val="FFFFFF"/>
                </a:solidFill>
                <a:latin typeface="Courier New"/>
                <a:ea typeface="Courier New"/>
                <a:cs typeface="Courier New"/>
                <a:sym typeface="Courier New"/>
              </a:rPr>
              <a:t>;</a:t>
            </a:r>
            <a:endParaRPr sz="95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US" sz="950">
                <a:solidFill>
                  <a:schemeClr val="dk1"/>
                </a:solidFill>
                <a:latin typeface="Courier New"/>
                <a:ea typeface="Courier New"/>
                <a:cs typeface="Courier New"/>
                <a:sym typeface="Courier New"/>
              </a:rPr>
              <a:t>};</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8973"/>
                </a:solidFill>
                <a:latin typeface="Courier New"/>
                <a:ea typeface="Courier New"/>
                <a:cs typeface="Courier New"/>
                <a:sym typeface="Courier New"/>
              </a:rPr>
              <a:t>console</a:t>
            </a:r>
            <a:r>
              <a:rPr lang="en-US" sz="950">
                <a:solidFill>
                  <a:srgbClr val="15141F"/>
                </a:solidFill>
                <a:latin typeface="Courier New"/>
                <a:ea typeface="Courier New"/>
                <a:cs typeface="Courier New"/>
                <a:sym typeface="Courier New"/>
              </a:rPr>
              <a:t>.</a:t>
            </a:r>
            <a:r>
              <a:rPr lang="en-US" sz="950">
                <a:solidFill>
                  <a:srgbClr val="83FFF5"/>
                </a:solidFill>
                <a:latin typeface="Courier New"/>
                <a:ea typeface="Courier New"/>
                <a:cs typeface="Courier New"/>
                <a:sym typeface="Courier New"/>
              </a:rPr>
              <a:t>log</a:t>
            </a:r>
            <a:r>
              <a:rPr lang="en-US" sz="950">
                <a:solidFill>
                  <a:schemeClr val="dk1"/>
                </a:solidFill>
                <a:latin typeface="Courier New"/>
                <a:ea typeface="Courier New"/>
                <a:cs typeface="Courier New"/>
                <a:sym typeface="Courier New"/>
              </a:rPr>
              <a:t>(</a:t>
            </a:r>
            <a:r>
              <a:rPr lang="en-US" sz="950">
                <a:solidFill>
                  <a:srgbClr val="FF8973"/>
                </a:solidFill>
                <a:latin typeface="Courier New"/>
                <a:ea typeface="Courier New"/>
                <a:cs typeface="Courier New"/>
                <a:sym typeface="Courier New"/>
              </a:rPr>
              <a:t>sum</a:t>
            </a:r>
            <a:r>
              <a:rPr lang="en-US" sz="950">
                <a:solidFill>
                  <a:srgbClr val="FFFFFF"/>
                </a:solidFill>
                <a:latin typeface="Courier New"/>
                <a:ea typeface="Courier New"/>
                <a:cs typeface="Courier New"/>
                <a:sym typeface="Courier New"/>
              </a:rPr>
              <a:t>(</a:t>
            </a:r>
            <a:r>
              <a:rPr lang="en-US" sz="950">
                <a:solidFill>
                  <a:srgbClr val="FF8973"/>
                </a:solidFill>
                <a:latin typeface="Courier New"/>
                <a:ea typeface="Courier New"/>
                <a:cs typeface="Courier New"/>
                <a:sym typeface="Courier New"/>
              </a:rPr>
              <a:t>2</a:t>
            </a:r>
            <a:r>
              <a:rPr lang="en-US" sz="950">
                <a:solidFill>
                  <a:srgbClr val="FFFFFF"/>
                </a:solidFill>
                <a:latin typeface="Courier New"/>
                <a:ea typeface="Courier New"/>
                <a:cs typeface="Courier New"/>
                <a:sym typeface="Courier New"/>
              </a:rPr>
              <a:t>,</a:t>
            </a:r>
            <a:r>
              <a:rPr lang="en-US" sz="950">
                <a:solidFill>
                  <a:srgbClr val="FF8973"/>
                </a:solidFill>
                <a:latin typeface="Courier New"/>
                <a:ea typeface="Courier New"/>
                <a:cs typeface="Courier New"/>
                <a:sym typeface="Courier New"/>
              </a:rPr>
              <a:t>5</a:t>
            </a:r>
            <a:r>
              <a:rPr lang="en-US" sz="950">
                <a:solidFill>
                  <a:schemeClr val="dk1"/>
                </a:solidFill>
                <a:latin typeface="Courier New"/>
                <a:ea typeface="Courier New"/>
                <a:cs typeface="Courier New"/>
                <a:sym typeface="Courier New"/>
              </a:rPr>
              <a:t>)); </a:t>
            </a:r>
            <a:r>
              <a:rPr b="1" lang="en-US" sz="950">
                <a:solidFill>
                  <a:srgbClr val="939598"/>
                </a:solidFill>
                <a:latin typeface="Courier New"/>
                <a:ea typeface="Courier New"/>
                <a:cs typeface="Courier New"/>
                <a:sym typeface="Courier New"/>
              </a:rPr>
              <a:t>// Prints: 7</a:t>
            </a:r>
            <a:r>
              <a:rPr lang="en-US" sz="950">
                <a:solidFill>
                  <a:srgbClr val="939598"/>
                </a:solidFill>
                <a:latin typeface="Courier New"/>
                <a:ea typeface="Courier New"/>
                <a:cs typeface="Courier New"/>
                <a:sym typeface="Courier New"/>
              </a:rPr>
              <a:t> </a:t>
            </a:r>
            <a:endParaRPr sz="950">
              <a:solidFill>
                <a:srgbClr val="939598"/>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US" sz="950">
                <a:solidFill>
                  <a:srgbClr val="939598"/>
                </a:solidFill>
                <a:latin typeface="Courier New"/>
                <a:ea typeface="Courier New"/>
                <a:cs typeface="Courier New"/>
                <a:sym typeface="Courier New"/>
              </a:rPr>
              <a:t>// Arrow function with no arguments</a:t>
            </a:r>
            <a:endParaRPr sz="950">
              <a:solidFill>
                <a:srgbClr val="939598"/>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00FF"/>
                </a:solidFill>
                <a:latin typeface="Courier New"/>
                <a:ea typeface="Courier New"/>
                <a:cs typeface="Courier New"/>
                <a:sym typeface="Courier New"/>
              </a:rPr>
              <a:t>const printHello</a:t>
            </a:r>
            <a:r>
              <a:rPr lang="en-US" sz="950">
                <a:solidFill>
                  <a:schemeClr val="dk1"/>
                </a:solidFill>
                <a:latin typeface="Courier New"/>
                <a:ea typeface="Courier New"/>
                <a:cs typeface="Courier New"/>
                <a:sym typeface="Courier New"/>
              </a:rPr>
              <a:t> = () =&gt; { </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FFFF"/>
                </a:solidFill>
                <a:latin typeface="Courier New"/>
                <a:ea typeface="Courier New"/>
                <a:cs typeface="Courier New"/>
                <a:sym typeface="Courier New"/>
              </a:rPr>
              <a:t>  </a:t>
            </a:r>
            <a:r>
              <a:rPr lang="en-US" sz="950">
                <a:solidFill>
                  <a:srgbClr val="FF8973"/>
                </a:solidFill>
                <a:latin typeface="Courier New"/>
                <a:ea typeface="Courier New"/>
                <a:cs typeface="Courier New"/>
                <a:sym typeface="Courier New"/>
              </a:rPr>
              <a:t>console</a:t>
            </a:r>
            <a:r>
              <a:rPr lang="en-US" sz="950">
                <a:solidFill>
                  <a:srgbClr val="15141F"/>
                </a:solidFill>
                <a:latin typeface="Courier New"/>
                <a:ea typeface="Courier New"/>
                <a:cs typeface="Courier New"/>
                <a:sym typeface="Courier New"/>
              </a:rPr>
              <a:t>.</a:t>
            </a:r>
            <a:r>
              <a:rPr lang="en-US" sz="950">
                <a:solidFill>
                  <a:srgbClr val="83FFF5"/>
                </a:solidFill>
                <a:latin typeface="Courier New"/>
                <a:ea typeface="Courier New"/>
                <a:cs typeface="Courier New"/>
                <a:sym typeface="Courier New"/>
              </a:rPr>
              <a:t>log</a:t>
            </a:r>
            <a:r>
              <a:rPr lang="en-US" sz="950">
                <a:solidFill>
                  <a:schemeClr val="dk1"/>
                </a:solidFill>
                <a:latin typeface="Courier New"/>
                <a:ea typeface="Courier New"/>
                <a:cs typeface="Courier New"/>
                <a:sym typeface="Courier New"/>
              </a:rPr>
              <a:t>(</a:t>
            </a:r>
            <a:r>
              <a:rPr lang="en-US" sz="950">
                <a:solidFill>
                  <a:srgbClr val="BF9000"/>
                </a:solidFill>
                <a:latin typeface="Courier New"/>
                <a:ea typeface="Courier New"/>
                <a:cs typeface="Courier New"/>
                <a:sym typeface="Courier New"/>
              </a:rPr>
              <a:t>'hello'</a:t>
            </a:r>
            <a:r>
              <a:rPr lang="en-US" sz="950">
                <a:solidFill>
                  <a:schemeClr val="dk1"/>
                </a:solidFill>
                <a:latin typeface="Courier New"/>
                <a:ea typeface="Courier New"/>
                <a:cs typeface="Courier New"/>
                <a:sym typeface="Courier New"/>
              </a:rPr>
              <a:t>);</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950">
                <a:solidFill>
                  <a:schemeClr val="dk1"/>
                </a:solidFill>
                <a:latin typeface="Courier New"/>
                <a:ea typeface="Courier New"/>
                <a:cs typeface="Courier New"/>
                <a:sym typeface="Courier New"/>
              </a:rPr>
              <a:t>};</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8973"/>
                </a:solidFill>
                <a:latin typeface="Courier New"/>
                <a:ea typeface="Courier New"/>
                <a:cs typeface="Courier New"/>
                <a:sym typeface="Courier New"/>
              </a:rPr>
              <a:t>printHello</a:t>
            </a:r>
            <a:r>
              <a:rPr lang="en-US" sz="950">
                <a:solidFill>
                  <a:srgbClr val="1A1A1A"/>
                </a:solidFill>
                <a:latin typeface="Courier New"/>
                <a:ea typeface="Courier New"/>
                <a:cs typeface="Courier New"/>
                <a:sym typeface="Courier New"/>
              </a:rPr>
              <a:t>(); </a:t>
            </a:r>
            <a:r>
              <a:rPr b="1" lang="en-US" sz="950">
                <a:solidFill>
                  <a:srgbClr val="939598"/>
                </a:solidFill>
                <a:latin typeface="Courier New"/>
                <a:ea typeface="Courier New"/>
                <a:cs typeface="Courier New"/>
                <a:sym typeface="Courier New"/>
              </a:rPr>
              <a:t>// Prints: hello</a:t>
            </a:r>
            <a:endParaRPr b="1" sz="950">
              <a:solidFill>
                <a:srgbClr val="939598"/>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US" sz="950">
                <a:solidFill>
                  <a:srgbClr val="939598"/>
                </a:solidFill>
                <a:latin typeface="Courier New"/>
                <a:ea typeface="Courier New"/>
                <a:cs typeface="Courier New"/>
                <a:sym typeface="Courier New"/>
              </a:rPr>
              <a:t>// Arrow functions with a single argument</a:t>
            </a:r>
            <a:endParaRPr sz="950">
              <a:solidFill>
                <a:srgbClr val="939598"/>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00FF"/>
                </a:solidFill>
                <a:latin typeface="Courier New"/>
                <a:ea typeface="Courier New"/>
                <a:cs typeface="Courier New"/>
                <a:sym typeface="Courier New"/>
              </a:rPr>
              <a:t>const checkWeight</a:t>
            </a:r>
            <a:r>
              <a:rPr lang="en-US" sz="950">
                <a:solidFill>
                  <a:schemeClr val="dk1"/>
                </a:solidFill>
                <a:latin typeface="Courier New"/>
                <a:ea typeface="Courier New"/>
                <a:cs typeface="Courier New"/>
                <a:sym typeface="Courier New"/>
              </a:rPr>
              <a:t> = </a:t>
            </a:r>
            <a:r>
              <a:rPr lang="en-US" sz="950">
                <a:solidFill>
                  <a:srgbClr val="FF8973"/>
                </a:solidFill>
                <a:latin typeface="Courier New"/>
                <a:ea typeface="Courier New"/>
                <a:cs typeface="Courier New"/>
                <a:sym typeface="Courier New"/>
              </a:rPr>
              <a:t>weight</a:t>
            </a:r>
            <a:r>
              <a:rPr lang="en-US" sz="950">
                <a:solidFill>
                  <a:schemeClr val="dk1"/>
                </a:solidFill>
                <a:latin typeface="Courier New"/>
                <a:ea typeface="Courier New"/>
                <a:cs typeface="Courier New"/>
                <a:sym typeface="Courier New"/>
              </a:rPr>
              <a:t> =&gt; { </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FFFF"/>
                </a:solidFill>
                <a:latin typeface="Courier New"/>
                <a:ea typeface="Courier New"/>
                <a:cs typeface="Courier New"/>
                <a:sym typeface="Courier New"/>
              </a:rPr>
              <a:t>  </a:t>
            </a:r>
            <a:r>
              <a:rPr lang="en-US" sz="950">
                <a:solidFill>
                  <a:srgbClr val="FF8973"/>
                </a:solidFill>
                <a:latin typeface="Courier New"/>
                <a:ea typeface="Courier New"/>
                <a:cs typeface="Courier New"/>
                <a:sym typeface="Courier New"/>
              </a:rPr>
              <a:t>console</a:t>
            </a:r>
            <a:r>
              <a:rPr lang="en-US" sz="950">
                <a:solidFill>
                  <a:schemeClr val="dk1"/>
                </a:solidFill>
                <a:latin typeface="Courier New"/>
                <a:ea typeface="Courier New"/>
                <a:cs typeface="Courier New"/>
                <a:sym typeface="Courier New"/>
              </a:rPr>
              <a:t>.</a:t>
            </a:r>
            <a:r>
              <a:rPr lang="en-US" sz="950">
                <a:solidFill>
                  <a:srgbClr val="83FFF5"/>
                </a:solidFill>
                <a:latin typeface="Courier New"/>
                <a:ea typeface="Courier New"/>
                <a:cs typeface="Courier New"/>
                <a:sym typeface="Courier New"/>
              </a:rPr>
              <a:t>log</a:t>
            </a:r>
            <a:r>
              <a:rPr lang="en-US" sz="950">
                <a:solidFill>
                  <a:schemeClr val="dk1"/>
                </a:solidFill>
                <a:latin typeface="Courier New"/>
                <a:ea typeface="Courier New"/>
                <a:cs typeface="Courier New"/>
                <a:sym typeface="Courier New"/>
              </a:rPr>
              <a:t>(</a:t>
            </a:r>
            <a:r>
              <a:rPr lang="en-US" sz="950">
                <a:solidFill>
                  <a:srgbClr val="BF9000"/>
                </a:solidFill>
                <a:latin typeface="Courier New"/>
                <a:ea typeface="Courier New"/>
                <a:cs typeface="Courier New"/>
                <a:sym typeface="Courier New"/>
              </a:rPr>
              <a:t>`Baggage weight : </a:t>
            </a:r>
            <a:r>
              <a:rPr lang="en-US" sz="950">
                <a:solidFill>
                  <a:schemeClr val="dk1"/>
                </a:solidFill>
                <a:latin typeface="Courier New"/>
                <a:ea typeface="Courier New"/>
                <a:cs typeface="Courier New"/>
                <a:sym typeface="Courier New"/>
              </a:rPr>
              <a:t>${</a:t>
            </a:r>
            <a:r>
              <a:rPr lang="en-US" sz="950">
                <a:solidFill>
                  <a:srgbClr val="FF8973"/>
                </a:solidFill>
                <a:latin typeface="Courier New"/>
                <a:ea typeface="Courier New"/>
                <a:cs typeface="Courier New"/>
                <a:sym typeface="Courier New"/>
              </a:rPr>
              <a:t>weight</a:t>
            </a:r>
            <a:r>
              <a:rPr lang="en-US" sz="950">
                <a:solidFill>
                  <a:srgbClr val="FFFFFF"/>
                </a:solidFill>
                <a:latin typeface="Courier New"/>
                <a:ea typeface="Courier New"/>
                <a:cs typeface="Courier New"/>
                <a:sym typeface="Courier New"/>
              </a:rPr>
              <a:t>}</a:t>
            </a:r>
            <a:r>
              <a:rPr lang="en-US" sz="950">
                <a:solidFill>
                  <a:srgbClr val="FFE083"/>
                </a:solidFill>
                <a:latin typeface="Courier New"/>
                <a:ea typeface="Courier New"/>
                <a:cs typeface="Courier New"/>
                <a:sym typeface="Courier New"/>
              </a:rPr>
              <a:t> </a:t>
            </a:r>
            <a:r>
              <a:rPr lang="en-US" sz="950">
                <a:solidFill>
                  <a:srgbClr val="BF9000"/>
                </a:solidFill>
                <a:latin typeface="Courier New"/>
                <a:ea typeface="Courier New"/>
                <a:cs typeface="Courier New"/>
                <a:sym typeface="Courier New"/>
              </a:rPr>
              <a:t>kilograms.`</a:t>
            </a:r>
            <a:r>
              <a:rPr lang="en-US" sz="950">
                <a:solidFill>
                  <a:schemeClr val="dk1"/>
                </a:solidFill>
                <a:latin typeface="Courier New"/>
                <a:ea typeface="Courier New"/>
                <a:cs typeface="Courier New"/>
                <a:sym typeface="Courier New"/>
              </a:rPr>
              <a:t>);</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950">
                <a:solidFill>
                  <a:schemeClr val="dk1"/>
                </a:solidFill>
                <a:latin typeface="Courier New"/>
                <a:ea typeface="Courier New"/>
                <a:cs typeface="Courier New"/>
                <a:sym typeface="Courier New"/>
              </a:rPr>
              <a:t>};</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8973"/>
                </a:solidFill>
                <a:latin typeface="Courier New"/>
                <a:ea typeface="Courier New"/>
                <a:cs typeface="Courier New"/>
                <a:sym typeface="Courier New"/>
              </a:rPr>
              <a:t>checkWeight</a:t>
            </a:r>
            <a:r>
              <a:rPr lang="en-US" sz="950">
                <a:solidFill>
                  <a:schemeClr val="dk1"/>
                </a:solidFill>
                <a:latin typeface="Courier New"/>
                <a:ea typeface="Courier New"/>
                <a:cs typeface="Courier New"/>
                <a:sym typeface="Courier New"/>
              </a:rPr>
              <a:t>(</a:t>
            </a:r>
            <a:r>
              <a:rPr lang="en-US" sz="950">
                <a:solidFill>
                  <a:srgbClr val="FF8973"/>
                </a:solidFill>
                <a:latin typeface="Courier New"/>
                <a:ea typeface="Courier New"/>
                <a:cs typeface="Courier New"/>
                <a:sym typeface="Courier New"/>
              </a:rPr>
              <a:t>25</a:t>
            </a:r>
            <a:r>
              <a:rPr lang="en-US" sz="950">
                <a:solidFill>
                  <a:schemeClr val="dk1"/>
                </a:solidFill>
                <a:latin typeface="Courier New"/>
                <a:ea typeface="Courier New"/>
                <a:cs typeface="Courier New"/>
                <a:sym typeface="Courier New"/>
              </a:rPr>
              <a:t>);</a:t>
            </a:r>
            <a:r>
              <a:rPr lang="en-US" sz="950">
                <a:solidFill>
                  <a:srgbClr val="FFFFFF"/>
                </a:solidFill>
                <a:latin typeface="Courier New"/>
                <a:ea typeface="Courier New"/>
                <a:cs typeface="Courier New"/>
                <a:sym typeface="Courier New"/>
              </a:rPr>
              <a:t> </a:t>
            </a:r>
            <a:r>
              <a:rPr b="1" lang="en-US" sz="950">
                <a:solidFill>
                  <a:srgbClr val="939598"/>
                </a:solidFill>
                <a:latin typeface="Courier New"/>
                <a:ea typeface="Courier New"/>
                <a:cs typeface="Courier New"/>
                <a:sym typeface="Courier New"/>
              </a:rPr>
              <a:t>// Prints: Baggage weight : 25 kilograms.</a:t>
            </a:r>
            <a:endParaRPr b="1" sz="950">
              <a:solidFill>
                <a:srgbClr val="939598"/>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US" sz="950">
                <a:solidFill>
                  <a:srgbClr val="939598"/>
                </a:solidFill>
                <a:latin typeface="Courier New"/>
                <a:ea typeface="Courier New"/>
                <a:cs typeface="Courier New"/>
                <a:sym typeface="Courier New"/>
              </a:rPr>
              <a:t>// Concise arrow functions</a:t>
            </a:r>
            <a:endParaRPr sz="950">
              <a:solidFill>
                <a:srgbClr val="939598"/>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00FF"/>
                </a:solidFill>
                <a:latin typeface="Courier New"/>
                <a:ea typeface="Courier New"/>
                <a:cs typeface="Courier New"/>
                <a:sym typeface="Courier New"/>
              </a:rPr>
              <a:t>const multiply</a:t>
            </a:r>
            <a:r>
              <a:rPr lang="en-US" sz="950">
                <a:solidFill>
                  <a:schemeClr val="dk1"/>
                </a:solidFill>
                <a:latin typeface="Courier New"/>
                <a:ea typeface="Courier New"/>
                <a:cs typeface="Courier New"/>
                <a:sym typeface="Courier New"/>
              </a:rPr>
              <a:t> = (</a:t>
            </a:r>
            <a:r>
              <a:rPr lang="en-US" sz="950">
                <a:solidFill>
                  <a:srgbClr val="B3CCFF"/>
                </a:solidFill>
                <a:latin typeface="Courier New"/>
                <a:ea typeface="Courier New"/>
                <a:cs typeface="Courier New"/>
                <a:sym typeface="Courier New"/>
              </a:rPr>
              <a:t>a</a:t>
            </a:r>
            <a:r>
              <a:rPr lang="en-US" sz="950">
                <a:solidFill>
                  <a:schemeClr val="dk1"/>
                </a:solidFill>
                <a:latin typeface="Courier New"/>
                <a:ea typeface="Courier New"/>
                <a:cs typeface="Courier New"/>
                <a:sym typeface="Courier New"/>
              </a:rPr>
              <a:t>, </a:t>
            </a:r>
            <a:r>
              <a:rPr lang="en-US" sz="950">
                <a:solidFill>
                  <a:srgbClr val="B3CCFF"/>
                </a:solidFill>
                <a:latin typeface="Courier New"/>
                <a:ea typeface="Courier New"/>
                <a:cs typeface="Courier New"/>
                <a:sym typeface="Courier New"/>
              </a:rPr>
              <a:t>b</a:t>
            </a:r>
            <a:r>
              <a:rPr lang="en-US" sz="950">
                <a:solidFill>
                  <a:schemeClr val="dk1"/>
                </a:solidFill>
                <a:latin typeface="Courier New"/>
                <a:ea typeface="Courier New"/>
                <a:cs typeface="Courier New"/>
                <a:sym typeface="Courier New"/>
              </a:rPr>
              <a:t>) =&gt;</a:t>
            </a:r>
            <a:r>
              <a:rPr lang="en-US" sz="950">
                <a:solidFill>
                  <a:srgbClr val="FFFFFF"/>
                </a:solidFill>
                <a:latin typeface="Courier New"/>
                <a:ea typeface="Courier New"/>
                <a:cs typeface="Courier New"/>
                <a:sym typeface="Courier New"/>
              </a:rPr>
              <a:t> </a:t>
            </a:r>
            <a:r>
              <a:rPr lang="en-US" sz="950">
                <a:solidFill>
                  <a:srgbClr val="FF8973"/>
                </a:solidFill>
                <a:latin typeface="Courier New"/>
                <a:ea typeface="Courier New"/>
                <a:cs typeface="Courier New"/>
                <a:sym typeface="Courier New"/>
              </a:rPr>
              <a:t>a</a:t>
            </a:r>
            <a:r>
              <a:rPr lang="en-US" sz="950">
                <a:solidFill>
                  <a:schemeClr val="dk1"/>
                </a:solidFill>
                <a:latin typeface="Courier New"/>
                <a:ea typeface="Courier New"/>
                <a:cs typeface="Courier New"/>
                <a:sym typeface="Courier New"/>
              </a:rPr>
              <a:t> *</a:t>
            </a:r>
            <a:r>
              <a:rPr lang="en-US" sz="950">
                <a:solidFill>
                  <a:srgbClr val="FFFFFF"/>
                </a:solidFill>
                <a:latin typeface="Courier New"/>
                <a:ea typeface="Courier New"/>
                <a:cs typeface="Courier New"/>
                <a:sym typeface="Courier New"/>
              </a:rPr>
              <a:t> </a:t>
            </a:r>
            <a:r>
              <a:rPr lang="en-US" sz="950">
                <a:solidFill>
                  <a:srgbClr val="FF8973"/>
                </a:solidFill>
                <a:latin typeface="Courier New"/>
                <a:ea typeface="Courier New"/>
                <a:cs typeface="Courier New"/>
                <a:sym typeface="Courier New"/>
              </a:rPr>
              <a:t>b</a:t>
            </a:r>
            <a:r>
              <a:rPr lang="en-US" sz="950">
                <a:solidFill>
                  <a:schemeClr val="dk1"/>
                </a:solidFill>
                <a:latin typeface="Courier New"/>
                <a:ea typeface="Courier New"/>
                <a:cs typeface="Courier New"/>
                <a:sym typeface="Courier New"/>
              </a:rPr>
              <a:t>;</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FF8973"/>
                </a:solidFill>
                <a:latin typeface="Courier New"/>
                <a:ea typeface="Courier New"/>
                <a:cs typeface="Courier New"/>
                <a:sym typeface="Courier New"/>
              </a:rPr>
              <a:t>console</a:t>
            </a:r>
            <a:r>
              <a:rPr lang="en-US" sz="950">
                <a:solidFill>
                  <a:schemeClr val="dk1"/>
                </a:solidFill>
                <a:latin typeface="Courier New"/>
                <a:ea typeface="Courier New"/>
                <a:cs typeface="Courier New"/>
                <a:sym typeface="Courier New"/>
              </a:rPr>
              <a:t>.</a:t>
            </a:r>
            <a:r>
              <a:rPr lang="en-US" sz="950">
                <a:solidFill>
                  <a:srgbClr val="83FFF5"/>
                </a:solidFill>
                <a:latin typeface="Courier New"/>
                <a:ea typeface="Courier New"/>
                <a:cs typeface="Courier New"/>
                <a:sym typeface="Courier New"/>
              </a:rPr>
              <a:t>log</a:t>
            </a:r>
            <a:r>
              <a:rPr lang="en-US" sz="950">
                <a:solidFill>
                  <a:schemeClr val="dk1"/>
                </a:solidFill>
                <a:latin typeface="Courier New"/>
                <a:ea typeface="Courier New"/>
                <a:cs typeface="Courier New"/>
                <a:sym typeface="Courier New"/>
              </a:rPr>
              <a:t>(</a:t>
            </a:r>
            <a:r>
              <a:rPr lang="en-US" sz="950">
                <a:solidFill>
                  <a:srgbClr val="FF8973"/>
                </a:solidFill>
                <a:latin typeface="Courier New"/>
                <a:ea typeface="Courier New"/>
                <a:cs typeface="Courier New"/>
                <a:sym typeface="Courier New"/>
              </a:rPr>
              <a:t>multiply</a:t>
            </a:r>
            <a:r>
              <a:rPr lang="en-US" sz="950">
                <a:solidFill>
                  <a:srgbClr val="15141F"/>
                </a:solidFill>
                <a:latin typeface="Courier New"/>
                <a:ea typeface="Courier New"/>
                <a:cs typeface="Courier New"/>
                <a:sym typeface="Courier New"/>
              </a:rPr>
              <a:t>(</a:t>
            </a:r>
            <a:r>
              <a:rPr lang="en-US" sz="950">
                <a:solidFill>
                  <a:srgbClr val="FF8973"/>
                </a:solidFill>
                <a:latin typeface="Courier New"/>
                <a:ea typeface="Courier New"/>
                <a:cs typeface="Courier New"/>
                <a:sym typeface="Courier New"/>
              </a:rPr>
              <a:t>2</a:t>
            </a:r>
            <a:r>
              <a:rPr lang="en-US" sz="950">
                <a:solidFill>
                  <a:schemeClr val="dk1"/>
                </a:solidFill>
                <a:latin typeface="Courier New"/>
                <a:ea typeface="Courier New"/>
                <a:cs typeface="Courier New"/>
                <a:sym typeface="Courier New"/>
              </a:rPr>
              <a:t>, </a:t>
            </a:r>
            <a:r>
              <a:rPr lang="en-US" sz="950">
                <a:solidFill>
                  <a:srgbClr val="FF8973"/>
                </a:solidFill>
                <a:latin typeface="Courier New"/>
                <a:ea typeface="Courier New"/>
                <a:cs typeface="Courier New"/>
                <a:sym typeface="Courier New"/>
              </a:rPr>
              <a:t>30</a:t>
            </a:r>
            <a:r>
              <a:rPr lang="en-US" sz="950">
                <a:solidFill>
                  <a:schemeClr val="dk1"/>
                </a:solidFill>
                <a:latin typeface="Courier New"/>
                <a:ea typeface="Courier New"/>
                <a:cs typeface="Courier New"/>
                <a:sym typeface="Courier New"/>
              </a:rPr>
              <a:t>)); </a:t>
            </a:r>
            <a:r>
              <a:rPr b="1" lang="en-US" sz="950">
                <a:solidFill>
                  <a:srgbClr val="939598"/>
                </a:solidFill>
                <a:latin typeface="Courier New"/>
                <a:ea typeface="Courier New"/>
                <a:cs typeface="Courier New"/>
                <a:sym typeface="Courier New"/>
              </a:rPr>
              <a:t>// Prints: 60 </a:t>
            </a:r>
            <a:endParaRPr b="1" sz="1300"/>
          </a:p>
        </p:txBody>
      </p:sp>
      <p:sp>
        <p:nvSpPr>
          <p:cNvPr id="795" name="Google Shape;795;p68"/>
          <p:cNvSpPr txBox="1"/>
          <p:nvPr/>
        </p:nvSpPr>
        <p:spPr>
          <a:xfrm>
            <a:off x="481100" y="106125"/>
            <a:ext cx="222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Lora"/>
                <a:ea typeface="Lora"/>
                <a:cs typeface="Lora"/>
                <a:sym typeface="Lora"/>
              </a:rPr>
              <a:t>Example</a:t>
            </a:r>
            <a:endParaRPr sz="1800">
              <a:latin typeface="Lora"/>
              <a:ea typeface="Lora"/>
              <a:cs typeface="Lora"/>
              <a:sym typeface="Lora"/>
            </a:endParaRPr>
          </a:p>
        </p:txBody>
      </p:sp>
      <p:cxnSp>
        <p:nvCxnSpPr>
          <p:cNvPr id="796" name="Google Shape;796;p68"/>
          <p:cNvCxnSpPr/>
          <p:nvPr/>
        </p:nvCxnSpPr>
        <p:spPr>
          <a:xfrm>
            <a:off x="582475" y="505575"/>
            <a:ext cx="8679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797" name="Google Shape;797;p68"/>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9"/>
          <p:cNvSpPr txBox="1"/>
          <p:nvPr>
            <p:ph idx="12" type="sldNum"/>
          </p:nvPr>
        </p:nvSpPr>
        <p:spPr>
          <a:xfrm>
            <a:off x="58375" y="481678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04" name="Google Shape;804;p69"/>
          <p:cNvSpPr txBox="1"/>
          <p:nvPr/>
        </p:nvSpPr>
        <p:spPr>
          <a:xfrm>
            <a:off x="424500" y="247625"/>
            <a:ext cx="507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Lora"/>
                <a:ea typeface="Lora"/>
                <a:cs typeface="Lora"/>
                <a:sym typeface="Lora"/>
              </a:rPr>
              <a:t>Quick Summary of Arrow Functions </a:t>
            </a:r>
            <a:endParaRPr sz="1600">
              <a:latin typeface="Lora"/>
              <a:ea typeface="Lora"/>
              <a:cs typeface="Lora"/>
              <a:sym typeface="Lora"/>
            </a:endParaRPr>
          </a:p>
        </p:txBody>
      </p:sp>
      <p:cxnSp>
        <p:nvCxnSpPr>
          <p:cNvPr id="805" name="Google Shape;805;p69"/>
          <p:cNvCxnSpPr/>
          <p:nvPr/>
        </p:nvCxnSpPr>
        <p:spPr>
          <a:xfrm>
            <a:off x="561250" y="604624"/>
            <a:ext cx="33228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806" name="Google Shape;806;p69"/>
          <p:cNvSpPr/>
          <p:nvPr/>
        </p:nvSpPr>
        <p:spPr>
          <a:xfrm>
            <a:off x="1952554" y="1195675"/>
            <a:ext cx="240600" cy="233400"/>
          </a:xfrm>
          <a:prstGeom prst="heart">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9"/>
          <p:cNvSpPr/>
          <p:nvPr/>
        </p:nvSpPr>
        <p:spPr>
          <a:xfrm>
            <a:off x="2126470" y="1920420"/>
            <a:ext cx="240600" cy="233400"/>
          </a:xfrm>
          <a:prstGeom prst="heart">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9"/>
          <p:cNvSpPr txBox="1"/>
          <p:nvPr/>
        </p:nvSpPr>
        <p:spPr>
          <a:xfrm>
            <a:off x="2075925" y="1113725"/>
            <a:ext cx="5582100" cy="400200"/>
          </a:xfrm>
          <a:prstGeom prst="rect">
            <a:avLst/>
          </a:prstGeom>
          <a:noFill/>
          <a:ln cap="flat" cmpd="sng" w="9525">
            <a:solidFill>
              <a:srgbClr val="FF5874"/>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 Arrow functions can have either “implied return” or “explicit return”</a:t>
            </a:r>
            <a:endParaRPr>
              <a:latin typeface="Calibri"/>
              <a:ea typeface="Calibri"/>
              <a:cs typeface="Calibri"/>
              <a:sym typeface="Calibri"/>
            </a:endParaRPr>
          </a:p>
        </p:txBody>
      </p:sp>
      <p:sp>
        <p:nvSpPr>
          <p:cNvPr id="809" name="Google Shape;809;p69"/>
          <p:cNvSpPr txBox="1"/>
          <p:nvPr/>
        </p:nvSpPr>
        <p:spPr>
          <a:xfrm>
            <a:off x="2270750" y="1704775"/>
            <a:ext cx="5582100" cy="615600"/>
          </a:xfrm>
          <a:prstGeom prst="rect">
            <a:avLst/>
          </a:prstGeom>
          <a:noFill/>
          <a:ln cap="flat" cmpd="sng" w="9525">
            <a:solidFill>
              <a:srgbClr val="FF5874"/>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 Block body → “return” keyword is required.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Concise body → “return” keyword is implied and not needed.</a:t>
            </a:r>
            <a:endParaRPr>
              <a:latin typeface="Calibri"/>
              <a:ea typeface="Calibri"/>
              <a:cs typeface="Calibri"/>
              <a:sym typeface="Calibri"/>
            </a:endParaRPr>
          </a:p>
        </p:txBody>
      </p:sp>
      <p:sp>
        <p:nvSpPr>
          <p:cNvPr id="810" name="Google Shape;810;p69"/>
          <p:cNvSpPr/>
          <p:nvPr/>
        </p:nvSpPr>
        <p:spPr>
          <a:xfrm>
            <a:off x="2445057" y="2537690"/>
            <a:ext cx="240600" cy="233400"/>
          </a:xfrm>
          <a:prstGeom prst="heart">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9"/>
          <p:cNvSpPr txBox="1"/>
          <p:nvPr/>
        </p:nvSpPr>
        <p:spPr>
          <a:xfrm>
            <a:off x="2568199" y="2441825"/>
            <a:ext cx="5582100" cy="400200"/>
          </a:xfrm>
          <a:prstGeom prst="rect">
            <a:avLst/>
          </a:prstGeom>
          <a:noFill/>
          <a:ln cap="flat" cmpd="sng" w="9525">
            <a:solidFill>
              <a:srgbClr val="FF5874"/>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 Parentheses are OPTIONAL for a SINGLE parameter</a:t>
            </a:r>
            <a:endParaRPr>
              <a:latin typeface="Calibri"/>
              <a:ea typeface="Calibri"/>
              <a:cs typeface="Calibri"/>
              <a:sym typeface="Calibri"/>
            </a:endParaRPr>
          </a:p>
        </p:txBody>
      </p:sp>
      <p:sp>
        <p:nvSpPr>
          <p:cNvPr id="812" name="Google Shape;812;p69"/>
          <p:cNvSpPr/>
          <p:nvPr/>
        </p:nvSpPr>
        <p:spPr>
          <a:xfrm>
            <a:off x="2823857" y="3079187"/>
            <a:ext cx="240600" cy="233400"/>
          </a:xfrm>
          <a:prstGeom prst="heart">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9"/>
          <p:cNvSpPr txBox="1"/>
          <p:nvPr/>
        </p:nvSpPr>
        <p:spPr>
          <a:xfrm>
            <a:off x="2946999" y="2976276"/>
            <a:ext cx="5582100" cy="400200"/>
          </a:xfrm>
          <a:prstGeom prst="rect">
            <a:avLst/>
          </a:prstGeom>
          <a:noFill/>
          <a:ln cap="flat" cmpd="sng" w="9525">
            <a:solidFill>
              <a:srgbClr val="FF5874"/>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 Parentheses are REQUIRED for MULTIPLE parameter</a:t>
            </a:r>
            <a:endParaRPr>
              <a:latin typeface="Calibri"/>
              <a:ea typeface="Calibri"/>
              <a:cs typeface="Calibri"/>
              <a:sym typeface="Calibri"/>
            </a:endParaRPr>
          </a:p>
        </p:txBody>
      </p:sp>
      <p:sp>
        <p:nvSpPr>
          <p:cNvPr id="814" name="Google Shape;814;p69"/>
          <p:cNvSpPr txBox="1"/>
          <p:nvPr/>
        </p:nvSpPr>
        <p:spPr>
          <a:xfrm>
            <a:off x="2249827" y="3997350"/>
            <a:ext cx="3322800" cy="738900"/>
          </a:xfrm>
          <a:prstGeom prst="rect">
            <a:avLst/>
          </a:prstGeom>
          <a:noFill/>
          <a:ln cap="flat" cmpd="sng" w="9525">
            <a:solidFill>
              <a:srgbClr val="000000"/>
            </a:solidFill>
            <a:prstDash val="lg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00FF"/>
                </a:solidFill>
              </a:rPr>
              <a:t>const myLang = () =&gt; { name: "javascript" };</a:t>
            </a:r>
            <a:endParaRPr sz="1200">
              <a:solidFill>
                <a:srgbClr val="0000FF"/>
              </a:solidFill>
            </a:endParaRPr>
          </a:p>
          <a:p>
            <a:pPr indent="0" lvl="0" marL="0" rtl="0" algn="l">
              <a:spcBef>
                <a:spcPts val="0"/>
              </a:spcBef>
              <a:spcAft>
                <a:spcPts val="0"/>
              </a:spcAft>
              <a:buNone/>
            </a:pPr>
            <a:r>
              <a:t/>
            </a:r>
            <a:endParaRPr sz="1200">
              <a:solidFill>
                <a:srgbClr val="0000FF"/>
              </a:solidFill>
            </a:endParaRPr>
          </a:p>
          <a:p>
            <a:pPr indent="0" lvl="0" marL="0" rtl="0" algn="l">
              <a:lnSpc>
                <a:spcPct val="115000"/>
              </a:lnSpc>
              <a:spcBef>
                <a:spcPts val="0"/>
              </a:spcBef>
              <a:spcAft>
                <a:spcPts val="0"/>
              </a:spcAft>
              <a:buNone/>
            </a:pPr>
            <a:r>
              <a:rPr lang="en-US" sz="1200">
                <a:solidFill>
                  <a:srgbClr val="0000FF"/>
                </a:solidFill>
              </a:rPr>
              <a:t>myLang(); // undefined 😱</a:t>
            </a:r>
            <a:endParaRPr sz="1200">
              <a:solidFill>
                <a:srgbClr val="0000FF"/>
              </a:solidFill>
            </a:endParaRPr>
          </a:p>
        </p:txBody>
      </p:sp>
      <p:sp>
        <p:nvSpPr>
          <p:cNvPr id="815" name="Google Shape;815;p69"/>
          <p:cNvSpPr txBox="1"/>
          <p:nvPr/>
        </p:nvSpPr>
        <p:spPr>
          <a:xfrm>
            <a:off x="5645825" y="4004424"/>
            <a:ext cx="3431700" cy="738900"/>
          </a:xfrm>
          <a:prstGeom prst="rect">
            <a:avLst/>
          </a:prstGeom>
          <a:noFill/>
          <a:ln cap="flat" cmpd="sng" w="9525">
            <a:solidFill>
              <a:srgbClr val="669900"/>
            </a:solidFill>
            <a:prstDash val="lg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FF5874"/>
                </a:solidFill>
              </a:rPr>
              <a:t>const myLang= () =&gt; ({ name: "javascript" });</a:t>
            </a:r>
            <a:endParaRPr sz="1200">
              <a:solidFill>
                <a:srgbClr val="FF5874"/>
              </a:solidFill>
            </a:endParaRPr>
          </a:p>
          <a:p>
            <a:pPr indent="0" lvl="0" marL="0" rtl="0" algn="l">
              <a:spcBef>
                <a:spcPts val="0"/>
              </a:spcBef>
              <a:spcAft>
                <a:spcPts val="0"/>
              </a:spcAft>
              <a:buNone/>
            </a:pPr>
            <a:r>
              <a:t/>
            </a:r>
            <a:endParaRPr sz="1200">
              <a:solidFill>
                <a:srgbClr val="FF5874"/>
              </a:solidFill>
            </a:endParaRPr>
          </a:p>
          <a:p>
            <a:pPr indent="0" lvl="0" marL="0" rtl="0" algn="l">
              <a:lnSpc>
                <a:spcPct val="115000"/>
              </a:lnSpc>
              <a:spcBef>
                <a:spcPts val="0"/>
              </a:spcBef>
              <a:spcAft>
                <a:spcPts val="0"/>
              </a:spcAft>
              <a:buNone/>
            </a:pPr>
            <a:r>
              <a:rPr lang="en-US" sz="1200">
                <a:solidFill>
                  <a:srgbClr val="FF5874"/>
                </a:solidFill>
              </a:rPr>
              <a:t>myLang(); // { name: "javascript" } ✅</a:t>
            </a:r>
            <a:endParaRPr sz="1200">
              <a:solidFill>
                <a:srgbClr val="FF5874"/>
              </a:solidFill>
            </a:endParaRPr>
          </a:p>
        </p:txBody>
      </p:sp>
      <p:sp>
        <p:nvSpPr>
          <p:cNvPr id="816" name="Google Shape;816;p69"/>
          <p:cNvSpPr/>
          <p:nvPr/>
        </p:nvSpPr>
        <p:spPr>
          <a:xfrm>
            <a:off x="5129350" y="3604225"/>
            <a:ext cx="1190822" cy="400207"/>
          </a:xfrm>
          <a:custGeom>
            <a:rect b="b" l="l" r="r" t="t"/>
            <a:pathLst>
              <a:path extrusionOk="0" h="11025" w="32545">
                <a:moveTo>
                  <a:pt x="0" y="10176"/>
                </a:moveTo>
                <a:cubicBezTo>
                  <a:pt x="4455" y="4608"/>
                  <a:pt x="12000" y="-1276"/>
                  <a:pt x="18961" y="271"/>
                </a:cubicBezTo>
                <a:cubicBezTo>
                  <a:pt x="24599" y="1524"/>
                  <a:pt x="28461" y="6941"/>
                  <a:pt x="32545" y="11025"/>
                </a:cubicBezTo>
              </a:path>
            </a:pathLst>
          </a:custGeom>
          <a:noFill/>
          <a:ln cap="flat" cmpd="sng" w="9525">
            <a:solidFill>
              <a:schemeClr val="dk2"/>
            </a:solidFill>
            <a:prstDash val="solid"/>
            <a:round/>
            <a:headEnd len="med" w="med" type="none"/>
            <a:tailEnd len="med" w="med" type="none"/>
          </a:ln>
        </p:spPr>
      </p:sp>
      <p:sp>
        <p:nvSpPr>
          <p:cNvPr id="817" name="Google Shape;817;p69"/>
          <p:cNvSpPr/>
          <p:nvPr/>
        </p:nvSpPr>
        <p:spPr>
          <a:xfrm>
            <a:off x="6172200" y="3847050"/>
            <a:ext cx="169625" cy="193675"/>
          </a:xfrm>
          <a:custGeom>
            <a:rect b="b" l="l" r="r" t="t"/>
            <a:pathLst>
              <a:path extrusionOk="0" h="7747" w="6785">
                <a:moveTo>
                  <a:pt x="0" y="4791"/>
                </a:moveTo>
                <a:cubicBezTo>
                  <a:pt x="2166" y="5333"/>
                  <a:pt x="4621" y="8907"/>
                  <a:pt x="6200" y="7328"/>
                </a:cubicBezTo>
                <a:cubicBezTo>
                  <a:pt x="7948" y="5580"/>
                  <a:pt x="5073" y="2471"/>
                  <a:pt x="5073" y="0"/>
                </a:cubicBezTo>
              </a:path>
            </a:pathLst>
          </a:custGeom>
          <a:noFill/>
          <a:ln cap="flat" cmpd="sng" w="9525">
            <a:solidFill>
              <a:schemeClr val="dk2"/>
            </a:solidFill>
            <a:prstDash val="solid"/>
            <a:round/>
            <a:headEnd len="med" w="med" type="none"/>
            <a:tailEnd len="med" w="med" type="none"/>
          </a:ln>
        </p:spPr>
      </p:sp>
      <p:pic>
        <p:nvPicPr>
          <p:cNvPr id="818" name="Google Shape;818;p69"/>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70"/>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824" name="Google Shape;824;p70"/>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5" name="Google Shape;825;p70"/>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4.10  javascript - Callback Functions</a:t>
            </a:r>
            <a:endParaRPr b="1" sz="3500">
              <a:solidFill>
                <a:srgbClr val="434343"/>
              </a:solidFill>
              <a:latin typeface="Lora"/>
              <a:ea typeface="Lora"/>
              <a:cs typeface="Lora"/>
              <a:sym typeface="Lora"/>
            </a:endParaRPr>
          </a:p>
        </p:txBody>
      </p:sp>
      <p:pic>
        <p:nvPicPr>
          <p:cNvPr id="826" name="Google Shape;826;p70"/>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827" name="Google Shape;827;p70"/>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8" name="Google Shape;828;p70"/>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9" name="Google Shape;829;p70"/>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0" name="Google Shape;830;p70"/>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1" name="Google Shape;831;p70"/>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832" name="Google Shape;832;p70"/>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833" name="Google Shape;833;p70"/>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1"/>
          <p:cNvSpPr txBox="1"/>
          <p:nvPr>
            <p:ph type="title"/>
          </p:nvPr>
        </p:nvSpPr>
        <p:spPr>
          <a:xfrm>
            <a:off x="457200" y="205976"/>
            <a:ext cx="8229600" cy="558000"/>
          </a:xfrm>
          <a:prstGeom prst="rect">
            <a:avLst/>
          </a:prstGeom>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900">
                <a:solidFill>
                  <a:srgbClr val="000000"/>
                </a:solidFill>
                <a:latin typeface="Times New Roman"/>
                <a:ea typeface="Times New Roman"/>
                <a:cs typeface="Times New Roman"/>
                <a:sym typeface="Times New Roman"/>
              </a:rPr>
              <a:t>JavaScript CallBack Function</a:t>
            </a:r>
            <a:endParaRPr sz="2900">
              <a:solidFill>
                <a:srgbClr val="000000"/>
              </a:solidFill>
              <a:latin typeface="Times New Roman"/>
              <a:ea typeface="Times New Roman"/>
              <a:cs typeface="Times New Roman"/>
              <a:sym typeface="Times New Roman"/>
            </a:endParaRPr>
          </a:p>
        </p:txBody>
      </p:sp>
      <p:sp>
        <p:nvSpPr>
          <p:cNvPr id="840" name="Google Shape;840;p71"/>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841" name="Google Shape;841;p71"/>
          <p:cNvCxnSpPr/>
          <p:nvPr/>
        </p:nvCxnSpPr>
        <p:spPr>
          <a:xfrm>
            <a:off x="568325" y="739049"/>
            <a:ext cx="43557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842" name="Google Shape;842;p71"/>
          <p:cNvSpPr txBox="1"/>
          <p:nvPr/>
        </p:nvSpPr>
        <p:spPr>
          <a:xfrm>
            <a:off x="568325" y="827775"/>
            <a:ext cx="8118600" cy="923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US" sz="1200">
                <a:solidFill>
                  <a:srgbClr val="666666"/>
                </a:solidFill>
                <a:latin typeface="Lora"/>
                <a:ea typeface="Lora"/>
                <a:cs typeface="Lora"/>
                <a:sym typeface="Lora"/>
              </a:rPr>
              <a:t>In JavaScript, you can pass a function as an argument to a function. This function that is passed as an argument inside of another function is called a </a:t>
            </a:r>
            <a:r>
              <a:rPr b="1" lang="en-US" sz="1200">
                <a:solidFill>
                  <a:srgbClr val="666666"/>
                </a:solidFill>
                <a:latin typeface="Lora"/>
                <a:ea typeface="Lora"/>
                <a:cs typeface="Lora"/>
                <a:sym typeface="Lora"/>
              </a:rPr>
              <a:t>callback function</a:t>
            </a:r>
            <a:r>
              <a:rPr lang="en-US" sz="1200">
                <a:solidFill>
                  <a:srgbClr val="666666"/>
                </a:solidFill>
                <a:latin typeface="Lora"/>
                <a:ea typeface="Lora"/>
                <a:cs typeface="Lora"/>
                <a:sym typeface="Lora"/>
              </a:rPr>
              <a:t>. </a:t>
            </a:r>
            <a:r>
              <a:rPr lang="en-US" sz="1200">
                <a:solidFill>
                  <a:srgbClr val="666666"/>
                </a:solidFill>
                <a:latin typeface="Lora"/>
                <a:ea typeface="Lora"/>
                <a:cs typeface="Lora"/>
                <a:sym typeface="Lora"/>
              </a:rPr>
              <a:t>JavaScript Callback Functions can be used synchronously or asynchronously</a:t>
            </a:r>
            <a:endParaRPr sz="1200">
              <a:solidFill>
                <a:srgbClr val="666666"/>
              </a:solidFill>
              <a:latin typeface="Lora"/>
              <a:ea typeface="Lora"/>
              <a:cs typeface="Lora"/>
              <a:sym typeface="Lora"/>
            </a:endParaRPr>
          </a:p>
          <a:p>
            <a:pPr indent="0" lvl="0" marL="0" marR="0" rtl="0" algn="l">
              <a:lnSpc>
                <a:spcPct val="100000"/>
              </a:lnSpc>
              <a:spcBef>
                <a:spcPts val="0"/>
              </a:spcBef>
              <a:spcAft>
                <a:spcPts val="0"/>
              </a:spcAft>
              <a:buNone/>
            </a:pPr>
            <a:r>
              <a:t/>
            </a:r>
            <a:endParaRPr sz="1200">
              <a:solidFill>
                <a:srgbClr val="666666"/>
              </a:solidFill>
              <a:latin typeface="Lora"/>
              <a:ea typeface="Lora"/>
              <a:cs typeface="Lora"/>
              <a:sym typeface="Lora"/>
            </a:endParaRPr>
          </a:p>
        </p:txBody>
      </p:sp>
      <p:sp>
        <p:nvSpPr>
          <p:cNvPr id="843" name="Google Shape;843;p71"/>
          <p:cNvSpPr txBox="1"/>
          <p:nvPr/>
        </p:nvSpPr>
        <p:spPr>
          <a:xfrm>
            <a:off x="615525" y="1691325"/>
            <a:ext cx="5667000" cy="1026000"/>
          </a:xfrm>
          <a:prstGeom prst="rect">
            <a:avLst/>
          </a:prstGeom>
          <a:noFill/>
          <a:ln cap="flat" cmpd="sng" w="9525">
            <a:solidFill>
              <a:srgbClr val="ADDB6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77AA"/>
                </a:solidFill>
                <a:latin typeface="Courier New"/>
                <a:ea typeface="Courier New"/>
                <a:cs typeface="Courier New"/>
                <a:sym typeface="Courier New"/>
              </a:rPr>
              <a:t>function</a:t>
            </a:r>
            <a:r>
              <a:rPr lang="en-US" sz="1200">
                <a:solidFill>
                  <a:schemeClr val="dk1"/>
                </a:solidFill>
                <a:latin typeface="Courier New"/>
                <a:ea typeface="Courier New"/>
                <a:cs typeface="Courier New"/>
                <a:sym typeface="Courier New"/>
              </a:rPr>
              <a:t> </a:t>
            </a:r>
            <a:r>
              <a:rPr lang="en-US" sz="1200">
                <a:solidFill>
                  <a:srgbClr val="DD4A68"/>
                </a:solidFill>
                <a:latin typeface="Courier New"/>
                <a:ea typeface="Courier New"/>
                <a:cs typeface="Courier New"/>
                <a:sym typeface="Courier New"/>
              </a:rPr>
              <a:t>addTwoNumbers</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parameterOne</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parameterTwo</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999999"/>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latin typeface="Courier New"/>
                <a:ea typeface="Courier New"/>
                <a:cs typeface="Courier New"/>
                <a:sym typeface="Courier New"/>
              </a:rPr>
              <a:t>    </a:t>
            </a:r>
            <a:r>
              <a:rPr lang="en-US" sz="1200">
                <a:solidFill>
                  <a:srgbClr val="0077AA"/>
                </a:solidFill>
                <a:latin typeface="Courier New"/>
                <a:ea typeface="Courier New"/>
                <a:cs typeface="Courier New"/>
                <a:sym typeface="Courier New"/>
              </a:rPr>
              <a:t>var</a:t>
            </a:r>
            <a:r>
              <a:rPr lang="en-US" sz="1200">
                <a:solidFill>
                  <a:schemeClr val="dk1"/>
                </a:solidFill>
                <a:latin typeface="Courier New"/>
                <a:ea typeface="Courier New"/>
                <a:cs typeface="Courier New"/>
                <a:sym typeface="Courier New"/>
              </a:rPr>
              <a:t> result </a:t>
            </a:r>
            <a:r>
              <a:rPr lang="en-US" sz="1200">
                <a:solidFill>
                  <a:srgbClr val="9A6E3A"/>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parameterOne </a:t>
            </a:r>
            <a:r>
              <a:rPr lang="en-US" sz="1200">
                <a:solidFill>
                  <a:srgbClr val="9A6E3A"/>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parameterTwo</a:t>
            </a:r>
            <a:r>
              <a:rPr lang="en-US" sz="1200">
                <a:solidFill>
                  <a:srgbClr val="999999"/>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latin typeface="Courier New"/>
                <a:ea typeface="Courier New"/>
                <a:cs typeface="Courier New"/>
                <a:sym typeface="Courier New"/>
              </a:rPr>
              <a:t>    </a:t>
            </a:r>
            <a:r>
              <a:rPr lang="en-US" sz="1200">
                <a:solidFill>
                  <a:srgbClr val="0077AA"/>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result</a:t>
            </a:r>
            <a:r>
              <a:rPr lang="en-US" sz="1200">
                <a:solidFill>
                  <a:srgbClr val="999999"/>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190500" marR="190500" rtl="0" algn="l">
              <a:lnSpc>
                <a:spcPct val="150000"/>
              </a:lnSpc>
              <a:spcBef>
                <a:spcPts val="800"/>
              </a:spcBef>
              <a:spcAft>
                <a:spcPts val="800"/>
              </a:spcAft>
              <a:buNone/>
            </a:pPr>
            <a:r>
              <a:rPr lang="en-US" sz="1200">
                <a:solidFill>
                  <a:srgbClr val="999999"/>
                </a:solidFill>
                <a:latin typeface="Courier New"/>
                <a:ea typeface="Courier New"/>
                <a:cs typeface="Courier New"/>
                <a:sym typeface="Courier New"/>
              </a:rPr>
              <a:t>}</a:t>
            </a:r>
            <a:endParaRPr sz="1200">
              <a:solidFill>
                <a:srgbClr val="999999"/>
              </a:solidFill>
              <a:latin typeface="Courier New"/>
              <a:ea typeface="Courier New"/>
              <a:cs typeface="Courier New"/>
              <a:sym typeface="Courier New"/>
            </a:endParaRPr>
          </a:p>
        </p:txBody>
      </p:sp>
      <p:sp>
        <p:nvSpPr>
          <p:cNvPr id="844" name="Google Shape;844;p71"/>
          <p:cNvSpPr txBox="1"/>
          <p:nvPr/>
        </p:nvSpPr>
        <p:spPr>
          <a:xfrm>
            <a:off x="6144000" y="1691325"/>
            <a:ext cx="3000000" cy="3693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50000"/>
              </a:lnSpc>
              <a:spcBef>
                <a:spcPts val="800"/>
              </a:spcBef>
              <a:spcAft>
                <a:spcPts val="800"/>
              </a:spcAft>
              <a:buNone/>
            </a:pPr>
            <a:r>
              <a:rPr b="1" lang="en-US" sz="1200">
                <a:solidFill>
                  <a:srgbClr val="DD4A68"/>
                </a:solidFill>
                <a:latin typeface="Courier New"/>
                <a:ea typeface="Courier New"/>
                <a:cs typeface="Courier New"/>
                <a:sym typeface="Courier New"/>
              </a:rPr>
              <a:t>addTwoNumbers</a:t>
            </a:r>
            <a:r>
              <a:rPr b="1" lang="en-US" sz="1200">
                <a:solidFill>
                  <a:srgbClr val="999999"/>
                </a:solidFill>
                <a:latin typeface="Courier New"/>
                <a:ea typeface="Courier New"/>
                <a:cs typeface="Courier New"/>
                <a:sym typeface="Courier New"/>
              </a:rPr>
              <a:t>(</a:t>
            </a:r>
            <a:r>
              <a:rPr b="1" lang="en-US" sz="1200">
                <a:solidFill>
                  <a:srgbClr val="990055"/>
                </a:solidFill>
                <a:latin typeface="Courier New"/>
                <a:ea typeface="Courier New"/>
                <a:cs typeface="Courier New"/>
                <a:sym typeface="Courier New"/>
              </a:rPr>
              <a:t>100</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a:t>
            </a:r>
            <a:r>
              <a:rPr b="1" lang="en-US" sz="1200">
                <a:solidFill>
                  <a:srgbClr val="990055"/>
                </a:solidFill>
                <a:latin typeface="Courier New"/>
                <a:ea typeface="Courier New"/>
                <a:cs typeface="Courier New"/>
                <a:sym typeface="Courier New"/>
              </a:rPr>
              <a:t>200</a:t>
            </a:r>
            <a:r>
              <a:rPr b="1" lang="en-US" sz="1200">
                <a:solidFill>
                  <a:srgbClr val="999999"/>
                </a:solidFill>
                <a:latin typeface="Courier New"/>
                <a:ea typeface="Courier New"/>
                <a:cs typeface="Courier New"/>
                <a:sym typeface="Courier New"/>
              </a:rPr>
              <a:t>);</a:t>
            </a:r>
            <a:endParaRPr b="1" sz="1200">
              <a:solidFill>
                <a:srgbClr val="999999"/>
              </a:solidFill>
              <a:latin typeface="Courier New"/>
              <a:ea typeface="Courier New"/>
              <a:cs typeface="Courier New"/>
              <a:sym typeface="Courier New"/>
            </a:endParaRPr>
          </a:p>
        </p:txBody>
      </p:sp>
      <p:sp>
        <p:nvSpPr>
          <p:cNvPr id="845" name="Google Shape;845;p71"/>
          <p:cNvSpPr/>
          <p:nvPr/>
        </p:nvSpPr>
        <p:spPr>
          <a:xfrm>
            <a:off x="4641175" y="1442629"/>
            <a:ext cx="1832425" cy="333200"/>
          </a:xfrm>
          <a:custGeom>
            <a:rect b="b" l="l" r="r" t="t"/>
            <a:pathLst>
              <a:path extrusionOk="0" h="13328" w="73297">
                <a:moveTo>
                  <a:pt x="73297" y="13328"/>
                </a:moveTo>
                <a:cubicBezTo>
                  <a:pt x="67975" y="6233"/>
                  <a:pt x="58906" y="1289"/>
                  <a:pt x="50091" y="310"/>
                </a:cubicBezTo>
                <a:cubicBezTo>
                  <a:pt x="33013" y="-1588"/>
                  <a:pt x="16301" y="7045"/>
                  <a:pt x="0" y="12479"/>
                </a:cubicBezTo>
              </a:path>
            </a:pathLst>
          </a:custGeom>
          <a:noFill/>
          <a:ln cap="flat" cmpd="sng" w="9525">
            <a:solidFill>
              <a:schemeClr val="dk2"/>
            </a:solidFill>
            <a:prstDash val="solid"/>
            <a:round/>
            <a:headEnd len="med" w="med" type="none"/>
            <a:tailEnd len="med" w="med" type="none"/>
          </a:ln>
        </p:spPr>
      </p:sp>
      <p:sp>
        <p:nvSpPr>
          <p:cNvPr id="846" name="Google Shape;846;p71"/>
          <p:cNvSpPr txBox="1"/>
          <p:nvPr/>
        </p:nvSpPr>
        <p:spPr>
          <a:xfrm>
            <a:off x="568325" y="2987975"/>
            <a:ext cx="6072900" cy="1026000"/>
          </a:xfrm>
          <a:prstGeom prst="rect">
            <a:avLst/>
          </a:prstGeom>
          <a:noFill/>
          <a:ln cap="flat" cmpd="sng" w="9525">
            <a:solidFill>
              <a:srgbClr val="FB493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77AA"/>
                </a:solidFill>
                <a:latin typeface="Courier New"/>
                <a:ea typeface="Courier New"/>
                <a:cs typeface="Courier New"/>
                <a:sym typeface="Courier New"/>
              </a:rPr>
              <a:t>function</a:t>
            </a:r>
            <a:r>
              <a:rPr lang="en-US" sz="1200">
                <a:solidFill>
                  <a:schemeClr val="dk1"/>
                </a:solidFill>
                <a:latin typeface="Courier New"/>
                <a:ea typeface="Courier New"/>
                <a:cs typeface="Courier New"/>
                <a:sym typeface="Courier New"/>
              </a:rPr>
              <a:t> </a:t>
            </a:r>
            <a:r>
              <a:rPr lang="en-US" sz="1200">
                <a:solidFill>
                  <a:srgbClr val="DD4A68"/>
                </a:solidFill>
                <a:latin typeface="Courier New"/>
                <a:ea typeface="Courier New"/>
                <a:cs typeface="Courier New"/>
                <a:sym typeface="Courier New"/>
              </a:rPr>
              <a:t>addTwoNumberFunctions</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functionOne</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functionTwo</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999999"/>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latin typeface="Courier New"/>
                <a:ea typeface="Courier New"/>
                <a:cs typeface="Courier New"/>
                <a:sym typeface="Courier New"/>
              </a:rPr>
              <a:t>    </a:t>
            </a:r>
            <a:r>
              <a:rPr lang="en-US" sz="1200">
                <a:solidFill>
                  <a:srgbClr val="0077AA"/>
                </a:solidFill>
                <a:latin typeface="Courier New"/>
                <a:ea typeface="Courier New"/>
                <a:cs typeface="Courier New"/>
                <a:sym typeface="Courier New"/>
              </a:rPr>
              <a:t>var</a:t>
            </a:r>
            <a:r>
              <a:rPr lang="en-US" sz="1200">
                <a:solidFill>
                  <a:schemeClr val="dk1"/>
                </a:solidFill>
                <a:latin typeface="Courier New"/>
                <a:ea typeface="Courier New"/>
                <a:cs typeface="Courier New"/>
                <a:sym typeface="Courier New"/>
              </a:rPr>
              <a:t> functionAdditionResult </a:t>
            </a:r>
            <a:r>
              <a:rPr lang="en-US" sz="1200">
                <a:solidFill>
                  <a:srgbClr val="9A6E3A"/>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DD4A68"/>
                </a:solidFill>
                <a:latin typeface="Courier New"/>
                <a:ea typeface="Courier New"/>
                <a:cs typeface="Courier New"/>
                <a:sym typeface="Courier New"/>
              </a:rPr>
              <a:t>functionOne</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9A6E3A"/>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DD4A68"/>
                </a:solidFill>
                <a:latin typeface="Courier New"/>
                <a:ea typeface="Courier New"/>
                <a:cs typeface="Courier New"/>
                <a:sym typeface="Courier New"/>
              </a:rPr>
              <a:t>functionTwo</a:t>
            </a:r>
            <a:r>
              <a:rPr lang="en-US" sz="1200">
                <a:solidFill>
                  <a:srgbClr val="999999"/>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200">
                <a:solidFill>
                  <a:schemeClr val="dk1"/>
                </a:solidFill>
                <a:latin typeface="Courier New"/>
                <a:ea typeface="Courier New"/>
                <a:cs typeface="Courier New"/>
                <a:sym typeface="Courier New"/>
              </a:rPr>
              <a:t>    </a:t>
            </a:r>
            <a:r>
              <a:rPr lang="en-US" sz="1200">
                <a:solidFill>
                  <a:srgbClr val="0077AA"/>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functionAdditionResult</a:t>
            </a:r>
            <a:r>
              <a:rPr lang="en-US" sz="1200">
                <a:solidFill>
                  <a:srgbClr val="999999"/>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190500" marR="190500" rtl="0" algn="l">
              <a:lnSpc>
                <a:spcPct val="150000"/>
              </a:lnSpc>
              <a:spcBef>
                <a:spcPts val="800"/>
              </a:spcBef>
              <a:spcAft>
                <a:spcPts val="800"/>
              </a:spcAft>
              <a:buNone/>
            </a:pPr>
            <a:r>
              <a:rPr lang="en-US" sz="1200">
                <a:solidFill>
                  <a:srgbClr val="999999"/>
                </a:solidFill>
                <a:latin typeface="Courier New"/>
                <a:ea typeface="Courier New"/>
                <a:cs typeface="Courier New"/>
                <a:sym typeface="Courier New"/>
              </a:rPr>
              <a:t>}</a:t>
            </a:r>
            <a:endParaRPr sz="1200">
              <a:solidFill>
                <a:srgbClr val="999999"/>
              </a:solidFill>
              <a:latin typeface="Courier New"/>
              <a:ea typeface="Courier New"/>
              <a:cs typeface="Courier New"/>
              <a:sym typeface="Courier New"/>
            </a:endParaRPr>
          </a:p>
        </p:txBody>
      </p:sp>
      <p:sp>
        <p:nvSpPr>
          <p:cNvPr id="847" name="Google Shape;847;p71"/>
          <p:cNvSpPr txBox="1"/>
          <p:nvPr/>
        </p:nvSpPr>
        <p:spPr>
          <a:xfrm>
            <a:off x="3311075" y="4110825"/>
            <a:ext cx="589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77AA"/>
                </a:solidFill>
                <a:latin typeface="Courier New"/>
                <a:ea typeface="Courier New"/>
                <a:cs typeface="Courier New"/>
                <a:sym typeface="Courier New"/>
              </a:rPr>
              <a:t>function</a:t>
            </a:r>
            <a:r>
              <a:rPr lang="en-US" sz="1200">
                <a:solidFill>
                  <a:schemeClr val="dk1"/>
                </a:solidFill>
                <a:latin typeface="Courier New"/>
                <a:ea typeface="Courier New"/>
                <a:cs typeface="Courier New"/>
                <a:sym typeface="Courier New"/>
              </a:rPr>
              <a:t> </a:t>
            </a:r>
            <a:r>
              <a:rPr lang="en-US" sz="1200">
                <a:solidFill>
                  <a:srgbClr val="DD4A68"/>
                </a:solidFill>
                <a:latin typeface="Courier New"/>
                <a:ea typeface="Courier New"/>
                <a:cs typeface="Courier New"/>
                <a:sym typeface="Courier New"/>
              </a:rPr>
              <a:t>functionOneHundred</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0077AA"/>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a:t>
            </a:r>
            <a:r>
              <a:rPr lang="en-US" sz="1200">
                <a:solidFill>
                  <a:srgbClr val="990055"/>
                </a:solidFill>
                <a:latin typeface="Courier New"/>
                <a:ea typeface="Courier New"/>
                <a:cs typeface="Courier New"/>
                <a:sym typeface="Courier New"/>
              </a:rPr>
              <a:t>100</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999999"/>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0077AA"/>
                </a:solidFill>
                <a:latin typeface="Courier New"/>
                <a:ea typeface="Courier New"/>
                <a:cs typeface="Courier New"/>
                <a:sym typeface="Courier New"/>
              </a:rPr>
              <a:t>function</a:t>
            </a:r>
            <a:r>
              <a:rPr lang="en-US" sz="1200">
                <a:solidFill>
                  <a:schemeClr val="dk1"/>
                </a:solidFill>
                <a:latin typeface="Courier New"/>
                <a:ea typeface="Courier New"/>
                <a:cs typeface="Courier New"/>
                <a:sym typeface="Courier New"/>
              </a:rPr>
              <a:t> </a:t>
            </a:r>
            <a:r>
              <a:rPr lang="en-US" sz="1200">
                <a:solidFill>
                  <a:srgbClr val="DD4A68"/>
                </a:solidFill>
                <a:latin typeface="Courier New"/>
                <a:ea typeface="Courier New"/>
                <a:cs typeface="Courier New"/>
                <a:sym typeface="Courier New"/>
              </a:rPr>
              <a:t>functionTwoHundred</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0077AA"/>
                </a:solidFill>
                <a:latin typeface="Courier New"/>
                <a:ea typeface="Courier New"/>
                <a:cs typeface="Courier New"/>
                <a:sym typeface="Courier New"/>
              </a:rPr>
              <a:t>return</a:t>
            </a:r>
            <a:r>
              <a:rPr lang="en-US" sz="1200">
                <a:solidFill>
                  <a:schemeClr val="dk1"/>
                </a:solidFill>
                <a:latin typeface="Courier New"/>
                <a:ea typeface="Courier New"/>
                <a:cs typeface="Courier New"/>
                <a:sym typeface="Courier New"/>
              </a:rPr>
              <a:t> </a:t>
            </a:r>
            <a:r>
              <a:rPr lang="en-US" sz="1200">
                <a:solidFill>
                  <a:srgbClr val="990055"/>
                </a:solidFill>
                <a:latin typeface="Courier New"/>
                <a:ea typeface="Courier New"/>
                <a:cs typeface="Courier New"/>
                <a:sym typeface="Courier New"/>
              </a:rPr>
              <a:t>200</a:t>
            </a:r>
            <a:r>
              <a:rPr lang="en-US" sz="1200">
                <a:solidFill>
                  <a:srgbClr val="999999"/>
                </a:solidFill>
                <a:latin typeface="Courier New"/>
                <a:ea typeface="Courier New"/>
                <a:cs typeface="Courier New"/>
                <a:sym typeface="Courier New"/>
              </a:rPr>
              <a:t>;}</a:t>
            </a:r>
            <a:endParaRPr sz="120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DD4A68"/>
                </a:solidFill>
                <a:latin typeface="Courier New"/>
                <a:ea typeface="Courier New"/>
                <a:cs typeface="Courier New"/>
                <a:sym typeface="Courier New"/>
              </a:rPr>
              <a:t>addTwoNumberFunctions</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functionOneHundred</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functionTwoHundred</a:t>
            </a:r>
            <a:r>
              <a:rPr b="1" lang="en-US" sz="1200">
                <a:solidFill>
                  <a:srgbClr val="999999"/>
                </a:solidFill>
                <a:latin typeface="Courier New"/>
                <a:ea typeface="Courier New"/>
                <a:cs typeface="Courier New"/>
                <a:sym typeface="Courier New"/>
              </a:rPr>
              <a:t>);</a:t>
            </a:r>
            <a:endParaRPr b="1" sz="1200">
              <a:solidFill>
                <a:srgbClr val="999999"/>
              </a:solidFill>
              <a:latin typeface="Courier New"/>
              <a:ea typeface="Courier New"/>
              <a:cs typeface="Courier New"/>
              <a:sym typeface="Courier New"/>
            </a:endParaRPr>
          </a:p>
        </p:txBody>
      </p:sp>
      <p:sp>
        <p:nvSpPr>
          <p:cNvPr id="848" name="Google Shape;848;p71"/>
          <p:cNvSpPr/>
          <p:nvPr/>
        </p:nvSpPr>
        <p:spPr>
          <a:xfrm>
            <a:off x="1231050" y="4053950"/>
            <a:ext cx="1980975" cy="537125"/>
          </a:xfrm>
          <a:custGeom>
            <a:rect b="b" l="l" r="r" t="t"/>
            <a:pathLst>
              <a:path extrusionOk="0" h="21485" w="79239">
                <a:moveTo>
                  <a:pt x="79239" y="21225"/>
                </a:moveTo>
                <a:cubicBezTo>
                  <a:pt x="66101" y="15970"/>
                  <a:pt x="50853" y="22788"/>
                  <a:pt x="36790" y="21225"/>
                </a:cubicBezTo>
                <a:cubicBezTo>
                  <a:pt x="22719" y="19662"/>
                  <a:pt x="2777" y="13883"/>
                  <a:pt x="0" y="0"/>
                </a:cubicBezTo>
              </a:path>
            </a:pathLst>
          </a:custGeom>
          <a:noFill/>
          <a:ln cap="flat" cmpd="sng" w="9525">
            <a:solidFill>
              <a:schemeClr val="dk2"/>
            </a:solidFill>
            <a:prstDash val="solid"/>
            <a:round/>
            <a:headEnd len="med" w="med" type="none"/>
            <a:tailEnd len="med" w="med" type="none"/>
          </a:ln>
        </p:spPr>
      </p:sp>
      <p:sp>
        <p:nvSpPr>
          <p:cNvPr id="849" name="Google Shape;849;p71"/>
          <p:cNvSpPr/>
          <p:nvPr/>
        </p:nvSpPr>
        <p:spPr>
          <a:xfrm>
            <a:off x="1176808" y="3979649"/>
            <a:ext cx="153300" cy="159200"/>
          </a:xfrm>
          <a:custGeom>
            <a:rect b="b" l="l" r="r" t="t"/>
            <a:pathLst>
              <a:path extrusionOk="0" h="6368" w="6132">
                <a:moveTo>
                  <a:pt x="189" y="6368"/>
                </a:moveTo>
                <a:cubicBezTo>
                  <a:pt x="189" y="4259"/>
                  <a:pt x="-566" y="-801"/>
                  <a:pt x="1321" y="142"/>
                </a:cubicBezTo>
                <a:cubicBezTo>
                  <a:pt x="3472" y="1218"/>
                  <a:pt x="4131" y="4185"/>
                  <a:pt x="6132" y="5519"/>
                </a:cubicBezTo>
              </a:path>
            </a:pathLst>
          </a:custGeom>
          <a:noFill/>
          <a:ln cap="flat" cmpd="sng" w="9525">
            <a:solidFill>
              <a:schemeClr val="dk2"/>
            </a:solidFill>
            <a:prstDash val="solid"/>
            <a:round/>
            <a:headEnd len="med" w="med" type="none"/>
            <a:tailEnd len="med" w="med" type="none"/>
          </a:ln>
        </p:spPr>
      </p:sp>
      <p:sp>
        <p:nvSpPr>
          <p:cNvPr id="850" name="Google Shape;850;p71"/>
          <p:cNvSpPr/>
          <p:nvPr/>
        </p:nvSpPr>
        <p:spPr>
          <a:xfrm>
            <a:off x="4589269" y="1634325"/>
            <a:ext cx="172175" cy="168050"/>
          </a:xfrm>
          <a:custGeom>
            <a:rect b="b" l="l" r="r" t="t"/>
            <a:pathLst>
              <a:path extrusionOk="0" h="6722" w="6887">
                <a:moveTo>
                  <a:pt x="2925" y="0"/>
                </a:moveTo>
                <a:cubicBezTo>
                  <a:pt x="2056" y="1737"/>
                  <a:pt x="-286" y="3189"/>
                  <a:pt x="95" y="5094"/>
                </a:cubicBezTo>
                <a:cubicBezTo>
                  <a:pt x="549" y="7362"/>
                  <a:pt x="4574" y="6509"/>
                  <a:pt x="6887" y="6509"/>
                </a:cubicBezTo>
              </a:path>
            </a:pathLst>
          </a:custGeom>
          <a:noFill/>
          <a:ln cap="flat" cmpd="sng" w="9525">
            <a:solidFill>
              <a:schemeClr val="dk2"/>
            </a:solidFill>
            <a:prstDash val="solid"/>
            <a:round/>
            <a:headEnd len="med" w="med" type="none"/>
            <a:tailEnd len="med" w="med" type="none"/>
          </a:ln>
        </p:spPr>
      </p:sp>
      <p:pic>
        <p:nvPicPr>
          <p:cNvPr id="851" name="Google Shape;851;p71"/>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2"/>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58" name="Google Shape;858;p72"/>
          <p:cNvSpPr txBox="1"/>
          <p:nvPr>
            <p:ph type="title"/>
          </p:nvPr>
        </p:nvSpPr>
        <p:spPr>
          <a:xfrm>
            <a:off x="457200" y="205976"/>
            <a:ext cx="8229600" cy="558000"/>
          </a:xfrm>
          <a:prstGeom prst="rect">
            <a:avLst/>
          </a:prstGeom>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900">
                <a:solidFill>
                  <a:srgbClr val="000000"/>
                </a:solidFill>
                <a:latin typeface="Times New Roman"/>
                <a:ea typeface="Times New Roman"/>
                <a:cs typeface="Times New Roman"/>
                <a:sym typeface="Times New Roman"/>
              </a:rPr>
              <a:t>CallBack Function In Action</a:t>
            </a:r>
            <a:endParaRPr sz="2900">
              <a:solidFill>
                <a:srgbClr val="000000"/>
              </a:solidFill>
              <a:latin typeface="Times New Roman"/>
              <a:ea typeface="Times New Roman"/>
              <a:cs typeface="Times New Roman"/>
              <a:sym typeface="Times New Roman"/>
            </a:endParaRPr>
          </a:p>
        </p:txBody>
      </p:sp>
      <p:cxnSp>
        <p:nvCxnSpPr>
          <p:cNvPr id="859" name="Google Shape;859;p72"/>
          <p:cNvCxnSpPr/>
          <p:nvPr/>
        </p:nvCxnSpPr>
        <p:spPr>
          <a:xfrm>
            <a:off x="568325" y="739049"/>
            <a:ext cx="43557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860" name="Google Shape;860;p72"/>
          <p:cNvSpPr txBox="1"/>
          <p:nvPr/>
        </p:nvSpPr>
        <p:spPr>
          <a:xfrm>
            <a:off x="568325" y="955125"/>
            <a:ext cx="4759200" cy="7389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0A0A23"/>
              </a:buClr>
              <a:buSzPts val="1200"/>
              <a:buFont typeface="Lora"/>
              <a:buAutoNum type="arabicPeriod"/>
            </a:pPr>
            <a:r>
              <a:rPr lang="en-US" sz="1200">
                <a:solidFill>
                  <a:srgbClr val="0A0A23"/>
                </a:solidFill>
                <a:highlight>
                  <a:srgbClr val="FFFFFF"/>
                </a:highlight>
                <a:latin typeface="Lora"/>
                <a:ea typeface="Lora"/>
                <a:cs typeface="Lora"/>
                <a:sym typeface="Lora"/>
              </a:rPr>
              <a:t>Sometimes you may need to take an array and apply some procedure to its elements so that you get a new array with modified elements.</a:t>
            </a:r>
            <a:endParaRPr sz="1200">
              <a:latin typeface="Lora"/>
              <a:ea typeface="Lora"/>
              <a:cs typeface="Lora"/>
              <a:sym typeface="Lora"/>
            </a:endParaRPr>
          </a:p>
        </p:txBody>
      </p:sp>
      <p:sp>
        <p:nvSpPr>
          <p:cNvPr id="861" name="Google Shape;861;p72"/>
          <p:cNvSpPr txBox="1"/>
          <p:nvPr/>
        </p:nvSpPr>
        <p:spPr>
          <a:xfrm>
            <a:off x="5971275" y="11321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0A0A23"/>
                </a:solidFill>
                <a:highlight>
                  <a:srgbClr val="98C379"/>
                </a:highlight>
                <a:latin typeface="Courier New"/>
                <a:ea typeface="Courier New"/>
                <a:cs typeface="Courier New"/>
                <a:sym typeface="Courier New"/>
              </a:rPr>
              <a:t>Array.map()</a:t>
            </a:r>
            <a:endParaRPr sz="1500">
              <a:highlight>
                <a:srgbClr val="98C379"/>
              </a:highlight>
              <a:latin typeface="Courier New"/>
              <a:ea typeface="Courier New"/>
              <a:cs typeface="Courier New"/>
              <a:sym typeface="Courier New"/>
            </a:endParaRPr>
          </a:p>
        </p:txBody>
      </p:sp>
      <p:sp>
        <p:nvSpPr>
          <p:cNvPr id="862" name="Google Shape;862;p72"/>
          <p:cNvSpPr/>
          <p:nvPr/>
        </p:nvSpPr>
        <p:spPr>
          <a:xfrm>
            <a:off x="5277925" y="990398"/>
            <a:ext cx="997575" cy="394450"/>
          </a:xfrm>
          <a:custGeom>
            <a:rect b="b" l="l" r="r" t="t"/>
            <a:pathLst>
              <a:path extrusionOk="0" h="15778" w="39903">
                <a:moveTo>
                  <a:pt x="0" y="13871"/>
                </a:moveTo>
                <a:cubicBezTo>
                  <a:pt x="3070" y="14638"/>
                  <a:pt x="6256" y="16280"/>
                  <a:pt x="9339" y="15569"/>
                </a:cubicBezTo>
                <a:cubicBezTo>
                  <a:pt x="12530" y="14833"/>
                  <a:pt x="13533" y="10526"/>
                  <a:pt x="15848" y="8211"/>
                </a:cubicBezTo>
                <a:cubicBezTo>
                  <a:pt x="19349" y="4710"/>
                  <a:pt x="23663" y="1117"/>
                  <a:pt x="28583" y="570"/>
                </a:cubicBezTo>
                <a:cubicBezTo>
                  <a:pt x="30833" y="320"/>
                  <a:pt x="33396" y="-529"/>
                  <a:pt x="35375" y="570"/>
                </a:cubicBezTo>
                <a:cubicBezTo>
                  <a:pt x="38034" y="2047"/>
                  <a:pt x="38543" y="5773"/>
                  <a:pt x="39903" y="8494"/>
                </a:cubicBezTo>
              </a:path>
            </a:pathLst>
          </a:custGeom>
          <a:noFill/>
          <a:ln cap="flat" cmpd="sng" w="9525">
            <a:solidFill>
              <a:srgbClr val="98C379"/>
            </a:solidFill>
            <a:prstDash val="solid"/>
            <a:round/>
            <a:headEnd len="med" w="med" type="none"/>
            <a:tailEnd len="med" w="med" type="stealth"/>
          </a:ln>
        </p:spPr>
      </p:sp>
      <p:sp>
        <p:nvSpPr>
          <p:cNvPr id="863" name="Google Shape;863;p72"/>
          <p:cNvSpPr txBox="1"/>
          <p:nvPr/>
        </p:nvSpPr>
        <p:spPr>
          <a:xfrm>
            <a:off x="5971275" y="1611275"/>
            <a:ext cx="3000000" cy="754200"/>
          </a:xfrm>
          <a:prstGeom prst="rect">
            <a:avLst/>
          </a:prstGeom>
          <a:noFill/>
          <a:ln cap="flat" cmpd="sng" w="9525">
            <a:solidFill>
              <a:srgbClr val="98C379"/>
            </a:solidFill>
            <a:prstDash val="dot"/>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US" sz="900">
                <a:solidFill>
                  <a:srgbClr val="0A0A23"/>
                </a:solidFill>
                <a:highlight>
                  <a:srgbClr val="FFFFFF"/>
                </a:highlight>
                <a:latin typeface="Lora"/>
                <a:ea typeface="Lora"/>
                <a:cs typeface="Lora"/>
                <a:sym typeface="Lora"/>
              </a:rPr>
              <a:t>The</a:t>
            </a:r>
            <a:r>
              <a:rPr b="1" lang="en-US" sz="1000">
                <a:solidFill>
                  <a:srgbClr val="0A0A23"/>
                </a:solidFill>
                <a:latin typeface="Courier New"/>
                <a:ea typeface="Courier New"/>
                <a:cs typeface="Courier New"/>
                <a:sym typeface="Courier New"/>
              </a:rPr>
              <a:t> </a:t>
            </a:r>
            <a:r>
              <a:rPr b="1" lang="en-US" sz="900">
                <a:solidFill>
                  <a:srgbClr val="0A0A23"/>
                </a:solidFill>
                <a:latin typeface="Lora"/>
                <a:ea typeface="Lora"/>
                <a:cs typeface="Lora"/>
                <a:sym typeface="Lora"/>
              </a:rPr>
              <a:t>Array.map(</a:t>
            </a:r>
            <a:r>
              <a:rPr b="1" lang="en-US" sz="900">
                <a:solidFill>
                  <a:srgbClr val="0A0A23"/>
                </a:solidFill>
                <a:latin typeface="Courier New"/>
                <a:ea typeface="Courier New"/>
                <a:cs typeface="Courier New"/>
                <a:sym typeface="Courier New"/>
              </a:rPr>
              <a:t>)</a:t>
            </a:r>
            <a:r>
              <a:rPr lang="en-US" sz="1000">
                <a:solidFill>
                  <a:srgbClr val="0A0A23"/>
                </a:solidFill>
                <a:highlight>
                  <a:srgbClr val="FFFFFF"/>
                </a:highlight>
                <a:latin typeface="Lora"/>
                <a:ea typeface="Lora"/>
                <a:cs typeface="Lora"/>
                <a:sym typeface="Lora"/>
              </a:rPr>
              <a:t> </a:t>
            </a:r>
            <a:r>
              <a:rPr lang="en-US" sz="900">
                <a:solidFill>
                  <a:srgbClr val="0A0A23"/>
                </a:solidFill>
                <a:highlight>
                  <a:srgbClr val="FFFFFF"/>
                </a:highlight>
                <a:latin typeface="Lora"/>
                <a:ea typeface="Lora"/>
                <a:cs typeface="Lora"/>
                <a:sym typeface="Lora"/>
              </a:rPr>
              <a:t>method allows you to iterate over an array and modify its elements using a callback function. The callback function will then be executed on each of the array's elements.</a:t>
            </a:r>
            <a:endParaRPr sz="900">
              <a:latin typeface="Lora"/>
              <a:ea typeface="Lora"/>
              <a:cs typeface="Lora"/>
              <a:sym typeface="Lora"/>
            </a:endParaRPr>
          </a:p>
        </p:txBody>
      </p:sp>
      <p:sp>
        <p:nvSpPr>
          <p:cNvPr id="864" name="Google Shape;864;p72"/>
          <p:cNvSpPr/>
          <p:nvPr/>
        </p:nvSpPr>
        <p:spPr>
          <a:xfrm>
            <a:off x="7301375" y="1327075"/>
            <a:ext cx="441396" cy="286028"/>
          </a:xfrm>
          <a:custGeom>
            <a:rect b="b" l="l" r="r" t="t"/>
            <a:pathLst>
              <a:path extrusionOk="0" h="12735" w="13128">
                <a:moveTo>
                  <a:pt x="0" y="0"/>
                </a:moveTo>
                <a:cubicBezTo>
                  <a:pt x="4938" y="0"/>
                  <a:pt x="11660" y="2327"/>
                  <a:pt x="13017" y="7075"/>
                </a:cubicBezTo>
                <a:cubicBezTo>
                  <a:pt x="13909" y="10196"/>
                  <a:pt x="6120" y="9656"/>
                  <a:pt x="5094" y="12735"/>
                </a:cubicBezTo>
              </a:path>
            </a:pathLst>
          </a:custGeom>
          <a:noFill/>
          <a:ln cap="flat" cmpd="sng" w="9525">
            <a:solidFill>
              <a:srgbClr val="98C379"/>
            </a:solidFill>
            <a:prstDash val="solid"/>
            <a:round/>
            <a:headEnd len="med" w="med" type="none"/>
            <a:tailEnd len="med" w="med" type="oval"/>
          </a:ln>
        </p:spPr>
      </p:sp>
      <p:sp>
        <p:nvSpPr>
          <p:cNvPr id="865" name="Google Shape;865;p72"/>
          <p:cNvSpPr txBox="1"/>
          <p:nvPr/>
        </p:nvSpPr>
        <p:spPr>
          <a:xfrm>
            <a:off x="5469000" y="4902950"/>
            <a:ext cx="3675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More details </a:t>
            </a:r>
            <a:r>
              <a:rPr lang="en-US" sz="600"/>
              <a:t>https://www.educative.io/edpresso/how-to-use-the-map-function-in-javascript</a:t>
            </a:r>
            <a:endParaRPr sz="600"/>
          </a:p>
        </p:txBody>
      </p:sp>
      <p:sp>
        <p:nvSpPr>
          <p:cNvPr id="866" name="Google Shape;866;p72"/>
          <p:cNvSpPr txBox="1"/>
          <p:nvPr/>
        </p:nvSpPr>
        <p:spPr>
          <a:xfrm>
            <a:off x="667375" y="2098025"/>
            <a:ext cx="47592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200">
                <a:solidFill>
                  <a:srgbClr val="0A0A23"/>
                </a:solidFill>
                <a:highlight>
                  <a:srgbClr val="FFFFFF"/>
                </a:highlight>
                <a:latin typeface="Lora"/>
                <a:ea typeface="Lora"/>
                <a:cs typeface="Lora"/>
                <a:sym typeface="Lora"/>
              </a:rPr>
              <a:t>2.    </a:t>
            </a:r>
            <a:r>
              <a:rPr lang="en-US" sz="1200">
                <a:solidFill>
                  <a:srgbClr val="0A0A23"/>
                </a:solidFill>
                <a:highlight>
                  <a:srgbClr val="FFFFFF"/>
                </a:highlight>
                <a:latin typeface="Lora"/>
                <a:ea typeface="Lora"/>
                <a:cs typeface="Lora"/>
                <a:sym typeface="Lora"/>
              </a:rPr>
              <a:t>Sometimes you may need to take an array elements and it  applies conditional statement against it. </a:t>
            </a:r>
            <a:endParaRPr sz="1200">
              <a:latin typeface="Lora"/>
              <a:ea typeface="Lora"/>
              <a:cs typeface="Lora"/>
              <a:sym typeface="Lora"/>
            </a:endParaRPr>
          </a:p>
        </p:txBody>
      </p:sp>
      <p:sp>
        <p:nvSpPr>
          <p:cNvPr id="867" name="Google Shape;867;p72"/>
          <p:cNvSpPr txBox="1"/>
          <p:nvPr/>
        </p:nvSpPr>
        <p:spPr>
          <a:xfrm>
            <a:off x="4216475" y="2713652"/>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F3F3F3"/>
                </a:solidFill>
                <a:highlight>
                  <a:srgbClr val="FF5874"/>
                </a:highlight>
                <a:latin typeface="Courier New"/>
                <a:ea typeface="Courier New"/>
                <a:cs typeface="Courier New"/>
                <a:sym typeface="Courier New"/>
              </a:rPr>
              <a:t>Array.filter()</a:t>
            </a:r>
            <a:endParaRPr sz="1500">
              <a:solidFill>
                <a:srgbClr val="F3F3F3"/>
              </a:solidFill>
              <a:highlight>
                <a:srgbClr val="FF5874"/>
              </a:highlight>
              <a:latin typeface="Courier New"/>
              <a:ea typeface="Courier New"/>
              <a:cs typeface="Courier New"/>
              <a:sym typeface="Courier New"/>
            </a:endParaRPr>
          </a:p>
        </p:txBody>
      </p:sp>
      <p:sp>
        <p:nvSpPr>
          <p:cNvPr id="868" name="Google Shape;868;p72"/>
          <p:cNvSpPr txBox="1"/>
          <p:nvPr/>
        </p:nvSpPr>
        <p:spPr>
          <a:xfrm>
            <a:off x="6056149" y="2590202"/>
            <a:ext cx="3000000" cy="738900"/>
          </a:xfrm>
          <a:prstGeom prst="rect">
            <a:avLst/>
          </a:prstGeom>
          <a:noFill/>
          <a:ln cap="flat" cmpd="sng" w="9525">
            <a:solidFill>
              <a:srgbClr val="FF5874"/>
            </a:solidFill>
            <a:prstDash val="dot"/>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US" sz="900">
                <a:solidFill>
                  <a:srgbClr val="0A0A23"/>
                </a:solidFill>
                <a:highlight>
                  <a:srgbClr val="FFFFFF"/>
                </a:highlight>
                <a:latin typeface="Lora"/>
                <a:ea typeface="Lora"/>
                <a:cs typeface="Lora"/>
                <a:sym typeface="Lora"/>
              </a:rPr>
              <a:t>if this conditional returns TRUE, the element gets pushed to the output array.If the condition returns false, the element does not get pushed to the output array.</a:t>
            </a:r>
            <a:endParaRPr sz="900">
              <a:solidFill>
                <a:schemeClr val="dk1"/>
              </a:solidFill>
              <a:latin typeface="Lora"/>
              <a:ea typeface="Lora"/>
              <a:cs typeface="Lora"/>
              <a:sym typeface="Lora"/>
            </a:endParaRPr>
          </a:p>
        </p:txBody>
      </p:sp>
      <p:sp>
        <p:nvSpPr>
          <p:cNvPr id="869" name="Google Shape;869;p72"/>
          <p:cNvSpPr/>
          <p:nvPr/>
        </p:nvSpPr>
        <p:spPr>
          <a:xfrm>
            <a:off x="5426575" y="3012202"/>
            <a:ext cx="1506996" cy="558011"/>
          </a:xfrm>
          <a:custGeom>
            <a:rect b="b" l="l" r="r" t="t"/>
            <a:pathLst>
              <a:path extrusionOk="0" h="12644" w="25470">
                <a:moveTo>
                  <a:pt x="0" y="0"/>
                </a:moveTo>
                <a:cubicBezTo>
                  <a:pt x="2263" y="7920"/>
                  <a:pt x="13588" y="14432"/>
                  <a:pt x="21508" y="12169"/>
                </a:cubicBezTo>
                <a:cubicBezTo>
                  <a:pt x="23576" y="11578"/>
                  <a:pt x="23949" y="8596"/>
                  <a:pt x="25470" y="7075"/>
                </a:cubicBezTo>
              </a:path>
            </a:pathLst>
          </a:custGeom>
          <a:noFill/>
          <a:ln cap="flat" cmpd="sng" w="9525">
            <a:solidFill>
              <a:srgbClr val="FF5874"/>
            </a:solidFill>
            <a:prstDash val="solid"/>
            <a:round/>
            <a:headEnd len="med" w="med" type="none"/>
            <a:tailEnd len="med" w="med" type="oval"/>
          </a:ln>
        </p:spPr>
      </p:sp>
      <p:sp>
        <p:nvSpPr>
          <p:cNvPr id="870" name="Google Shape;870;p72"/>
          <p:cNvSpPr/>
          <p:nvPr/>
        </p:nvSpPr>
        <p:spPr>
          <a:xfrm>
            <a:off x="3678975" y="2426726"/>
            <a:ext cx="1266409" cy="353702"/>
          </a:xfrm>
          <a:custGeom>
            <a:rect b="b" l="l" r="r" t="t"/>
            <a:pathLst>
              <a:path extrusionOk="0" h="28582" w="46978">
                <a:moveTo>
                  <a:pt x="0" y="0"/>
                </a:moveTo>
                <a:cubicBezTo>
                  <a:pt x="5445" y="0"/>
                  <a:pt x="10509" y="2893"/>
                  <a:pt x="15848" y="3961"/>
                </a:cubicBezTo>
                <a:cubicBezTo>
                  <a:pt x="24715" y="5734"/>
                  <a:pt x="34924" y="6906"/>
                  <a:pt x="41318" y="13300"/>
                </a:cubicBezTo>
                <a:cubicBezTo>
                  <a:pt x="45159" y="17141"/>
                  <a:pt x="45913" y="23255"/>
                  <a:pt x="46978" y="28582"/>
                </a:cubicBezTo>
              </a:path>
            </a:pathLst>
          </a:custGeom>
          <a:noFill/>
          <a:ln cap="flat" cmpd="sng" w="9525">
            <a:solidFill>
              <a:srgbClr val="FF5874"/>
            </a:solidFill>
            <a:prstDash val="solid"/>
            <a:round/>
            <a:headEnd len="med" w="med" type="none"/>
            <a:tailEnd len="med" w="med" type="stealth"/>
          </a:ln>
        </p:spPr>
      </p:sp>
      <p:sp>
        <p:nvSpPr>
          <p:cNvPr id="871" name="Google Shape;871;p72"/>
          <p:cNvSpPr txBox="1"/>
          <p:nvPr/>
        </p:nvSpPr>
        <p:spPr>
          <a:xfrm>
            <a:off x="756100" y="3739000"/>
            <a:ext cx="47592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200">
                <a:solidFill>
                  <a:srgbClr val="0A0A23"/>
                </a:solidFill>
                <a:highlight>
                  <a:srgbClr val="FFFFFF"/>
                </a:highlight>
                <a:latin typeface="Lora"/>
                <a:ea typeface="Lora"/>
                <a:cs typeface="Lora"/>
                <a:sym typeface="Lora"/>
              </a:rPr>
              <a:t>3</a:t>
            </a:r>
            <a:r>
              <a:rPr lang="en-US" sz="1200">
                <a:solidFill>
                  <a:srgbClr val="0A0A23"/>
                </a:solidFill>
                <a:highlight>
                  <a:srgbClr val="FFFFFF"/>
                </a:highlight>
                <a:latin typeface="Lora"/>
                <a:ea typeface="Lora"/>
                <a:cs typeface="Lora"/>
                <a:sym typeface="Lora"/>
              </a:rPr>
              <a:t>. In case, you may need to perform count the total price without using external looping. </a:t>
            </a:r>
            <a:endParaRPr sz="1200">
              <a:latin typeface="Lora"/>
              <a:ea typeface="Lora"/>
              <a:cs typeface="Lora"/>
              <a:sym typeface="Lora"/>
            </a:endParaRPr>
          </a:p>
        </p:txBody>
      </p:sp>
      <p:sp>
        <p:nvSpPr>
          <p:cNvPr id="872" name="Google Shape;872;p72"/>
          <p:cNvSpPr txBox="1"/>
          <p:nvPr/>
        </p:nvSpPr>
        <p:spPr>
          <a:xfrm>
            <a:off x="3604775" y="3986177"/>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F3F3F3"/>
                </a:solidFill>
                <a:highlight>
                  <a:srgbClr val="3D85C6"/>
                </a:highlight>
                <a:latin typeface="Courier New"/>
                <a:ea typeface="Courier New"/>
                <a:cs typeface="Courier New"/>
                <a:sym typeface="Courier New"/>
              </a:rPr>
              <a:t>Array.reduce()</a:t>
            </a:r>
            <a:endParaRPr sz="1500">
              <a:solidFill>
                <a:srgbClr val="F3F3F3"/>
              </a:solidFill>
              <a:highlight>
                <a:srgbClr val="3D85C6"/>
              </a:highlight>
              <a:latin typeface="Courier New"/>
              <a:ea typeface="Courier New"/>
              <a:cs typeface="Courier New"/>
              <a:sym typeface="Courier New"/>
            </a:endParaRPr>
          </a:p>
        </p:txBody>
      </p:sp>
      <p:sp>
        <p:nvSpPr>
          <p:cNvPr id="873" name="Google Shape;873;p72"/>
          <p:cNvSpPr/>
          <p:nvPr/>
        </p:nvSpPr>
        <p:spPr>
          <a:xfrm>
            <a:off x="2865350" y="4202525"/>
            <a:ext cx="1054175" cy="369275"/>
          </a:xfrm>
          <a:custGeom>
            <a:rect b="b" l="l" r="r" t="t"/>
            <a:pathLst>
              <a:path extrusionOk="0" h="14771" w="42167">
                <a:moveTo>
                  <a:pt x="0" y="0"/>
                </a:moveTo>
                <a:cubicBezTo>
                  <a:pt x="5411" y="4735"/>
                  <a:pt x="10410" y="10381"/>
                  <a:pt x="16980" y="13301"/>
                </a:cubicBezTo>
                <a:cubicBezTo>
                  <a:pt x="25076" y="16899"/>
                  <a:pt x="42167" y="13671"/>
                  <a:pt x="42167" y="4811"/>
                </a:cubicBezTo>
              </a:path>
            </a:pathLst>
          </a:custGeom>
          <a:noFill/>
          <a:ln cap="flat" cmpd="sng" w="9525">
            <a:solidFill>
              <a:schemeClr val="dk2"/>
            </a:solidFill>
            <a:prstDash val="solid"/>
            <a:round/>
            <a:headEnd len="med" w="med" type="none"/>
            <a:tailEnd len="med" w="med" type="stealth"/>
          </a:ln>
        </p:spPr>
      </p:sp>
      <p:sp>
        <p:nvSpPr>
          <p:cNvPr id="874" name="Google Shape;874;p72"/>
          <p:cNvSpPr txBox="1"/>
          <p:nvPr/>
        </p:nvSpPr>
        <p:spPr>
          <a:xfrm>
            <a:off x="5907600" y="3986175"/>
            <a:ext cx="3000000" cy="600300"/>
          </a:xfrm>
          <a:prstGeom prst="rect">
            <a:avLst/>
          </a:prstGeom>
          <a:noFill/>
          <a:ln cap="flat" cmpd="sng" w="9525">
            <a:solidFill>
              <a:srgbClr val="3D85C6"/>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rgbClr val="0A0A23"/>
                </a:solidFill>
                <a:highlight>
                  <a:srgbClr val="FFFFFF"/>
                </a:highlight>
                <a:latin typeface="Lora"/>
                <a:ea typeface="Lora"/>
                <a:cs typeface="Lora"/>
                <a:sym typeface="Lora"/>
              </a:rPr>
              <a:t>The </a:t>
            </a:r>
            <a:r>
              <a:rPr b="1" lang="en-US" sz="900">
                <a:solidFill>
                  <a:srgbClr val="0A0A23"/>
                </a:solidFill>
                <a:highlight>
                  <a:srgbClr val="FFFFFF"/>
                </a:highlight>
                <a:latin typeface="Lora"/>
                <a:ea typeface="Lora"/>
                <a:cs typeface="Lora"/>
                <a:sym typeface="Lora"/>
              </a:rPr>
              <a:t>reduce()</a:t>
            </a:r>
            <a:r>
              <a:rPr lang="en-US" sz="900">
                <a:solidFill>
                  <a:srgbClr val="0A0A23"/>
                </a:solidFill>
                <a:highlight>
                  <a:srgbClr val="FFFFFF"/>
                </a:highlight>
                <a:latin typeface="Lora"/>
                <a:ea typeface="Lora"/>
                <a:cs typeface="Lora"/>
                <a:sym typeface="Lora"/>
              </a:rPr>
              <a:t> method executes a reducer function (that you provide) on each element of the array, resulting in a single output value.</a:t>
            </a:r>
            <a:endParaRPr/>
          </a:p>
        </p:txBody>
      </p:sp>
      <p:sp>
        <p:nvSpPr>
          <p:cNvPr id="875" name="Google Shape;875;p72"/>
          <p:cNvSpPr/>
          <p:nvPr/>
        </p:nvSpPr>
        <p:spPr>
          <a:xfrm>
            <a:off x="4775600" y="4421850"/>
            <a:ext cx="1323025" cy="358625"/>
          </a:xfrm>
          <a:custGeom>
            <a:rect b="b" l="l" r="r" t="t"/>
            <a:pathLst>
              <a:path extrusionOk="0" h="14345" w="52921">
                <a:moveTo>
                  <a:pt x="0" y="0"/>
                </a:moveTo>
                <a:cubicBezTo>
                  <a:pt x="1874" y="4123"/>
                  <a:pt x="3761" y="9253"/>
                  <a:pt x="7924" y="11037"/>
                </a:cubicBezTo>
                <a:cubicBezTo>
                  <a:pt x="14904" y="14029"/>
                  <a:pt x="23092" y="12225"/>
                  <a:pt x="30564" y="13584"/>
                </a:cubicBezTo>
                <a:cubicBezTo>
                  <a:pt x="38151" y="14963"/>
                  <a:pt x="50483" y="14956"/>
                  <a:pt x="52921" y="7641"/>
                </a:cubicBezTo>
              </a:path>
            </a:pathLst>
          </a:custGeom>
          <a:noFill/>
          <a:ln cap="flat" cmpd="sng" w="9525">
            <a:solidFill>
              <a:schemeClr val="dk2"/>
            </a:solidFill>
            <a:prstDash val="solid"/>
            <a:round/>
            <a:headEnd len="med" w="med" type="none"/>
            <a:tailEnd len="med" w="med" type="oval"/>
          </a:ln>
        </p:spPr>
      </p:sp>
      <p:pic>
        <p:nvPicPr>
          <p:cNvPr id="876" name="Google Shape;876;p72"/>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9"/>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151" name="Google Shape;151;p19"/>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2" name="Google Shape;152;p19"/>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500">
                <a:solidFill>
                  <a:srgbClr val="434343"/>
                </a:solidFill>
                <a:latin typeface="Lora"/>
                <a:ea typeface="Lora"/>
                <a:cs typeface="Lora"/>
                <a:sym typeface="Lora"/>
              </a:rPr>
              <a:t>4.2  javascript- Datatypes &amp; Variables</a:t>
            </a:r>
            <a:endParaRPr b="1" sz="3500">
              <a:solidFill>
                <a:srgbClr val="434343"/>
              </a:solidFill>
              <a:latin typeface="Lora"/>
              <a:ea typeface="Lora"/>
              <a:cs typeface="Lora"/>
              <a:sym typeface="Lora"/>
            </a:endParaRPr>
          </a:p>
        </p:txBody>
      </p:sp>
      <p:pic>
        <p:nvPicPr>
          <p:cNvPr id="153" name="Google Shape;153;p19"/>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154" name="Google Shape;154;p19"/>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 name="Google Shape;155;p19"/>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 name="Google Shape;156;p19"/>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 name="Google Shape;157;p19"/>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8" name="Google Shape;158;p19"/>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159" name="Google Shape;159;p19"/>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160" name="Google Shape;160;p19"/>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3"/>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reduce example</a:t>
            </a:r>
            <a:endParaRPr sz="4000">
              <a:latin typeface="Times New Roman"/>
              <a:ea typeface="Times New Roman"/>
              <a:cs typeface="Times New Roman"/>
              <a:sym typeface="Times New Roman"/>
            </a:endParaRPr>
          </a:p>
        </p:txBody>
      </p:sp>
      <p:cxnSp>
        <p:nvCxnSpPr>
          <p:cNvPr id="882" name="Google Shape;882;p73"/>
          <p:cNvCxnSpPr/>
          <p:nvPr/>
        </p:nvCxnSpPr>
        <p:spPr>
          <a:xfrm>
            <a:off x="428596" y="696503"/>
            <a:ext cx="31584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883" name="Google Shape;883;p73"/>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884" name="Google Shape;884;p73"/>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efinitive Guide to Understand Javascript Array reduce()" id="885" name="Google Shape;885;p73"/>
          <p:cNvPicPr preferRelativeResize="0"/>
          <p:nvPr/>
        </p:nvPicPr>
        <p:blipFill rotWithShape="1">
          <a:blip r:embed="rId3">
            <a:alphaModFix/>
          </a:blip>
          <a:srcRect b="0" l="0" r="0" t="0"/>
          <a:stretch/>
        </p:blipFill>
        <p:spPr>
          <a:xfrm>
            <a:off x="215048" y="930924"/>
            <a:ext cx="5184575" cy="2197798"/>
          </a:xfrm>
          <a:prstGeom prst="rect">
            <a:avLst/>
          </a:prstGeom>
          <a:noFill/>
          <a:ln>
            <a:noFill/>
          </a:ln>
        </p:spPr>
      </p:pic>
      <p:pic>
        <p:nvPicPr>
          <p:cNvPr descr="JavaScript Array reduce &amp; reduceRight: Reducing an Array Into a Value" id="886" name="Google Shape;886;p73"/>
          <p:cNvPicPr preferRelativeResize="0"/>
          <p:nvPr/>
        </p:nvPicPr>
        <p:blipFill rotWithShape="1">
          <a:blip r:embed="rId4">
            <a:alphaModFix/>
          </a:blip>
          <a:srcRect b="0" l="0" r="0" t="0"/>
          <a:stretch/>
        </p:blipFill>
        <p:spPr>
          <a:xfrm>
            <a:off x="4479165" y="3280788"/>
            <a:ext cx="4700587" cy="1835944"/>
          </a:xfrm>
          <a:prstGeom prst="rect">
            <a:avLst/>
          </a:prstGeom>
          <a:noFill/>
          <a:ln>
            <a:noFill/>
          </a:ln>
        </p:spPr>
      </p:pic>
      <p:sp>
        <p:nvSpPr>
          <p:cNvPr id="887" name="Google Shape;887;p73"/>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88" name="Google Shape;888;p73"/>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4"/>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filter example</a:t>
            </a:r>
            <a:endParaRPr sz="4000">
              <a:latin typeface="Times New Roman"/>
              <a:ea typeface="Times New Roman"/>
              <a:cs typeface="Times New Roman"/>
              <a:sym typeface="Times New Roman"/>
            </a:endParaRPr>
          </a:p>
        </p:txBody>
      </p:sp>
      <p:cxnSp>
        <p:nvCxnSpPr>
          <p:cNvPr id="894" name="Google Shape;894;p74"/>
          <p:cNvCxnSpPr/>
          <p:nvPr/>
        </p:nvCxnSpPr>
        <p:spPr>
          <a:xfrm>
            <a:off x="428596" y="746027"/>
            <a:ext cx="28047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895" name="Google Shape;895;p74"/>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896" name="Google Shape;896;p74"/>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https://miro.medium.com/max/2132/1*9xZcxV7uEzOT05aci4isYA.png" id="897" name="Google Shape;897;p74"/>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98" name="Google Shape;898;p74"/>
          <p:cNvPicPr preferRelativeResize="0"/>
          <p:nvPr/>
        </p:nvPicPr>
        <p:blipFill rotWithShape="1">
          <a:blip r:embed="rId3">
            <a:alphaModFix/>
          </a:blip>
          <a:srcRect b="0" l="0" r="0" t="0"/>
          <a:stretch/>
        </p:blipFill>
        <p:spPr>
          <a:xfrm>
            <a:off x="561969" y="991753"/>
            <a:ext cx="6108055" cy="3334792"/>
          </a:xfrm>
          <a:prstGeom prst="rect">
            <a:avLst/>
          </a:prstGeom>
          <a:noFill/>
          <a:ln>
            <a:noFill/>
          </a:ln>
        </p:spPr>
      </p:pic>
      <p:sp>
        <p:nvSpPr>
          <p:cNvPr id="899" name="Google Shape;899;p74"/>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00" name="Google Shape;900;p74"/>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5"/>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this keyword</a:t>
            </a:r>
            <a:endParaRPr sz="4000">
              <a:latin typeface="Times New Roman"/>
              <a:ea typeface="Times New Roman"/>
              <a:cs typeface="Times New Roman"/>
              <a:sym typeface="Times New Roman"/>
            </a:endParaRPr>
          </a:p>
        </p:txBody>
      </p:sp>
      <p:cxnSp>
        <p:nvCxnSpPr>
          <p:cNvPr id="906" name="Google Shape;906;p75"/>
          <p:cNvCxnSpPr/>
          <p:nvPr/>
        </p:nvCxnSpPr>
        <p:spPr>
          <a:xfrm>
            <a:off x="428596" y="696503"/>
            <a:ext cx="3279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907" name="Google Shape;907;p75"/>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908" name="Google Shape;908;p75"/>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https://miro.medium.com/max/2132/1*9xZcxV7uEzOT05aci4isYA.png" id="909" name="Google Shape;909;p75"/>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RUAAAC2CAMAAADAz+kkAAAAclBMVEUpLDUmKTIaHSciJS6zusgfIiscHyittMErLjccHykfIiyxuMa0vMmss8CaoK1CRk8wMzx6f4qmrbqSmKRnbHahqLRxdoGBh5KYnqpiZ3FTWGFHS1UVGCKIjpqOlKA/Q0w1OUJbX2l1e4YMDxtOUlsABRRhDTToAAAHwUlEQVR4nO2dh3qjvBKGrQJCSGCaENiAcTn3f4tnRIlLnOyus/H6J/M+TxJCUfkYzYjEI1YrBEEQBEEQBEEQBEEQBEEQBEEQBEF+CSFfLmDkgUuZ/9XKvwmyXidfK2E9EfxefZK9bbOy2r6kLOSkuQ2/UkKgFQe03v1OB8kmr99k8Vq9eUlVQitERu8f+70GByJKBz43uakwVuuDN+9jtV3/opJ/Ixo1UcunplFJ/CCR7hdJib9KQndXvTAJKOwL6dRCQq9sK1CCeCHgjgwdHr5Ln/lJ4I/nMBokxPkQetzz8kiHogilzXGyG89LknFo+ZTIZGwEnLGCutnq2ZA172peDp0JTJ5UQhgY6rIzQRuprGArmmZKxBsvPJjT2NTetN5FEaBKQKbCTApHEnecxPnJqKgbe7qPBWzvSGCMEVlszJ64s+M4HsuUpatkL+HU3OxiJaoE9pNdFSlhiqfL4h140auYjt0zmchz7qSIRaWrPOp82fLMdopvZK3LwUauxsBwmVixIQaRrW79FUl4RVckylRlI+Vk8kquujTXBQvyLhZxl+cbp0qcGz74Fd/yyLZK76FmI6LYZioHhYJI5anNYvlsVWisdo3h7s6AgxBxQGkPtgKqROuGsg1b8yiRTQ3C7Xjng32vPHvtIsGvCEBZj2z5WZVMHY50rQyYzU6JbePRLVzmN24E+UNAJvJoB1VIr0RPm707GVRpGx/0ANn2uj16vvf0MAU9yKhn+WCkgVBrNs5fQKzSuQTCSp7ChsxU32RR4+WGgGJXMRhUyR0lu1EFCvKNcPaorDPGYUbDan62NG9UhRXcnUAN3xFqFHg5msMmnNodPfbl+dQf49pzbE48p2P3mmk/qDJ6YGi3C6TQylPT8b5XfNtMA24GRhCjUoKvvFIlyqDz0qnid/xsXPdUCdPhtsBg3TOQhjjvAqqQXihji/5L84ZH8HOR27YVkbv7gTBzd0GVfnSDrqVDx05+qfe1MIe1trcxaLKd96oMtiJB0k9V8UZV4LdBFTapAp6nijRX5aUXewqR0IBQruvXqiRXtlLxE9vqQ9vZuB50OvNrVdqLKz5QpXS20vE9uVQFIjNZWzF6vefB9jw/StkUCnpzVxUYYi3sZJFICImqqNiIbjKjmQtVdjxvVmyjrlUB39S6ocnIWGX6FlNmvwIOpHHOi/dXqhDn5Y4df7K79Vvloi0EiegDVVx4ODVNqnIfDEaAIJEw15HyrIqLYruGQFS/UoWAGy8olXVNBnsyyehBWdhYfpIhcydsmuagIAZfqEI2BaFN4rR6miIOFo0PL03mgi3MV86qzGbr5hqx4QLOA0M3FPxu618VEnA1z/VlC3MxYZw7BlVCp4py1WyUzqpMD5FOxlxFAmZxocmySMCX9bxCu0qUmxMYPagCDWOFFnEl9E193w3prR1qZIWFZq7sYXajrLRzT/19boztnTFvbc3Ixt480AXWvkXqMDUmTSx4CZKmcAlL7bB7Z42pyvG0sLDWQv/h2AiIJTedMe3OXXGwQ6y2PTSvhKrz+oOntG+DeJPjY6HrqXeOLezs95lPaTgOJ/dcRMJbe/YuYoRHqUc8ZxPhsHf8DhdR6s8el8FT01jdiNtPpLvwXDNzTSGuav/5j0EIgiAIgiAIgiAIgiAIgiAIgiAIgiAIgiAIgiAIgiA/lrf0Wf/hNALiU/aSaZUPw+opzW0V2wc/8EvWeSbKRX0wlgkzfiQ8TPXpsRvuGZWnr5mD+yBeqacEY9Kr6rGPzCfcHL0libIKs2juD81/L1P7FrJzGUFLgmzOORWs5uknDpfIDyQDVeJlqTIliw0QGAm3vQtnGDXtVt71qMtThcb8nJRPM3GTzZakM8Ux1tyUqzsGQ9Y8f3rO8bdCM37upl/x63ULSK81H9CxpKdWcNVurhcEWDHatDx9eiLpt+Jn6hx3ZPUux287ryPi8gB9UlcKDOZyHLFDFmXpogLQkAL5ia1Ap2fGvCn5vz4W6kqVojNRFyxLFmoukh2puck/XQWnGZCLhBIGkYrslc9l8th+cQmXl+M62Vhl117T+ZWJWMr+kHEe1+zWsy7P27Jav3lKsuHtTe+ScqZuOs4ju7uzHMryIvOKnPOTpeXvHmbYeb6SVbW8O69f3tzWrX0yPxOSyHwyEEh/fw7njvD4+PylL74T6FI33mhW6E+Xxfm42yQSxenJGerfjG/1OEkh2bv5/m/CCqH1YVF/X4HHnzHPPegfLsILtpuHHrdfGHLz86EyluVXEARBEARBEARBEARBEARBXg3CGHu/uZr/C/8zIaeimD9DuCuKYlrANoHNpf0p/w/wUq6md6KwmqtpsWPSc6X3P1iVg4jMrIqKxKyKiNSiPlb7Z1zZir60Ff6DbYWcynL6nzNZl2U5+xXY/MF+BWMQgiAIgiAIgiwCQuirvgz43+FZLaqf/Lx3F7Ipc1UtK1/jL0A8GkX/uhEviGfEF9/lvUTkzWtREYdvUJX3SKOe/EbO/wKyda/dXVYWy1+AHTKunv8W8deGrI3obt93+ePxK14ubPGUv4Bv1MIS1/8GOF+5h49z23cQRjN8DrqBbPfWvUEbuSRstc4eXA5tuZB+nXy0htUPBtOQEQRBEARBEARBEARBEARBEARBEAT5OfwfKPZuKTY12D0AAAAASUVORK5CYII=" id="910" name="Google Shape;910;p75"/>
          <p:cNvSpPr/>
          <p:nvPr/>
        </p:nvSpPr>
        <p:spPr>
          <a:xfrm>
            <a:off x="612775" y="2345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s://www.tutorialsteacher.com/Content/images/oo-js/this-global.png" id="911" name="Google Shape;911;p75"/>
          <p:cNvPicPr preferRelativeResize="0"/>
          <p:nvPr/>
        </p:nvPicPr>
        <p:blipFill rotWithShape="1">
          <a:blip r:embed="rId3">
            <a:alphaModFix/>
          </a:blip>
          <a:srcRect b="10801" l="0" r="0" t="0"/>
          <a:stretch/>
        </p:blipFill>
        <p:spPr>
          <a:xfrm>
            <a:off x="7114150" y="3947825"/>
            <a:ext cx="2029850" cy="1195675"/>
          </a:xfrm>
          <a:prstGeom prst="rect">
            <a:avLst/>
          </a:prstGeom>
          <a:noFill/>
          <a:ln cap="flat" cmpd="sng" w="9525">
            <a:solidFill>
              <a:srgbClr val="669900"/>
            </a:solidFill>
            <a:prstDash val="solid"/>
            <a:round/>
            <a:headEnd len="sm" w="sm" type="none"/>
            <a:tailEnd len="sm" w="sm" type="none"/>
          </a:ln>
        </p:spPr>
      </p:pic>
      <p:sp>
        <p:nvSpPr>
          <p:cNvPr descr="https://miro.medium.com/max/320/1*pXb7CAfIsYvmDzaJD291uw.png" id="912" name="Google Shape;912;p75"/>
          <p:cNvSpPr/>
          <p:nvPr/>
        </p:nvSpPr>
        <p:spPr>
          <a:xfrm>
            <a:off x="765175" y="3488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75"/>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14" name="Google Shape;914;p75"/>
          <p:cNvPicPr preferRelativeResize="0"/>
          <p:nvPr/>
        </p:nvPicPr>
        <p:blipFill>
          <a:blip r:embed="rId4">
            <a:alphaModFix/>
          </a:blip>
          <a:stretch>
            <a:fillRect/>
          </a:stretch>
        </p:blipFill>
        <p:spPr>
          <a:xfrm>
            <a:off x="260361" y="929838"/>
            <a:ext cx="4048239" cy="2308150"/>
          </a:xfrm>
          <a:prstGeom prst="rect">
            <a:avLst/>
          </a:prstGeom>
          <a:noFill/>
          <a:ln>
            <a:noFill/>
          </a:ln>
        </p:spPr>
      </p:pic>
      <p:pic>
        <p:nvPicPr>
          <p:cNvPr id="915" name="Google Shape;915;p75"/>
          <p:cNvPicPr preferRelativeResize="0"/>
          <p:nvPr/>
        </p:nvPicPr>
        <p:blipFill>
          <a:blip r:embed="rId5">
            <a:alphaModFix/>
          </a:blip>
          <a:stretch>
            <a:fillRect/>
          </a:stretch>
        </p:blipFill>
        <p:spPr>
          <a:xfrm>
            <a:off x="230175" y="3351600"/>
            <a:ext cx="4078425" cy="657225"/>
          </a:xfrm>
          <a:prstGeom prst="rect">
            <a:avLst/>
          </a:prstGeom>
          <a:noFill/>
          <a:ln>
            <a:noFill/>
          </a:ln>
        </p:spPr>
      </p:pic>
      <p:pic>
        <p:nvPicPr>
          <p:cNvPr id="916" name="Google Shape;916;p75"/>
          <p:cNvPicPr preferRelativeResize="0"/>
          <p:nvPr/>
        </p:nvPicPr>
        <p:blipFill>
          <a:blip r:embed="rId6">
            <a:alphaModFix/>
          </a:blip>
          <a:stretch>
            <a:fillRect/>
          </a:stretch>
        </p:blipFill>
        <p:spPr>
          <a:xfrm>
            <a:off x="4475630" y="1022864"/>
            <a:ext cx="4506945" cy="2759500"/>
          </a:xfrm>
          <a:prstGeom prst="rect">
            <a:avLst/>
          </a:prstGeom>
          <a:noFill/>
          <a:ln>
            <a:noFill/>
          </a:ln>
        </p:spPr>
      </p:pic>
      <p:pic>
        <p:nvPicPr>
          <p:cNvPr id="917" name="Google Shape;917;p75"/>
          <p:cNvPicPr preferRelativeResize="0"/>
          <p:nvPr/>
        </p:nvPicPr>
        <p:blipFill rotWithShape="1">
          <a:blip r:embed="rId7">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76"/>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923" name="Google Shape;923;p76"/>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4" name="Google Shape;924;p76"/>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100">
                <a:solidFill>
                  <a:srgbClr val="434343"/>
                </a:solidFill>
                <a:latin typeface="Lora"/>
                <a:ea typeface="Lora"/>
                <a:cs typeface="Lora"/>
                <a:sym typeface="Lora"/>
              </a:rPr>
              <a:t>4.11  Introduction to DOM Manipulation</a:t>
            </a:r>
            <a:endParaRPr b="1" sz="3100">
              <a:solidFill>
                <a:srgbClr val="434343"/>
              </a:solidFill>
              <a:latin typeface="Lora"/>
              <a:ea typeface="Lora"/>
              <a:cs typeface="Lora"/>
              <a:sym typeface="Lora"/>
            </a:endParaRPr>
          </a:p>
        </p:txBody>
      </p:sp>
      <p:pic>
        <p:nvPicPr>
          <p:cNvPr id="925" name="Google Shape;925;p76"/>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926" name="Google Shape;926;p76"/>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7" name="Google Shape;927;p76"/>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8" name="Google Shape;928;p76"/>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9" name="Google Shape;929;p76"/>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0" name="Google Shape;930;p76"/>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931" name="Google Shape;931;p76"/>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932" name="Google Shape;932;p76"/>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77"/>
          <p:cNvSpPr txBox="1"/>
          <p:nvPr>
            <p:ph type="title"/>
          </p:nvPr>
        </p:nvSpPr>
        <p:spPr>
          <a:xfrm>
            <a:off x="722313" y="3305175"/>
            <a:ext cx="7772400" cy="1021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Javascript</a:t>
            </a:r>
            <a:endParaRPr/>
          </a:p>
        </p:txBody>
      </p:sp>
      <p:sp>
        <p:nvSpPr>
          <p:cNvPr id="939" name="Google Shape;939;p77"/>
          <p:cNvSpPr txBox="1"/>
          <p:nvPr>
            <p:ph idx="1" type="body"/>
          </p:nvPr>
        </p:nvSpPr>
        <p:spPr>
          <a:xfrm>
            <a:off x="722313" y="2180035"/>
            <a:ext cx="7772400" cy="11250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rPr lang="en-US"/>
              <a:t>DOM Manipulation</a:t>
            </a:r>
            <a:endParaRPr/>
          </a:p>
        </p:txBody>
      </p:sp>
      <p:sp>
        <p:nvSpPr>
          <p:cNvPr id="940" name="Google Shape;940;p77"/>
          <p:cNvSpPr txBox="1"/>
          <p:nvPr>
            <p:ph idx="12" type="sldNum"/>
          </p:nvPr>
        </p:nvSpPr>
        <p:spPr>
          <a:xfrm>
            <a:off x="362600" y="473188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sz="1800"/>
              <a:t>‹#›</a:t>
            </a:fld>
            <a:endParaRPr sz="1800"/>
          </a:p>
        </p:txBody>
      </p:sp>
      <p:grpSp>
        <p:nvGrpSpPr>
          <p:cNvPr id="941" name="Google Shape;941;p77"/>
          <p:cNvGrpSpPr/>
          <p:nvPr/>
        </p:nvGrpSpPr>
        <p:grpSpPr>
          <a:xfrm>
            <a:off x="3578428" y="437882"/>
            <a:ext cx="5111515" cy="3524232"/>
            <a:chOff x="2320600" y="161950"/>
            <a:chExt cx="4267775" cy="2942500"/>
          </a:xfrm>
        </p:grpSpPr>
        <p:pic>
          <p:nvPicPr>
            <p:cNvPr descr="Browser window mockup. modern internet page. Premium Vector" id="942" name="Google Shape;942;p77"/>
            <p:cNvPicPr preferRelativeResize="0"/>
            <p:nvPr/>
          </p:nvPicPr>
          <p:blipFill rotWithShape="1">
            <a:blip r:embed="rId3">
              <a:alphaModFix/>
            </a:blip>
            <a:srcRect b="18343" l="15785" r="16583" t="17359"/>
            <a:stretch/>
          </p:blipFill>
          <p:spPr>
            <a:xfrm>
              <a:off x="2320600" y="161950"/>
              <a:ext cx="4267775" cy="2942500"/>
            </a:xfrm>
            <a:prstGeom prst="rect">
              <a:avLst/>
            </a:prstGeom>
            <a:noFill/>
            <a:ln cap="flat" cmpd="sng" w="9525">
              <a:solidFill>
                <a:srgbClr val="999999"/>
              </a:solidFill>
              <a:prstDash val="solid"/>
              <a:round/>
              <a:headEnd len="sm" w="sm" type="none"/>
              <a:tailEnd len="sm" w="sm" type="none"/>
            </a:ln>
          </p:spPr>
        </p:pic>
        <p:sp>
          <p:nvSpPr>
            <p:cNvPr id="943" name="Google Shape;943;p77"/>
            <p:cNvSpPr txBox="1"/>
            <p:nvPr/>
          </p:nvSpPr>
          <p:spPr>
            <a:xfrm>
              <a:off x="2481343" y="1149211"/>
              <a:ext cx="3944100" cy="12465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US" sz="1000">
                  <a:solidFill>
                    <a:srgbClr val="0000FF"/>
                  </a:solidFill>
                  <a:latin typeface="Lora"/>
                  <a:ea typeface="Lora"/>
                  <a:cs typeface="Lora"/>
                  <a:sym typeface="Lora"/>
                </a:rPr>
                <a:t>The Document Object Model (DOM) is a programming interface for HTML. It translates the content of an HTML document into a standardized object that functional programming languages like JavaScript can easily access and modify. Since most web page events are driven by non-HTML code, all dynamic web pages rely on the DOM to display and function properly.</a:t>
              </a:r>
              <a:endParaRPr sz="1000">
                <a:solidFill>
                  <a:srgbClr val="0000FF"/>
                </a:solidFill>
                <a:latin typeface="Lora"/>
                <a:ea typeface="Lora"/>
                <a:cs typeface="Lora"/>
                <a:sym typeface="Lora"/>
              </a:endParaRPr>
            </a:p>
          </p:txBody>
        </p:sp>
      </p:grpSp>
      <p:pic>
        <p:nvPicPr>
          <p:cNvPr id="944" name="Google Shape;944;p77"/>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8"/>
          <p:cNvSpPr txBox="1"/>
          <p:nvPr>
            <p:ph type="title"/>
          </p:nvPr>
        </p:nvSpPr>
        <p:spPr>
          <a:xfrm>
            <a:off x="428900" y="402906"/>
            <a:ext cx="3008400" cy="1266900"/>
          </a:xfrm>
          <a:prstGeom prst="rect">
            <a:avLst/>
          </a:prstGeom>
        </p:spPr>
        <p:txBody>
          <a:bodyPr anchorCtr="0" anchor="t" bIns="45700" lIns="91425" spcFirstLastPara="1" rIns="91425" wrap="square" tIns="45700">
            <a:normAutofit fontScale="90000"/>
          </a:bodyPr>
          <a:lstStyle/>
          <a:p>
            <a:pPr indent="0" lvl="0" marL="0" rtl="0" algn="l">
              <a:lnSpc>
                <a:spcPct val="115000"/>
              </a:lnSpc>
              <a:spcBef>
                <a:spcPts val="0"/>
              </a:spcBef>
              <a:spcAft>
                <a:spcPts val="0"/>
              </a:spcAft>
              <a:buClr>
                <a:schemeClr val="dk1"/>
              </a:buClr>
              <a:buSzPct val="91666"/>
              <a:buFont typeface="Arial"/>
              <a:buNone/>
            </a:pPr>
            <a:r>
              <a:rPr b="0" lang="en-US" sz="1200">
                <a:solidFill>
                  <a:srgbClr val="333333"/>
                </a:solidFill>
                <a:latin typeface="Roboto"/>
                <a:ea typeface="Roboto"/>
                <a:cs typeface="Roboto"/>
                <a:sym typeface="Roboto"/>
              </a:rPr>
              <a:t>There’s a “root” object called </a:t>
            </a:r>
            <a:r>
              <a:rPr lang="en-US" sz="1200">
                <a:solidFill>
                  <a:srgbClr val="333333"/>
                </a:solidFill>
                <a:latin typeface="Courier New"/>
                <a:ea typeface="Courier New"/>
                <a:cs typeface="Courier New"/>
                <a:sym typeface="Courier New"/>
              </a:rPr>
              <a:t>window</a:t>
            </a:r>
            <a:r>
              <a:rPr b="0" lang="en-US" sz="1200">
                <a:solidFill>
                  <a:srgbClr val="333333"/>
                </a:solidFill>
                <a:latin typeface="Roboto"/>
                <a:ea typeface="Roboto"/>
                <a:cs typeface="Roboto"/>
                <a:sym typeface="Roboto"/>
              </a:rPr>
              <a:t>. It has two roles:</a:t>
            </a:r>
            <a:endParaRPr b="0" sz="1200">
              <a:solidFill>
                <a:srgbClr val="333333"/>
              </a:solidFill>
              <a:latin typeface="Roboto"/>
              <a:ea typeface="Roboto"/>
              <a:cs typeface="Roboto"/>
              <a:sym typeface="Roboto"/>
            </a:endParaRPr>
          </a:p>
          <a:p>
            <a:pPr indent="-297180" lvl="0" marL="457200" rtl="0" algn="just">
              <a:lnSpc>
                <a:spcPct val="115000"/>
              </a:lnSpc>
              <a:spcBef>
                <a:spcPts val="900"/>
              </a:spcBef>
              <a:spcAft>
                <a:spcPts val="0"/>
              </a:spcAft>
              <a:buClr>
                <a:srgbClr val="333333"/>
              </a:buClr>
              <a:buSzPct val="100000"/>
              <a:buFont typeface="Roboto"/>
              <a:buAutoNum type="arabicPeriod"/>
            </a:pPr>
            <a:r>
              <a:rPr b="0" lang="en-US" sz="1200">
                <a:solidFill>
                  <a:srgbClr val="333333"/>
                </a:solidFill>
                <a:latin typeface="Roboto"/>
                <a:ea typeface="Roboto"/>
                <a:cs typeface="Roboto"/>
                <a:sym typeface="Roboto"/>
              </a:rPr>
              <a:t>First, it is a global object for JavaScript code.</a:t>
            </a:r>
            <a:endParaRPr b="0" sz="1200">
              <a:solidFill>
                <a:srgbClr val="333333"/>
              </a:solidFill>
              <a:latin typeface="Roboto"/>
              <a:ea typeface="Roboto"/>
              <a:cs typeface="Roboto"/>
              <a:sym typeface="Roboto"/>
            </a:endParaRPr>
          </a:p>
          <a:p>
            <a:pPr indent="-297180" lvl="0" marL="457200" rtl="0" algn="just">
              <a:lnSpc>
                <a:spcPct val="115000"/>
              </a:lnSpc>
              <a:spcBef>
                <a:spcPts val="0"/>
              </a:spcBef>
              <a:spcAft>
                <a:spcPts val="0"/>
              </a:spcAft>
              <a:buClr>
                <a:srgbClr val="333333"/>
              </a:buClr>
              <a:buSzPct val="100000"/>
              <a:buFont typeface="Roboto"/>
              <a:buAutoNum type="arabicPeriod"/>
            </a:pPr>
            <a:r>
              <a:rPr b="0" lang="en-US" sz="1200">
                <a:solidFill>
                  <a:srgbClr val="333333"/>
                </a:solidFill>
                <a:latin typeface="Roboto"/>
                <a:ea typeface="Roboto"/>
                <a:cs typeface="Roboto"/>
                <a:sym typeface="Roboto"/>
              </a:rPr>
              <a:t>Second, it represents the “browser window” and provides methods to control it.</a:t>
            </a:r>
            <a:endParaRPr b="0" sz="1200">
              <a:solidFill>
                <a:srgbClr val="333333"/>
              </a:solidFill>
              <a:latin typeface="Roboto"/>
              <a:ea typeface="Roboto"/>
              <a:cs typeface="Roboto"/>
              <a:sym typeface="Roboto"/>
            </a:endParaRPr>
          </a:p>
          <a:p>
            <a:pPr indent="0" lvl="0" marL="0" rtl="0" algn="l">
              <a:spcBef>
                <a:spcPts val="3800"/>
              </a:spcBef>
              <a:spcAft>
                <a:spcPts val="0"/>
              </a:spcAft>
              <a:buNone/>
            </a:pPr>
            <a:r>
              <a:t/>
            </a:r>
            <a:endParaRPr/>
          </a:p>
        </p:txBody>
      </p:sp>
      <p:sp>
        <p:nvSpPr>
          <p:cNvPr id="951" name="Google Shape;951;p78"/>
          <p:cNvSpPr txBox="1"/>
          <p:nvPr>
            <p:ph idx="1" type="body"/>
          </p:nvPr>
        </p:nvSpPr>
        <p:spPr>
          <a:xfrm>
            <a:off x="3575050" y="204788"/>
            <a:ext cx="5111700" cy="43899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US" sz="1200">
                <a:solidFill>
                  <a:srgbClr val="333333"/>
                </a:solidFill>
                <a:highlight>
                  <a:srgbClr val="FFFFFF"/>
                </a:highlight>
                <a:latin typeface="Roboto"/>
                <a:ea typeface="Roboto"/>
                <a:cs typeface="Roboto"/>
                <a:sym typeface="Roboto"/>
              </a:rPr>
              <a:t>bird’s-eye view of what we have when JavaScript runs in a web browser:</a:t>
            </a:r>
            <a:endParaRPr/>
          </a:p>
        </p:txBody>
      </p:sp>
      <p:sp>
        <p:nvSpPr>
          <p:cNvPr id="952" name="Google Shape;952;p78"/>
          <p:cNvSpPr txBox="1"/>
          <p:nvPr>
            <p:ph idx="12" type="sldNum"/>
          </p:nvPr>
        </p:nvSpPr>
        <p:spPr>
          <a:xfrm>
            <a:off x="235250" y="47955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53" name="Google Shape;953;p78"/>
          <p:cNvSpPr txBox="1"/>
          <p:nvPr>
            <p:ph idx="2" type="body"/>
          </p:nvPr>
        </p:nvSpPr>
        <p:spPr>
          <a:xfrm>
            <a:off x="457200" y="2157875"/>
            <a:ext cx="3377400" cy="1945800"/>
          </a:xfrm>
          <a:prstGeom prst="rect">
            <a:avLst/>
          </a:prstGeom>
          <a:ln cap="flat" cmpd="sng" w="9525">
            <a:solidFill>
              <a:srgbClr val="888888"/>
            </a:solidFill>
            <a:prstDash val="solid"/>
            <a:round/>
            <a:headEnd len="sm" w="sm" type="none"/>
            <a:tailEnd len="sm" w="sm" type="none"/>
          </a:ln>
        </p:spPr>
        <p:txBody>
          <a:bodyPr anchorCtr="0" anchor="t" bIns="45700" lIns="91425" spcFirstLastPara="1" rIns="91425" wrap="square" tIns="45700">
            <a:normAutofit/>
          </a:bodyPr>
          <a:lstStyle/>
          <a:p>
            <a:pPr indent="0" lvl="0" marL="0" rtl="0" algn="l">
              <a:spcBef>
                <a:spcPts val="280"/>
              </a:spcBef>
              <a:spcAft>
                <a:spcPts val="0"/>
              </a:spcAft>
              <a:buNone/>
            </a:pPr>
            <a:r>
              <a:rPr lang="en-US" sz="1200">
                <a:solidFill>
                  <a:srgbClr val="0077AA"/>
                </a:solidFill>
                <a:latin typeface="Courier New"/>
                <a:ea typeface="Courier New"/>
                <a:cs typeface="Courier New"/>
                <a:sym typeface="Courier New"/>
              </a:rPr>
              <a:t>function</a:t>
            </a:r>
            <a:r>
              <a:rPr lang="en-US" sz="1200">
                <a:solidFill>
                  <a:srgbClr val="333333"/>
                </a:solidFill>
                <a:latin typeface="Courier New"/>
                <a:ea typeface="Courier New"/>
                <a:cs typeface="Courier New"/>
                <a:sym typeface="Courier New"/>
              </a:rPr>
              <a:t> sayHi</a:t>
            </a:r>
            <a:r>
              <a:rPr lang="en-US" sz="1200">
                <a:solidFill>
                  <a:srgbClr val="999999"/>
                </a:solidFill>
                <a:latin typeface="Courier New"/>
                <a:ea typeface="Courier New"/>
                <a:cs typeface="Courier New"/>
                <a:sym typeface="Courier New"/>
              </a:rPr>
              <a:t>()</a:t>
            </a:r>
            <a:r>
              <a:rPr lang="en-US" sz="1200">
                <a:solidFill>
                  <a:srgbClr val="333333"/>
                </a:solidFill>
                <a:latin typeface="Courier New"/>
                <a:ea typeface="Courier New"/>
                <a:cs typeface="Courier New"/>
                <a:sym typeface="Courier New"/>
              </a:rPr>
              <a:t> </a:t>
            </a:r>
            <a:r>
              <a:rPr lang="en-US" sz="1200">
                <a:solidFill>
                  <a:srgbClr val="999999"/>
                </a:solidFill>
                <a:latin typeface="Courier New"/>
                <a:ea typeface="Courier New"/>
                <a:cs typeface="Courier New"/>
                <a:sym typeface="Courier New"/>
              </a:rPr>
              <a:t>{</a:t>
            </a:r>
            <a:endParaRPr sz="1200">
              <a:solidFill>
                <a:srgbClr val="333333"/>
              </a:solidFill>
              <a:latin typeface="Courier New"/>
              <a:ea typeface="Courier New"/>
              <a:cs typeface="Courier New"/>
              <a:sym typeface="Courier New"/>
            </a:endParaRPr>
          </a:p>
          <a:p>
            <a:pPr indent="0" lvl="0" marL="0" rtl="0" algn="l">
              <a:spcBef>
                <a:spcPts val="280"/>
              </a:spcBef>
              <a:spcAft>
                <a:spcPts val="0"/>
              </a:spcAft>
              <a:buNone/>
            </a:pPr>
            <a:r>
              <a:rPr lang="en-US" sz="1200">
                <a:solidFill>
                  <a:srgbClr val="333333"/>
                </a:solidFill>
                <a:latin typeface="Courier New"/>
                <a:ea typeface="Courier New"/>
                <a:cs typeface="Courier New"/>
                <a:sym typeface="Courier New"/>
              </a:rPr>
              <a:t>  alert</a:t>
            </a:r>
            <a:r>
              <a:rPr lang="en-US" sz="1200">
                <a:solidFill>
                  <a:srgbClr val="999999"/>
                </a:solidFill>
                <a:latin typeface="Courier New"/>
                <a:ea typeface="Courier New"/>
                <a:cs typeface="Courier New"/>
                <a:sym typeface="Courier New"/>
              </a:rPr>
              <a:t>(</a:t>
            </a:r>
            <a:r>
              <a:rPr lang="en-US" sz="1200">
                <a:solidFill>
                  <a:srgbClr val="669900"/>
                </a:solidFill>
                <a:latin typeface="Courier New"/>
                <a:ea typeface="Courier New"/>
                <a:cs typeface="Courier New"/>
                <a:sym typeface="Courier New"/>
              </a:rPr>
              <a:t>"Hello"</a:t>
            </a:r>
            <a:r>
              <a:rPr lang="en-US" sz="1200">
                <a:solidFill>
                  <a:srgbClr val="999999"/>
                </a:solidFill>
                <a:latin typeface="Courier New"/>
                <a:ea typeface="Courier New"/>
                <a:cs typeface="Courier New"/>
                <a:sym typeface="Courier New"/>
              </a:rPr>
              <a:t>);</a:t>
            </a:r>
            <a:endParaRPr sz="1200">
              <a:solidFill>
                <a:srgbClr val="333333"/>
              </a:solidFill>
              <a:latin typeface="Courier New"/>
              <a:ea typeface="Courier New"/>
              <a:cs typeface="Courier New"/>
              <a:sym typeface="Courier New"/>
            </a:endParaRPr>
          </a:p>
          <a:p>
            <a:pPr indent="0" lvl="0" marL="0" rtl="0" algn="l">
              <a:spcBef>
                <a:spcPts val="280"/>
              </a:spcBef>
              <a:spcAft>
                <a:spcPts val="0"/>
              </a:spcAft>
              <a:buNone/>
            </a:pPr>
            <a:r>
              <a:rPr lang="en-US" sz="1200">
                <a:solidFill>
                  <a:srgbClr val="999999"/>
                </a:solidFill>
                <a:latin typeface="Courier New"/>
                <a:ea typeface="Courier New"/>
                <a:cs typeface="Courier New"/>
                <a:sym typeface="Courier New"/>
              </a:rPr>
              <a:t>}</a:t>
            </a:r>
            <a:endParaRPr sz="1200">
              <a:solidFill>
                <a:srgbClr val="333333"/>
              </a:solidFill>
              <a:latin typeface="Courier New"/>
              <a:ea typeface="Courier New"/>
              <a:cs typeface="Courier New"/>
              <a:sym typeface="Courier New"/>
            </a:endParaRPr>
          </a:p>
          <a:p>
            <a:pPr indent="0" lvl="0" marL="0" rtl="0" algn="l">
              <a:spcBef>
                <a:spcPts val="280"/>
              </a:spcBef>
              <a:spcAft>
                <a:spcPts val="0"/>
              </a:spcAft>
              <a:buNone/>
            </a:pPr>
            <a:r>
              <a:t/>
            </a:r>
            <a:endParaRPr sz="1200">
              <a:solidFill>
                <a:srgbClr val="333333"/>
              </a:solidFill>
              <a:latin typeface="Courier New"/>
              <a:ea typeface="Courier New"/>
              <a:cs typeface="Courier New"/>
              <a:sym typeface="Courier New"/>
            </a:endParaRPr>
          </a:p>
          <a:p>
            <a:pPr indent="0" lvl="0" marL="0" rtl="0" algn="l">
              <a:spcBef>
                <a:spcPts val="280"/>
              </a:spcBef>
              <a:spcAft>
                <a:spcPts val="0"/>
              </a:spcAft>
              <a:buNone/>
            </a:pPr>
            <a:r>
              <a:rPr lang="en-US" sz="900">
                <a:solidFill>
                  <a:srgbClr val="708090"/>
                </a:solidFill>
                <a:latin typeface="Courier New"/>
                <a:ea typeface="Courier New"/>
                <a:cs typeface="Courier New"/>
                <a:sym typeface="Courier New"/>
              </a:rPr>
              <a:t>// global functions are methods of the global object:</a:t>
            </a:r>
            <a:endParaRPr sz="900">
              <a:solidFill>
                <a:srgbClr val="333333"/>
              </a:solidFill>
              <a:latin typeface="Courier New"/>
              <a:ea typeface="Courier New"/>
              <a:cs typeface="Courier New"/>
              <a:sym typeface="Courier New"/>
            </a:endParaRPr>
          </a:p>
          <a:p>
            <a:pPr indent="0" lvl="0" marL="0" rtl="0" algn="l">
              <a:spcBef>
                <a:spcPts val="280"/>
              </a:spcBef>
              <a:spcAft>
                <a:spcPts val="0"/>
              </a:spcAft>
              <a:buNone/>
            </a:pPr>
            <a:r>
              <a:rPr lang="en-US" sz="1200">
                <a:solidFill>
                  <a:srgbClr val="333333"/>
                </a:solidFill>
                <a:latin typeface="Courier New"/>
                <a:ea typeface="Courier New"/>
                <a:cs typeface="Courier New"/>
                <a:sym typeface="Courier New"/>
              </a:rPr>
              <a:t>window</a:t>
            </a:r>
            <a:r>
              <a:rPr lang="en-US" sz="1200">
                <a:solidFill>
                  <a:srgbClr val="999999"/>
                </a:solidFill>
                <a:latin typeface="Courier New"/>
                <a:ea typeface="Courier New"/>
                <a:cs typeface="Courier New"/>
                <a:sym typeface="Courier New"/>
              </a:rPr>
              <a:t>.</a:t>
            </a:r>
            <a:r>
              <a:rPr lang="en-US" sz="1200">
                <a:solidFill>
                  <a:srgbClr val="333333"/>
                </a:solidFill>
                <a:latin typeface="Courier New"/>
                <a:ea typeface="Courier New"/>
                <a:cs typeface="Courier New"/>
                <a:sym typeface="Courier New"/>
              </a:rPr>
              <a:t>sayHi</a:t>
            </a:r>
            <a:r>
              <a:rPr lang="en-US" sz="1200">
                <a:solidFill>
                  <a:srgbClr val="999999"/>
                </a:solidFill>
                <a:latin typeface="Courier New"/>
                <a:ea typeface="Courier New"/>
                <a:cs typeface="Courier New"/>
                <a:sym typeface="Courier New"/>
              </a:rPr>
              <a:t>();</a:t>
            </a:r>
            <a:endParaRPr/>
          </a:p>
        </p:txBody>
      </p:sp>
      <p:sp>
        <p:nvSpPr>
          <p:cNvPr id="954" name="Google Shape;954;p78"/>
          <p:cNvSpPr txBox="1"/>
          <p:nvPr/>
        </p:nvSpPr>
        <p:spPr>
          <a:xfrm>
            <a:off x="6179375" y="4851000"/>
            <a:ext cx="3000000" cy="292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700"/>
              <a:t>Source: </a:t>
            </a:r>
            <a:r>
              <a:rPr lang="en-US" sz="700"/>
              <a:t>https://javascript.info/</a:t>
            </a:r>
            <a:endParaRPr sz="700"/>
          </a:p>
        </p:txBody>
      </p:sp>
      <p:pic>
        <p:nvPicPr>
          <p:cNvPr id="955" name="Google Shape;955;p78"/>
          <p:cNvPicPr preferRelativeResize="0"/>
          <p:nvPr/>
        </p:nvPicPr>
        <p:blipFill>
          <a:blip r:embed="rId3">
            <a:alphaModFix/>
          </a:blip>
          <a:stretch>
            <a:fillRect/>
          </a:stretch>
        </p:blipFill>
        <p:spPr>
          <a:xfrm>
            <a:off x="4430300" y="985825"/>
            <a:ext cx="3962400" cy="3171825"/>
          </a:xfrm>
          <a:prstGeom prst="rect">
            <a:avLst/>
          </a:prstGeom>
          <a:noFill/>
          <a:ln cap="flat" cmpd="sng" w="9525">
            <a:solidFill>
              <a:srgbClr val="669900"/>
            </a:solidFill>
            <a:prstDash val="solid"/>
            <a:round/>
            <a:headEnd len="sm" w="sm" type="none"/>
            <a:tailEnd len="sm" w="sm" type="none"/>
          </a:ln>
        </p:spPr>
      </p:pic>
      <p:pic>
        <p:nvPicPr>
          <p:cNvPr id="956" name="Google Shape;956;p78"/>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9"/>
          <p:cNvSpPr txBox="1"/>
          <p:nvPr>
            <p:ph idx="12" type="sldNum"/>
          </p:nvPr>
        </p:nvSpPr>
        <p:spPr>
          <a:xfrm>
            <a:off x="221100" y="47743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descr="Browser window mockup. modern internet page. Premium Vector" id="963" name="Google Shape;963;p79"/>
          <p:cNvPicPr preferRelativeResize="0"/>
          <p:nvPr/>
        </p:nvPicPr>
        <p:blipFill rotWithShape="1">
          <a:blip r:embed="rId3">
            <a:alphaModFix/>
          </a:blip>
          <a:srcRect b="18343" l="15785" r="16583" t="17359"/>
          <a:stretch/>
        </p:blipFill>
        <p:spPr>
          <a:xfrm>
            <a:off x="3565774" y="1103676"/>
            <a:ext cx="4032750" cy="2780450"/>
          </a:xfrm>
          <a:prstGeom prst="rect">
            <a:avLst/>
          </a:prstGeom>
          <a:noFill/>
          <a:ln cap="flat" cmpd="sng" w="9525">
            <a:solidFill>
              <a:srgbClr val="999999"/>
            </a:solidFill>
            <a:prstDash val="solid"/>
            <a:round/>
            <a:headEnd len="sm" w="sm" type="none"/>
            <a:tailEnd len="sm" w="sm" type="none"/>
          </a:ln>
        </p:spPr>
      </p:pic>
      <p:sp>
        <p:nvSpPr>
          <p:cNvPr id="964" name="Google Shape;964;p79"/>
          <p:cNvSpPr txBox="1"/>
          <p:nvPr/>
        </p:nvSpPr>
        <p:spPr>
          <a:xfrm>
            <a:off x="665050" y="2292300"/>
            <a:ext cx="1627200" cy="4002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document</a:t>
            </a:r>
            <a:endParaRPr>
              <a:latin typeface="Calibri"/>
              <a:ea typeface="Calibri"/>
              <a:cs typeface="Calibri"/>
              <a:sym typeface="Calibri"/>
            </a:endParaRPr>
          </a:p>
        </p:txBody>
      </p:sp>
      <p:cxnSp>
        <p:nvCxnSpPr>
          <p:cNvPr id="965" name="Google Shape;965;p79"/>
          <p:cNvCxnSpPr>
            <a:stCxn id="964" idx="3"/>
            <a:endCxn id="963" idx="1"/>
          </p:cNvCxnSpPr>
          <p:nvPr/>
        </p:nvCxnSpPr>
        <p:spPr>
          <a:xfrm>
            <a:off x="2292250" y="2492400"/>
            <a:ext cx="1273500" cy="1500"/>
          </a:xfrm>
          <a:prstGeom prst="straightConnector1">
            <a:avLst/>
          </a:prstGeom>
          <a:noFill/>
          <a:ln cap="flat" cmpd="sng" w="9525">
            <a:solidFill>
              <a:schemeClr val="dk2"/>
            </a:solidFill>
            <a:prstDash val="solid"/>
            <a:round/>
            <a:headEnd len="med" w="med" type="none"/>
            <a:tailEnd len="med" w="med" type="triangle"/>
          </a:ln>
        </p:spPr>
      </p:cxnSp>
      <p:sp>
        <p:nvSpPr>
          <p:cNvPr id="966" name="Google Shape;966;p79"/>
          <p:cNvSpPr txBox="1"/>
          <p:nvPr/>
        </p:nvSpPr>
        <p:spPr>
          <a:xfrm>
            <a:off x="2447925" y="2030525"/>
            <a:ext cx="965700" cy="369300"/>
          </a:xfrm>
          <a:prstGeom prst="rect">
            <a:avLst/>
          </a:prstGeom>
          <a:solidFill>
            <a:srgbClr val="3D85C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98C379"/>
                </a:solidFill>
                <a:latin typeface="Calibri"/>
                <a:ea typeface="Calibri"/>
                <a:cs typeface="Calibri"/>
                <a:sym typeface="Calibri"/>
              </a:rPr>
              <a:t>entry point </a:t>
            </a:r>
            <a:endParaRPr sz="1200">
              <a:solidFill>
                <a:srgbClr val="98C379"/>
              </a:solidFill>
              <a:latin typeface="Calibri"/>
              <a:ea typeface="Calibri"/>
              <a:cs typeface="Calibri"/>
              <a:sym typeface="Calibri"/>
            </a:endParaRPr>
          </a:p>
        </p:txBody>
      </p:sp>
      <p:sp>
        <p:nvSpPr>
          <p:cNvPr id="967" name="Google Shape;967;p79"/>
          <p:cNvSpPr txBox="1"/>
          <p:nvPr/>
        </p:nvSpPr>
        <p:spPr>
          <a:xfrm>
            <a:off x="0" y="0"/>
            <a:ext cx="919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666666"/>
                </a:solidFill>
                <a:latin typeface="Lora"/>
                <a:ea typeface="Lora"/>
                <a:cs typeface="Lora"/>
                <a:sym typeface="Lora"/>
              </a:rPr>
              <a:t>DOM (Document</a:t>
            </a:r>
            <a:r>
              <a:rPr lang="en-US" sz="2000">
                <a:solidFill>
                  <a:srgbClr val="666666"/>
                </a:solidFill>
                <a:uFill>
                  <a:noFill/>
                </a:uFill>
                <a:latin typeface="Lora"/>
                <a:ea typeface="Lora"/>
                <a:cs typeface="Lora"/>
                <a:sym typeface="Lora"/>
                <a:hlinkClick r:id="rId4">
                  <a:extLst>
                    <a:ext uri="{A12FA001-AC4F-418D-AE19-62706E023703}">
                      <ahyp:hlinkClr val="tx"/>
                    </a:ext>
                  </a:extLst>
                </a:hlinkClick>
              </a:rPr>
              <a:t> Object Model)</a:t>
            </a:r>
            <a:endParaRPr sz="2000">
              <a:solidFill>
                <a:srgbClr val="666666"/>
              </a:solidFill>
              <a:latin typeface="Lora"/>
              <a:ea typeface="Lora"/>
              <a:cs typeface="Lora"/>
              <a:sym typeface="Lora"/>
            </a:endParaRPr>
          </a:p>
        </p:txBody>
      </p:sp>
      <p:sp>
        <p:nvSpPr>
          <p:cNvPr id="968" name="Google Shape;968;p79"/>
          <p:cNvSpPr/>
          <p:nvPr/>
        </p:nvSpPr>
        <p:spPr>
          <a:xfrm>
            <a:off x="6236600" y="2380750"/>
            <a:ext cx="566100" cy="573000"/>
          </a:xfrm>
          <a:prstGeom prst="smileyFace">
            <a:avLst>
              <a:gd fmla="val 4653"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llustration of gallery icon Free Vector" id="969" name="Google Shape;969;p79"/>
          <p:cNvPicPr preferRelativeResize="0"/>
          <p:nvPr/>
        </p:nvPicPr>
        <p:blipFill rotWithShape="1">
          <a:blip r:embed="rId5">
            <a:alphaModFix/>
          </a:blip>
          <a:srcRect b="29627" l="23432" r="23517" t="29365"/>
          <a:stretch/>
        </p:blipFill>
        <p:spPr>
          <a:xfrm>
            <a:off x="4015025" y="2129575"/>
            <a:ext cx="1393776" cy="1075375"/>
          </a:xfrm>
          <a:prstGeom prst="rect">
            <a:avLst/>
          </a:prstGeom>
          <a:noFill/>
          <a:ln>
            <a:noFill/>
          </a:ln>
        </p:spPr>
      </p:pic>
      <p:sp>
        <p:nvSpPr>
          <p:cNvPr id="970" name="Google Shape;970;p79"/>
          <p:cNvSpPr/>
          <p:nvPr/>
        </p:nvSpPr>
        <p:spPr>
          <a:xfrm>
            <a:off x="4259125" y="1606075"/>
            <a:ext cx="2716800" cy="205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9"/>
          <p:cNvSpPr txBox="1"/>
          <p:nvPr/>
        </p:nvSpPr>
        <p:spPr>
          <a:xfrm>
            <a:off x="2147300" y="4046875"/>
            <a:ext cx="68697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200">
                <a:solidFill>
                  <a:srgbClr val="708090"/>
                </a:solidFill>
                <a:latin typeface="Courier New"/>
                <a:ea typeface="Courier New"/>
                <a:cs typeface="Courier New"/>
                <a:sym typeface="Courier New"/>
              </a:rPr>
              <a:t>For instance:</a:t>
            </a:r>
            <a:endParaRPr b="1" sz="1200">
              <a:solidFill>
                <a:srgbClr val="708090"/>
              </a:solidFill>
              <a:latin typeface="Courier New"/>
              <a:ea typeface="Courier New"/>
              <a:cs typeface="Courier New"/>
              <a:sym typeface="Courier New"/>
            </a:endParaRPr>
          </a:p>
          <a:p>
            <a:pPr indent="0" lvl="0" marL="0" rtl="0" algn="r">
              <a:spcBef>
                <a:spcPts val="0"/>
              </a:spcBef>
              <a:spcAft>
                <a:spcPts val="0"/>
              </a:spcAft>
              <a:buNone/>
            </a:pPr>
            <a:r>
              <a:t/>
            </a:r>
            <a:endParaRPr b="1" sz="1200">
              <a:solidFill>
                <a:srgbClr val="708090"/>
              </a:solidFill>
              <a:latin typeface="Courier New"/>
              <a:ea typeface="Courier New"/>
              <a:cs typeface="Courier New"/>
              <a:sym typeface="Courier New"/>
            </a:endParaRPr>
          </a:p>
          <a:p>
            <a:pPr indent="0" lvl="0" marL="0" rtl="0" algn="r">
              <a:spcBef>
                <a:spcPts val="0"/>
              </a:spcBef>
              <a:spcAft>
                <a:spcPts val="0"/>
              </a:spcAft>
              <a:buNone/>
            </a:pPr>
            <a:r>
              <a:rPr lang="en-US" sz="1200">
                <a:solidFill>
                  <a:srgbClr val="708090"/>
                </a:solidFill>
                <a:latin typeface="Courier New"/>
                <a:ea typeface="Courier New"/>
                <a:cs typeface="Courier New"/>
                <a:sym typeface="Courier New"/>
              </a:rPr>
              <a:t>// change the background color to red</a:t>
            </a:r>
            <a:endParaRPr sz="1200">
              <a:solidFill>
                <a:srgbClr val="333333"/>
              </a:solidFill>
              <a:latin typeface="Courier New"/>
              <a:ea typeface="Courier New"/>
              <a:cs typeface="Courier New"/>
              <a:sym typeface="Courier New"/>
            </a:endParaRPr>
          </a:p>
          <a:p>
            <a:pPr indent="0" lvl="0" marL="0" rtl="0" algn="r">
              <a:spcBef>
                <a:spcPts val="0"/>
              </a:spcBef>
              <a:spcAft>
                <a:spcPts val="0"/>
              </a:spcAft>
              <a:buNone/>
            </a:pPr>
            <a:r>
              <a:rPr lang="en-US" sz="1200">
                <a:solidFill>
                  <a:srgbClr val="333333"/>
                </a:solidFill>
                <a:latin typeface="Courier New"/>
                <a:ea typeface="Courier New"/>
                <a:cs typeface="Courier New"/>
                <a:sym typeface="Courier New"/>
              </a:rPr>
              <a:t>document</a:t>
            </a:r>
            <a:r>
              <a:rPr lang="en-US" sz="1200">
                <a:solidFill>
                  <a:srgbClr val="999999"/>
                </a:solidFill>
                <a:latin typeface="Courier New"/>
                <a:ea typeface="Courier New"/>
                <a:cs typeface="Courier New"/>
                <a:sym typeface="Courier New"/>
              </a:rPr>
              <a:t>.</a:t>
            </a:r>
            <a:r>
              <a:rPr lang="en-US" sz="1200">
                <a:solidFill>
                  <a:srgbClr val="333333"/>
                </a:solidFill>
                <a:latin typeface="Courier New"/>
                <a:ea typeface="Courier New"/>
                <a:cs typeface="Courier New"/>
                <a:sym typeface="Courier New"/>
              </a:rPr>
              <a:t>body</a:t>
            </a:r>
            <a:r>
              <a:rPr lang="en-US" sz="1200">
                <a:solidFill>
                  <a:srgbClr val="999999"/>
                </a:solidFill>
                <a:latin typeface="Courier New"/>
                <a:ea typeface="Courier New"/>
                <a:cs typeface="Courier New"/>
                <a:sym typeface="Courier New"/>
              </a:rPr>
              <a:t>.</a:t>
            </a:r>
            <a:r>
              <a:rPr lang="en-US" sz="1200">
                <a:solidFill>
                  <a:srgbClr val="333333"/>
                </a:solidFill>
                <a:latin typeface="Courier New"/>
                <a:ea typeface="Courier New"/>
                <a:cs typeface="Courier New"/>
                <a:sym typeface="Courier New"/>
              </a:rPr>
              <a:t>style</a:t>
            </a:r>
            <a:r>
              <a:rPr lang="en-US" sz="1200">
                <a:solidFill>
                  <a:srgbClr val="999999"/>
                </a:solidFill>
                <a:latin typeface="Courier New"/>
                <a:ea typeface="Courier New"/>
                <a:cs typeface="Courier New"/>
                <a:sym typeface="Courier New"/>
              </a:rPr>
              <a:t>.</a:t>
            </a:r>
            <a:r>
              <a:rPr lang="en-US" sz="1200">
                <a:solidFill>
                  <a:srgbClr val="333333"/>
                </a:solidFill>
                <a:latin typeface="Courier New"/>
                <a:ea typeface="Courier New"/>
                <a:cs typeface="Courier New"/>
                <a:sym typeface="Courier New"/>
              </a:rPr>
              <a:t>background </a:t>
            </a:r>
            <a:r>
              <a:rPr lang="en-US" sz="1200">
                <a:solidFill>
                  <a:srgbClr val="A67F59"/>
                </a:solidFill>
                <a:latin typeface="Courier New"/>
                <a:ea typeface="Courier New"/>
                <a:cs typeface="Courier New"/>
                <a:sym typeface="Courier New"/>
              </a:rPr>
              <a:t>=</a:t>
            </a:r>
            <a:r>
              <a:rPr lang="en-US" sz="1200">
                <a:solidFill>
                  <a:srgbClr val="333333"/>
                </a:solidFill>
                <a:latin typeface="Courier New"/>
                <a:ea typeface="Courier New"/>
                <a:cs typeface="Courier New"/>
                <a:sym typeface="Courier New"/>
              </a:rPr>
              <a:t> </a:t>
            </a:r>
            <a:r>
              <a:rPr lang="en-US" sz="1200">
                <a:solidFill>
                  <a:srgbClr val="669900"/>
                </a:solidFill>
                <a:latin typeface="Courier New"/>
                <a:ea typeface="Courier New"/>
                <a:cs typeface="Courier New"/>
                <a:sym typeface="Courier New"/>
              </a:rPr>
              <a:t>"red"</a:t>
            </a:r>
            <a:r>
              <a:rPr lang="en-US" sz="1200">
                <a:solidFill>
                  <a:srgbClr val="999999"/>
                </a:solidFill>
                <a:latin typeface="Courier New"/>
                <a:ea typeface="Courier New"/>
                <a:cs typeface="Courier New"/>
                <a:sym typeface="Courier New"/>
              </a:rPr>
              <a:t>;</a:t>
            </a:r>
            <a:endParaRPr sz="1200">
              <a:solidFill>
                <a:srgbClr val="999999"/>
              </a:solidFill>
              <a:highlight>
                <a:srgbClr val="F5F2F0"/>
              </a:highlight>
              <a:latin typeface="Courier New"/>
              <a:ea typeface="Courier New"/>
              <a:cs typeface="Courier New"/>
              <a:sym typeface="Courier New"/>
            </a:endParaRPr>
          </a:p>
        </p:txBody>
      </p:sp>
      <p:pic>
        <p:nvPicPr>
          <p:cNvPr id="972" name="Google Shape;972;p79"/>
          <p:cNvPicPr preferRelativeResize="0"/>
          <p:nvPr/>
        </p:nvPicPr>
        <p:blipFill rotWithShape="1">
          <a:blip r:embed="rId6">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3"/>
                                        </p:tgtEl>
                                        <p:attrNameLst>
                                          <p:attrName>style.visibility</p:attrName>
                                        </p:attrNameLst>
                                      </p:cBhvr>
                                      <p:to>
                                        <p:strVal val="visible"/>
                                      </p:to>
                                    </p:set>
                                    <p:anim calcmode="lin" valueType="num">
                                      <p:cBhvr additive="base">
                                        <p:cTn dur="1500"/>
                                        <p:tgtEl>
                                          <p:spTgt spid="9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descr="Browser window mockup. modern internet page. Premium Vector" id="978" name="Google Shape;978;p80"/>
          <p:cNvPicPr preferRelativeResize="0"/>
          <p:nvPr/>
        </p:nvPicPr>
        <p:blipFill rotWithShape="1">
          <a:blip r:embed="rId3">
            <a:alphaModFix/>
          </a:blip>
          <a:srcRect b="18343" l="15785" r="16583" t="17359"/>
          <a:stretch/>
        </p:blipFill>
        <p:spPr>
          <a:xfrm>
            <a:off x="587224" y="811426"/>
            <a:ext cx="4032750" cy="2780450"/>
          </a:xfrm>
          <a:prstGeom prst="rect">
            <a:avLst/>
          </a:prstGeom>
          <a:noFill/>
          <a:ln cap="flat" cmpd="sng" w="9525">
            <a:solidFill>
              <a:srgbClr val="999999"/>
            </a:solidFill>
            <a:prstDash val="solid"/>
            <a:round/>
            <a:headEnd len="sm" w="sm" type="none"/>
            <a:tailEnd len="sm" w="sm" type="none"/>
          </a:ln>
        </p:spPr>
      </p:pic>
      <p:sp>
        <p:nvSpPr>
          <p:cNvPr id="979" name="Google Shape;979;p80"/>
          <p:cNvSpPr txBox="1"/>
          <p:nvPr>
            <p:ph idx="12" type="sldNum"/>
          </p:nvPr>
        </p:nvSpPr>
        <p:spPr>
          <a:xfrm>
            <a:off x="171575" y="48097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80" name="Google Shape;980;p80"/>
          <p:cNvSpPr txBox="1"/>
          <p:nvPr/>
        </p:nvSpPr>
        <p:spPr>
          <a:xfrm>
            <a:off x="0" y="0"/>
            <a:ext cx="9197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666666"/>
                </a:solidFill>
                <a:latin typeface="Lora"/>
                <a:ea typeface="Lora"/>
                <a:cs typeface="Lora"/>
                <a:sym typeface="Lora"/>
              </a:rPr>
              <a:t>DOM Tree</a:t>
            </a:r>
            <a:endParaRPr sz="2000">
              <a:solidFill>
                <a:srgbClr val="666666"/>
              </a:solidFill>
              <a:latin typeface="Lora"/>
              <a:ea typeface="Lora"/>
              <a:cs typeface="Lora"/>
              <a:sym typeface="Lora"/>
            </a:endParaRPr>
          </a:p>
          <a:p>
            <a:pPr indent="0" lvl="0" marL="0" rtl="0" algn="ctr">
              <a:spcBef>
                <a:spcPts val="0"/>
              </a:spcBef>
              <a:spcAft>
                <a:spcPts val="0"/>
              </a:spcAft>
              <a:buNone/>
            </a:pPr>
            <a:r>
              <a:rPr lang="en-US" sz="1200">
                <a:solidFill>
                  <a:srgbClr val="666666"/>
                </a:solidFill>
                <a:highlight>
                  <a:srgbClr val="FFFFFF"/>
                </a:highlight>
                <a:latin typeface="Roboto"/>
                <a:ea typeface="Roboto"/>
                <a:cs typeface="Roboto"/>
                <a:sym typeface="Roboto"/>
              </a:rPr>
              <a:t>The backbone of an HTML document is tags.</a:t>
            </a:r>
            <a:endParaRPr sz="2000">
              <a:solidFill>
                <a:srgbClr val="666666"/>
              </a:solidFill>
              <a:latin typeface="Roboto"/>
              <a:ea typeface="Roboto"/>
              <a:cs typeface="Roboto"/>
              <a:sym typeface="Roboto"/>
            </a:endParaRPr>
          </a:p>
        </p:txBody>
      </p:sp>
      <p:grpSp>
        <p:nvGrpSpPr>
          <p:cNvPr id="981" name="Google Shape;981;p80"/>
          <p:cNvGrpSpPr/>
          <p:nvPr/>
        </p:nvGrpSpPr>
        <p:grpSpPr>
          <a:xfrm>
            <a:off x="1628075" y="1156500"/>
            <a:ext cx="4053091" cy="677100"/>
            <a:chOff x="1628075" y="1308900"/>
            <a:chExt cx="4053091" cy="677100"/>
          </a:xfrm>
        </p:grpSpPr>
        <p:pic>
          <p:nvPicPr>
            <p:cNvPr descr="Html tag Free Icon" id="982" name="Google Shape;982;p80"/>
            <p:cNvPicPr preferRelativeResize="0"/>
            <p:nvPr/>
          </p:nvPicPr>
          <p:blipFill>
            <a:blip r:embed="rId4">
              <a:alphaModFix/>
            </a:blip>
            <a:stretch>
              <a:fillRect/>
            </a:stretch>
          </p:blipFill>
          <p:spPr>
            <a:xfrm>
              <a:off x="1628075" y="1308900"/>
              <a:ext cx="677100" cy="677100"/>
            </a:xfrm>
            <a:prstGeom prst="rect">
              <a:avLst/>
            </a:prstGeom>
            <a:noFill/>
            <a:ln>
              <a:noFill/>
            </a:ln>
          </p:spPr>
        </p:pic>
        <p:sp>
          <p:nvSpPr>
            <p:cNvPr id="983" name="Google Shape;983;p80"/>
            <p:cNvSpPr/>
            <p:nvPr/>
          </p:nvSpPr>
          <p:spPr>
            <a:xfrm>
              <a:off x="5004066" y="1308900"/>
              <a:ext cx="677100" cy="677100"/>
            </a:xfrm>
            <a:prstGeom prst="flowChartConnector">
              <a:avLst/>
            </a:prstGeom>
            <a:gradFill>
              <a:gsLst>
                <a:gs pos="0">
                  <a:srgbClr val="FABA86"/>
                </a:gs>
                <a:gs pos="100000">
                  <a:srgbClr val="E97414"/>
                </a:gs>
              </a:gsLst>
              <a:path path="circle">
                <a:fillToRect b="50%" l="50%" r="50%" t="50%"/>
              </a:path>
              <a:tileRect/>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Obj</a:t>
              </a:r>
              <a:endParaRPr/>
            </a:p>
          </p:txBody>
        </p:sp>
        <p:cxnSp>
          <p:nvCxnSpPr>
            <p:cNvPr id="984" name="Google Shape;984;p80"/>
            <p:cNvCxnSpPr>
              <a:stCxn id="982" idx="3"/>
              <a:endCxn id="983" idx="2"/>
            </p:cNvCxnSpPr>
            <p:nvPr/>
          </p:nvCxnSpPr>
          <p:spPr>
            <a:xfrm>
              <a:off x="2305175" y="1647450"/>
              <a:ext cx="2698800" cy="0"/>
            </a:xfrm>
            <a:prstGeom prst="straightConnector1">
              <a:avLst/>
            </a:prstGeom>
            <a:noFill/>
            <a:ln cap="flat" cmpd="sng" w="9525">
              <a:solidFill>
                <a:schemeClr val="dk2"/>
              </a:solidFill>
              <a:prstDash val="solid"/>
              <a:round/>
              <a:headEnd len="med" w="med" type="none"/>
              <a:tailEnd len="med" w="med" type="triangle"/>
            </a:ln>
          </p:spPr>
        </p:cxnSp>
      </p:grpSp>
      <p:sp>
        <p:nvSpPr>
          <p:cNvPr id="985" name="Google Shape;985;p80"/>
          <p:cNvSpPr txBox="1"/>
          <p:nvPr/>
        </p:nvSpPr>
        <p:spPr>
          <a:xfrm>
            <a:off x="1588025" y="1273500"/>
            <a:ext cx="7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lt1"/>
                </a:solidFill>
                <a:latin typeface="Roboto"/>
                <a:ea typeface="Roboto"/>
                <a:cs typeface="Roboto"/>
                <a:sym typeface="Roboto"/>
              </a:rPr>
              <a:t>HTML tag</a:t>
            </a:r>
            <a:endParaRPr sz="1200">
              <a:solidFill>
                <a:schemeClr val="lt1"/>
              </a:solidFill>
            </a:endParaRPr>
          </a:p>
        </p:txBody>
      </p:sp>
      <p:grpSp>
        <p:nvGrpSpPr>
          <p:cNvPr id="986" name="Google Shape;986;p80"/>
          <p:cNvGrpSpPr/>
          <p:nvPr/>
        </p:nvGrpSpPr>
        <p:grpSpPr>
          <a:xfrm>
            <a:off x="1702650" y="2343150"/>
            <a:ext cx="4053091" cy="677100"/>
            <a:chOff x="1628075" y="1308900"/>
            <a:chExt cx="4053091" cy="677100"/>
          </a:xfrm>
        </p:grpSpPr>
        <p:pic>
          <p:nvPicPr>
            <p:cNvPr descr="Html tag Free Icon" id="987" name="Google Shape;987;p80"/>
            <p:cNvPicPr preferRelativeResize="0"/>
            <p:nvPr/>
          </p:nvPicPr>
          <p:blipFill>
            <a:blip r:embed="rId4">
              <a:alphaModFix/>
            </a:blip>
            <a:stretch>
              <a:fillRect/>
            </a:stretch>
          </p:blipFill>
          <p:spPr>
            <a:xfrm>
              <a:off x="1628075" y="1308900"/>
              <a:ext cx="677100" cy="677100"/>
            </a:xfrm>
            <a:prstGeom prst="rect">
              <a:avLst/>
            </a:prstGeom>
            <a:noFill/>
            <a:ln>
              <a:noFill/>
            </a:ln>
          </p:spPr>
        </p:pic>
        <p:sp>
          <p:nvSpPr>
            <p:cNvPr id="988" name="Google Shape;988;p80"/>
            <p:cNvSpPr/>
            <p:nvPr/>
          </p:nvSpPr>
          <p:spPr>
            <a:xfrm>
              <a:off x="5004066" y="1308900"/>
              <a:ext cx="677100" cy="677100"/>
            </a:xfrm>
            <a:prstGeom prst="flowChartConnector">
              <a:avLst/>
            </a:prstGeom>
            <a:gradFill>
              <a:gsLst>
                <a:gs pos="0">
                  <a:srgbClr val="FABA86"/>
                </a:gs>
                <a:gs pos="100000">
                  <a:srgbClr val="E97414"/>
                </a:gs>
              </a:gsLst>
              <a:path path="circle">
                <a:fillToRect b="50%" l="50%" r="50%" t="50%"/>
              </a:path>
              <a:tileRect/>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Obj</a:t>
              </a:r>
              <a:endParaRPr/>
            </a:p>
          </p:txBody>
        </p:sp>
        <p:cxnSp>
          <p:nvCxnSpPr>
            <p:cNvPr id="989" name="Google Shape;989;p80"/>
            <p:cNvCxnSpPr>
              <a:stCxn id="987" idx="3"/>
              <a:endCxn id="988" idx="2"/>
            </p:cNvCxnSpPr>
            <p:nvPr/>
          </p:nvCxnSpPr>
          <p:spPr>
            <a:xfrm>
              <a:off x="2305175" y="1647450"/>
              <a:ext cx="2698800" cy="0"/>
            </a:xfrm>
            <a:prstGeom prst="straightConnector1">
              <a:avLst/>
            </a:prstGeom>
            <a:noFill/>
            <a:ln cap="flat" cmpd="sng" w="9525">
              <a:solidFill>
                <a:schemeClr val="dk2"/>
              </a:solidFill>
              <a:prstDash val="solid"/>
              <a:round/>
              <a:headEnd len="med" w="med" type="none"/>
              <a:tailEnd len="med" w="med" type="triangle"/>
            </a:ln>
          </p:spPr>
        </p:cxnSp>
      </p:grpSp>
      <p:sp>
        <p:nvSpPr>
          <p:cNvPr id="990" name="Google Shape;990;p80"/>
          <p:cNvSpPr txBox="1"/>
          <p:nvPr/>
        </p:nvSpPr>
        <p:spPr>
          <a:xfrm>
            <a:off x="1649300" y="2547051"/>
            <a:ext cx="7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lt1"/>
                </a:solidFill>
                <a:latin typeface="Roboto"/>
                <a:ea typeface="Roboto"/>
                <a:cs typeface="Roboto"/>
                <a:sym typeface="Roboto"/>
              </a:rPr>
              <a:t>HTML tag</a:t>
            </a:r>
            <a:endParaRPr sz="1200">
              <a:solidFill>
                <a:schemeClr val="lt1"/>
              </a:solidFill>
            </a:endParaRPr>
          </a:p>
        </p:txBody>
      </p:sp>
      <p:sp>
        <p:nvSpPr>
          <p:cNvPr id="991" name="Google Shape;991;p80"/>
          <p:cNvSpPr txBox="1"/>
          <p:nvPr/>
        </p:nvSpPr>
        <p:spPr>
          <a:xfrm>
            <a:off x="587225" y="3853650"/>
            <a:ext cx="509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33333"/>
                </a:solidFill>
                <a:latin typeface="Roboto"/>
                <a:ea typeface="Roboto"/>
                <a:cs typeface="Roboto"/>
                <a:sym typeface="Roboto"/>
              </a:rPr>
              <a:t>For example, </a:t>
            </a:r>
            <a:r>
              <a:rPr lang="en-US" sz="1200">
                <a:solidFill>
                  <a:srgbClr val="FF00FF"/>
                </a:solidFill>
                <a:latin typeface="Courier New"/>
                <a:ea typeface="Courier New"/>
                <a:cs typeface="Courier New"/>
                <a:sym typeface="Courier New"/>
              </a:rPr>
              <a:t>document.body</a:t>
            </a:r>
            <a:r>
              <a:rPr lang="en-US" sz="1200">
                <a:solidFill>
                  <a:srgbClr val="333333"/>
                </a:solidFill>
                <a:latin typeface="Roboto"/>
                <a:ea typeface="Roboto"/>
                <a:cs typeface="Roboto"/>
                <a:sym typeface="Roboto"/>
              </a:rPr>
              <a:t> is the object representing the </a:t>
            </a:r>
            <a:r>
              <a:rPr lang="en-US" sz="1200">
                <a:solidFill>
                  <a:srgbClr val="FF00FF"/>
                </a:solidFill>
                <a:latin typeface="Courier New"/>
                <a:ea typeface="Courier New"/>
                <a:cs typeface="Courier New"/>
                <a:sym typeface="Courier New"/>
              </a:rPr>
              <a:t>&lt;body&gt;</a:t>
            </a:r>
            <a:r>
              <a:rPr lang="en-US" sz="1200">
                <a:solidFill>
                  <a:srgbClr val="333333"/>
                </a:solidFill>
                <a:latin typeface="Roboto"/>
                <a:ea typeface="Roboto"/>
                <a:cs typeface="Roboto"/>
                <a:sym typeface="Roboto"/>
              </a:rPr>
              <a:t> tag.</a:t>
            </a:r>
            <a:endParaRPr/>
          </a:p>
        </p:txBody>
      </p:sp>
      <p:pic>
        <p:nvPicPr>
          <p:cNvPr descr="Virtual DOM: ReactJS implementation" id="992" name="Google Shape;992;p80"/>
          <p:cNvPicPr preferRelativeResize="0"/>
          <p:nvPr/>
        </p:nvPicPr>
        <p:blipFill>
          <a:blip r:embed="rId5">
            <a:alphaModFix/>
          </a:blip>
          <a:stretch>
            <a:fillRect/>
          </a:stretch>
        </p:blipFill>
        <p:spPr>
          <a:xfrm>
            <a:off x="5923375" y="753987"/>
            <a:ext cx="3109224" cy="3047725"/>
          </a:xfrm>
          <a:prstGeom prst="rect">
            <a:avLst/>
          </a:prstGeom>
          <a:noFill/>
          <a:ln>
            <a:noFill/>
          </a:ln>
        </p:spPr>
      </p:pic>
      <p:pic>
        <p:nvPicPr>
          <p:cNvPr id="993" name="Google Shape;993;p80"/>
          <p:cNvPicPr preferRelativeResize="0"/>
          <p:nvPr/>
        </p:nvPicPr>
        <p:blipFill rotWithShape="1">
          <a:blip r:embed="rId6">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1"/>
          <p:cNvSpPr txBox="1"/>
          <p:nvPr>
            <p:ph idx="12" type="sldNum"/>
          </p:nvPr>
        </p:nvSpPr>
        <p:spPr>
          <a:xfrm>
            <a:off x="135325" y="47979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descr="JavaScript Fundamentals: Master the DOM! (Part 1) | by Timothy Robards |  Medium" id="1000" name="Google Shape;1000;p81"/>
          <p:cNvPicPr preferRelativeResize="0"/>
          <p:nvPr/>
        </p:nvPicPr>
        <p:blipFill>
          <a:blip r:embed="rId3">
            <a:alphaModFix/>
          </a:blip>
          <a:stretch>
            <a:fillRect/>
          </a:stretch>
        </p:blipFill>
        <p:spPr>
          <a:xfrm>
            <a:off x="1069350" y="546475"/>
            <a:ext cx="7212949" cy="3729525"/>
          </a:xfrm>
          <a:prstGeom prst="rect">
            <a:avLst/>
          </a:prstGeom>
          <a:noFill/>
          <a:ln>
            <a:noFill/>
          </a:ln>
        </p:spPr>
      </p:pic>
      <p:sp>
        <p:nvSpPr>
          <p:cNvPr id="1001" name="Google Shape;1001;p81"/>
          <p:cNvSpPr txBox="1"/>
          <p:nvPr/>
        </p:nvSpPr>
        <p:spPr>
          <a:xfrm>
            <a:off x="0" y="0"/>
            <a:ext cx="9197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666666"/>
                </a:solidFill>
                <a:latin typeface="Lora"/>
                <a:ea typeface="Lora"/>
                <a:cs typeface="Lora"/>
                <a:sym typeface="Lora"/>
              </a:rPr>
              <a:t>DOM Tree</a:t>
            </a:r>
            <a:endParaRPr sz="2000">
              <a:solidFill>
                <a:srgbClr val="666666"/>
              </a:solidFill>
              <a:latin typeface="Lora"/>
              <a:ea typeface="Lora"/>
              <a:cs typeface="Lora"/>
              <a:sym typeface="Lora"/>
            </a:endParaRPr>
          </a:p>
          <a:p>
            <a:pPr indent="0" lvl="0" marL="0" rtl="0" algn="ctr">
              <a:spcBef>
                <a:spcPts val="0"/>
              </a:spcBef>
              <a:spcAft>
                <a:spcPts val="0"/>
              </a:spcAft>
              <a:buNone/>
            </a:pPr>
            <a:r>
              <a:rPr lang="en-US" sz="1200">
                <a:solidFill>
                  <a:srgbClr val="666666"/>
                </a:solidFill>
                <a:highlight>
                  <a:srgbClr val="FFFFFF"/>
                </a:highlight>
                <a:latin typeface="Roboto"/>
                <a:ea typeface="Roboto"/>
                <a:cs typeface="Roboto"/>
                <a:sym typeface="Roboto"/>
              </a:rPr>
              <a:t>The backbone of an HTML document is tags.</a:t>
            </a:r>
            <a:endParaRPr sz="2000">
              <a:solidFill>
                <a:srgbClr val="666666"/>
              </a:solidFill>
              <a:latin typeface="Roboto"/>
              <a:ea typeface="Roboto"/>
              <a:cs typeface="Roboto"/>
              <a:sym typeface="Roboto"/>
            </a:endParaRPr>
          </a:p>
        </p:txBody>
      </p:sp>
      <p:pic>
        <p:nvPicPr>
          <p:cNvPr id="1002" name="Google Shape;1002;p81"/>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2"/>
          <p:cNvSpPr txBox="1"/>
          <p:nvPr>
            <p:ph idx="12" type="sldNum"/>
          </p:nvPr>
        </p:nvSpPr>
        <p:spPr>
          <a:xfrm>
            <a:off x="72525" y="48238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009" name="Google Shape;1009;p82"/>
          <p:cNvPicPr preferRelativeResize="0"/>
          <p:nvPr/>
        </p:nvPicPr>
        <p:blipFill>
          <a:blip r:embed="rId3">
            <a:alphaModFix/>
          </a:blip>
          <a:stretch>
            <a:fillRect/>
          </a:stretch>
        </p:blipFill>
        <p:spPr>
          <a:xfrm>
            <a:off x="480046" y="46050"/>
            <a:ext cx="8263104" cy="4823875"/>
          </a:xfrm>
          <a:prstGeom prst="rect">
            <a:avLst/>
          </a:prstGeom>
          <a:noFill/>
          <a:ln>
            <a:noFill/>
          </a:ln>
        </p:spPr>
      </p:pic>
      <p:sp>
        <p:nvSpPr>
          <p:cNvPr id="1010" name="Google Shape;1010;p82"/>
          <p:cNvSpPr txBox="1"/>
          <p:nvPr/>
        </p:nvSpPr>
        <p:spPr>
          <a:xfrm>
            <a:off x="4099500" y="4869925"/>
            <a:ext cx="5044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800"/>
              <a:t>source: </a:t>
            </a:r>
            <a:r>
              <a:rPr lang="en-US" sz="800"/>
              <a:t>https://cs.wellesley.edu/~cs110/reading/L11/dom.html</a:t>
            </a:r>
            <a:endParaRPr sz="800"/>
          </a:p>
        </p:txBody>
      </p:sp>
      <p:pic>
        <p:nvPicPr>
          <p:cNvPr id="1011" name="Google Shape;1011;p82"/>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Data Types</a:t>
            </a:r>
            <a:endParaRPr sz="4000">
              <a:latin typeface="Times New Roman"/>
              <a:ea typeface="Times New Roman"/>
              <a:cs typeface="Times New Roman"/>
              <a:sym typeface="Times New Roman"/>
            </a:endParaRPr>
          </a:p>
        </p:txBody>
      </p:sp>
      <p:sp>
        <p:nvSpPr>
          <p:cNvPr id="166" name="Google Shape;166;p20"/>
          <p:cNvSpPr txBox="1"/>
          <p:nvPr>
            <p:ph idx="1" type="body"/>
          </p:nvPr>
        </p:nvSpPr>
        <p:spPr>
          <a:xfrm>
            <a:off x="285720" y="857238"/>
            <a:ext cx="8229600" cy="405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2200"/>
              <a:buNone/>
            </a:pPr>
            <a:r>
              <a:rPr lang="en-US" sz="2200">
                <a:latin typeface="Times New Roman"/>
                <a:ea typeface="Times New Roman"/>
                <a:cs typeface="Times New Roman"/>
                <a:sym typeface="Times New Roman"/>
              </a:rPr>
              <a:t>.</a:t>
            </a:r>
            <a:endParaRPr/>
          </a:p>
          <a:p>
            <a:pPr indent="-196850" lvl="0" marL="342900" rtl="0" algn="just">
              <a:spcBef>
                <a:spcPts val="460"/>
              </a:spcBef>
              <a:spcAft>
                <a:spcPts val="0"/>
              </a:spcAft>
              <a:buClr>
                <a:schemeClr val="dk1"/>
              </a:buClr>
              <a:buSzPts val="2300"/>
              <a:buNone/>
            </a:pPr>
            <a:r>
              <a:t/>
            </a:r>
            <a:endParaRPr b="1" i="1" sz="23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342900" lvl="0" marL="342900" rtl="0" algn="l">
              <a:spcBef>
                <a:spcPts val="480"/>
              </a:spcBef>
              <a:spcAft>
                <a:spcPts val="0"/>
              </a:spcAft>
              <a:buClr>
                <a:schemeClr val="dk1"/>
              </a:buClr>
              <a:buSzPts val="2400"/>
              <a:buNone/>
            </a:pPr>
            <a:r>
              <a:rPr lang="en-US" sz="2400">
                <a:latin typeface="Times New Roman"/>
                <a:ea typeface="Times New Roman"/>
                <a:cs typeface="Times New Roman"/>
                <a:sym typeface="Times New Roman"/>
              </a:rPr>
              <a:t>            </a:t>
            </a:r>
            <a:endParaRPr/>
          </a:p>
        </p:txBody>
      </p:sp>
      <p:cxnSp>
        <p:nvCxnSpPr>
          <p:cNvPr id="167" name="Google Shape;167;p20"/>
          <p:cNvCxnSpPr/>
          <p:nvPr/>
        </p:nvCxnSpPr>
        <p:spPr>
          <a:xfrm>
            <a:off x="428596" y="731877"/>
            <a:ext cx="2317500" cy="300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68" name="Google Shape;168;p20"/>
          <p:cNvSpPr txBox="1"/>
          <p:nvPr/>
        </p:nvSpPr>
        <p:spPr>
          <a:xfrm>
            <a:off x="251521" y="951570"/>
            <a:ext cx="8789700" cy="3996300"/>
          </a:xfrm>
          <a:prstGeom prst="rect">
            <a:avLst/>
          </a:prstGeom>
          <a:noFill/>
          <a:ln>
            <a:noFill/>
          </a:ln>
        </p:spPr>
        <p:txBody>
          <a:bodyPr anchorCtr="0" anchor="t" bIns="45700" lIns="91425" spcFirstLastPara="1" rIns="91425" wrap="square" tIns="45700">
            <a:normAutofit/>
          </a:bodyPr>
          <a:lstStyle/>
          <a:p>
            <a:pPr indent="0" lvl="0" marL="0" marR="0" rtl="0" algn="just">
              <a:spcBef>
                <a:spcPts val="0"/>
              </a:spcBef>
              <a:spcAft>
                <a:spcPts val="0"/>
              </a:spcAft>
              <a:buClr>
                <a:schemeClr val="dk1"/>
              </a:buClr>
              <a:buSzPts val="2400"/>
              <a:buFont typeface="Arial"/>
              <a:buNone/>
            </a:pPr>
            <a:r>
              <a:t/>
            </a:r>
            <a:endParaRPr i="1" sz="2400">
              <a:solidFill>
                <a:schemeClr val="dk1"/>
              </a:solidFill>
              <a:latin typeface="Times New Roman"/>
              <a:ea typeface="Times New Roman"/>
              <a:cs typeface="Times New Roman"/>
              <a:sym typeface="Times New Roman"/>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Times New Roman"/>
              <a:ea typeface="Times New Roman"/>
              <a:cs typeface="Times New Roman"/>
              <a:sym typeface="Times New Roman"/>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Times New Roman"/>
              <a:ea typeface="Times New Roman"/>
              <a:cs typeface="Times New Roman"/>
              <a:sym typeface="Times New Roman"/>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Times New Roman"/>
              <a:ea typeface="Times New Roman"/>
              <a:cs typeface="Times New Roman"/>
              <a:sym typeface="Times New Roman"/>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
        <p:nvSpPr>
          <p:cNvPr id="169" name="Google Shape;169;p20"/>
          <p:cNvSpPr txBox="1"/>
          <p:nvPr/>
        </p:nvSpPr>
        <p:spPr>
          <a:xfrm>
            <a:off x="251521" y="843558"/>
            <a:ext cx="8789700" cy="3996300"/>
          </a:xfrm>
          <a:prstGeom prst="rect">
            <a:avLst/>
          </a:prstGeom>
          <a:noFill/>
          <a:ln>
            <a:noFill/>
          </a:ln>
        </p:spPr>
        <p:txBody>
          <a:bodyPr anchorCtr="0" anchor="t" bIns="45700" lIns="91425" spcFirstLastPara="1" rIns="91425" wrap="square" tIns="45700">
            <a:normAutofit/>
          </a:bodyPr>
          <a:lstStyle/>
          <a:p>
            <a:pPr indent="-196850" lvl="0" marL="342900" marR="0" rtl="0" algn="just">
              <a:spcBef>
                <a:spcPts val="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70" name="Google Shape;170;p20"/>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71" name="Google Shape;171;p20"/>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20"/>
          <p:cNvSpPr txBox="1"/>
          <p:nvPr/>
        </p:nvSpPr>
        <p:spPr>
          <a:xfrm>
            <a:off x="239178" y="843197"/>
            <a:ext cx="8789700" cy="3996300"/>
          </a:xfrm>
          <a:prstGeom prst="rect">
            <a:avLst/>
          </a:prstGeom>
          <a:noFill/>
          <a:ln>
            <a:noFill/>
          </a:ln>
        </p:spPr>
        <p:txBody>
          <a:bodyPr anchorCtr="0" anchor="t" bIns="45700" lIns="91425" spcFirstLastPara="1" rIns="91425" wrap="square" tIns="45700">
            <a:normAutofit/>
          </a:bodyPr>
          <a:lstStyle/>
          <a:p>
            <a:pPr indent="0" lvl="0" marL="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p:txBody>
      </p:sp>
      <p:pic>
        <p:nvPicPr>
          <p:cNvPr descr="Datatypes In JavaScript" id="173" name="Google Shape;173;p20"/>
          <p:cNvPicPr preferRelativeResize="0"/>
          <p:nvPr/>
        </p:nvPicPr>
        <p:blipFill rotWithShape="1">
          <a:blip r:embed="rId3">
            <a:alphaModFix/>
          </a:blip>
          <a:srcRect b="0" l="0" r="0" t="0"/>
          <a:stretch/>
        </p:blipFill>
        <p:spPr>
          <a:xfrm>
            <a:off x="381795" y="1012503"/>
            <a:ext cx="8504466" cy="3456384"/>
          </a:xfrm>
          <a:prstGeom prst="rect">
            <a:avLst/>
          </a:prstGeom>
          <a:noFill/>
          <a:ln>
            <a:noFill/>
          </a:ln>
        </p:spPr>
      </p:pic>
      <p:sp>
        <p:nvSpPr>
          <p:cNvPr id="174" name="Google Shape;174;p20"/>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5" name="Google Shape;175;p20"/>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83"/>
          <p:cNvSpPr txBox="1"/>
          <p:nvPr>
            <p:ph idx="12" type="sldNum"/>
          </p:nvPr>
        </p:nvSpPr>
        <p:spPr>
          <a:xfrm>
            <a:off x="65450" y="48097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018" name="Google Shape;1018;p83"/>
          <p:cNvPicPr preferRelativeResize="0"/>
          <p:nvPr/>
        </p:nvPicPr>
        <p:blipFill>
          <a:blip r:embed="rId3">
            <a:alphaModFix/>
          </a:blip>
          <a:stretch>
            <a:fillRect/>
          </a:stretch>
        </p:blipFill>
        <p:spPr>
          <a:xfrm>
            <a:off x="4922435" y="1049012"/>
            <a:ext cx="3933825" cy="2600325"/>
          </a:xfrm>
          <a:prstGeom prst="rect">
            <a:avLst/>
          </a:prstGeom>
          <a:noFill/>
          <a:ln cap="flat" cmpd="sng" w="9525">
            <a:solidFill>
              <a:srgbClr val="669900"/>
            </a:solidFill>
            <a:prstDash val="solid"/>
            <a:round/>
            <a:headEnd len="sm" w="sm" type="none"/>
            <a:tailEnd len="sm" w="sm" type="none"/>
          </a:ln>
        </p:spPr>
      </p:pic>
      <p:sp>
        <p:nvSpPr>
          <p:cNvPr id="1019" name="Google Shape;1019;p83"/>
          <p:cNvSpPr txBox="1"/>
          <p:nvPr/>
        </p:nvSpPr>
        <p:spPr>
          <a:xfrm>
            <a:off x="226402" y="1430050"/>
            <a:ext cx="3000000" cy="20319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999999"/>
                </a:solidFill>
                <a:latin typeface="Courier New"/>
                <a:ea typeface="Courier New"/>
                <a:cs typeface="Courier New"/>
                <a:sym typeface="Courier New"/>
              </a:rPr>
              <a:t>&lt;!</a:t>
            </a:r>
            <a:r>
              <a:rPr lang="en-US" sz="1200">
                <a:solidFill>
                  <a:srgbClr val="708090"/>
                </a:solidFill>
                <a:latin typeface="Courier New"/>
                <a:ea typeface="Courier New"/>
                <a:cs typeface="Courier New"/>
                <a:sym typeface="Courier New"/>
              </a:rPr>
              <a:t>DOCTYPE HTML</a:t>
            </a:r>
            <a:r>
              <a:rPr lang="en-US" sz="1200">
                <a:solidFill>
                  <a:srgbClr val="999999"/>
                </a:solidFill>
                <a:latin typeface="Courier New"/>
                <a:ea typeface="Courier New"/>
                <a:cs typeface="Courier New"/>
                <a:sym typeface="Courier New"/>
              </a:rPr>
              <a:t>&gt;</a:t>
            </a:r>
            <a:endParaRPr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999999"/>
                </a:solidFill>
                <a:latin typeface="Courier New"/>
                <a:ea typeface="Courier New"/>
                <a:cs typeface="Courier New"/>
                <a:sym typeface="Courier New"/>
              </a:rPr>
              <a:t>&lt;</a:t>
            </a:r>
            <a:r>
              <a:rPr lang="en-US" sz="1200">
                <a:solidFill>
                  <a:srgbClr val="990055"/>
                </a:solidFill>
                <a:latin typeface="Courier New"/>
                <a:ea typeface="Courier New"/>
                <a:cs typeface="Courier New"/>
                <a:sym typeface="Courier New"/>
              </a:rPr>
              <a:t>html</a:t>
            </a:r>
            <a:r>
              <a:rPr lang="en-US" sz="1200">
                <a:solidFill>
                  <a:srgbClr val="999999"/>
                </a:solidFill>
                <a:latin typeface="Courier New"/>
                <a:ea typeface="Courier New"/>
                <a:cs typeface="Courier New"/>
                <a:sym typeface="Courier New"/>
              </a:rPr>
              <a:t>&gt;</a:t>
            </a:r>
            <a:endParaRPr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999999"/>
                </a:solidFill>
                <a:latin typeface="Courier New"/>
                <a:ea typeface="Courier New"/>
                <a:cs typeface="Courier New"/>
                <a:sym typeface="Courier New"/>
              </a:rPr>
              <a:t>&lt;</a:t>
            </a:r>
            <a:r>
              <a:rPr lang="en-US" sz="1200">
                <a:solidFill>
                  <a:srgbClr val="990055"/>
                </a:solidFill>
                <a:latin typeface="Courier New"/>
                <a:ea typeface="Courier New"/>
                <a:cs typeface="Courier New"/>
                <a:sym typeface="Courier New"/>
              </a:rPr>
              <a:t>head</a:t>
            </a:r>
            <a:r>
              <a:rPr lang="en-US" sz="1200">
                <a:solidFill>
                  <a:srgbClr val="999999"/>
                </a:solidFill>
                <a:latin typeface="Courier New"/>
                <a:ea typeface="Courier New"/>
                <a:cs typeface="Courier New"/>
                <a:sym typeface="Courier New"/>
              </a:rPr>
              <a:t>&gt;</a:t>
            </a:r>
            <a:endParaRPr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333333"/>
                </a:solidFill>
                <a:latin typeface="Courier New"/>
                <a:ea typeface="Courier New"/>
                <a:cs typeface="Courier New"/>
                <a:sym typeface="Courier New"/>
              </a:rPr>
              <a:t>  </a:t>
            </a:r>
            <a:r>
              <a:rPr lang="en-US" sz="1200">
                <a:solidFill>
                  <a:srgbClr val="999999"/>
                </a:solidFill>
                <a:latin typeface="Courier New"/>
                <a:ea typeface="Courier New"/>
                <a:cs typeface="Courier New"/>
                <a:sym typeface="Courier New"/>
              </a:rPr>
              <a:t>&lt;</a:t>
            </a:r>
            <a:r>
              <a:rPr lang="en-US" sz="1200">
                <a:solidFill>
                  <a:srgbClr val="990055"/>
                </a:solidFill>
                <a:latin typeface="Courier New"/>
                <a:ea typeface="Courier New"/>
                <a:cs typeface="Courier New"/>
                <a:sym typeface="Courier New"/>
              </a:rPr>
              <a:t>title</a:t>
            </a:r>
            <a:r>
              <a:rPr lang="en-US" sz="1200">
                <a:solidFill>
                  <a:srgbClr val="999999"/>
                </a:solidFill>
                <a:latin typeface="Courier New"/>
                <a:ea typeface="Courier New"/>
                <a:cs typeface="Courier New"/>
                <a:sym typeface="Courier New"/>
              </a:rPr>
              <a:t>&gt;</a:t>
            </a:r>
            <a:r>
              <a:rPr lang="en-US" sz="1200">
                <a:solidFill>
                  <a:srgbClr val="333333"/>
                </a:solidFill>
                <a:latin typeface="Courier New"/>
                <a:ea typeface="Courier New"/>
                <a:cs typeface="Courier New"/>
                <a:sym typeface="Courier New"/>
              </a:rPr>
              <a:t>About Board Infinity</a:t>
            </a:r>
            <a:r>
              <a:rPr lang="en-US" sz="1200">
                <a:solidFill>
                  <a:srgbClr val="999999"/>
                </a:solidFill>
                <a:latin typeface="Courier New"/>
                <a:ea typeface="Courier New"/>
                <a:cs typeface="Courier New"/>
                <a:sym typeface="Courier New"/>
              </a:rPr>
              <a:t>&lt;/</a:t>
            </a:r>
            <a:r>
              <a:rPr lang="en-US" sz="1200">
                <a:solidFill>
                  <a:srgbClr val="990055"/>
                </a:solidFill>
                <a:latin typeface="Courier New"/>
                <a:ea typeface="Courier New"/>
                <a:cs typeface="Courier New"/>
                <a:sym typeface="Courier New"/>
              </a:rPr>
              <a:t>title</a:t>
            </a:r>
            <a:r>
              <a:rPr lang="en-US" sz="1200">
                <a:solidFill>
                  <a:srgbClr val="999999"/>
                </a:solidFill>
                <a:latin typeface="Courier New"/>
                <a:ea typeface="Courier New"/>
                <a:cs typeface="Courier New"/>
                <a:sym typeface="Courier New"/>
              </a:rPr>
              <a:t>&gt;</a:t>
            </a:r>
            <a:endParaRPr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999999"/>
                </a:solidFill>
                <a:latin typeface="Courier New"/>
                <a:ea typeface="Courier New"/>
                <a:cs typeface="Courier New"/>
                <a:sym typeface="Courier New"/>
              </a:rPr>
              <a:t>&lt;/</a:t>
            </a:r>
            <a:r>
              <a:rPr lang="en-US" sz="1200">
                <a:solidFill>
                  <a:srgbClr val="990055"/>
                </a:solidFill>
                <a:latin typeface="Courier New"/>
                <a:ea typeface="Courier New"/>
                <a:cs typeface="Courier New"/>
                <a:sym typeface="Courier New"/>
              </a:rPr>
              <a:t>head</a:t>
            </a:r>
            <a:r>
              <a:rPr lang="en-US" sz="1200">
                <a:solidFill>
                  <a:srgbClr val="999999"/>
                </a:solidFill>
                <a:latin typeface="Courier New"/>
                <a:ea typeface="Courier New"/>
                <a:cs typeface="Courier New"/>
                <a:sym typeface="Courier New"/>
              </a:rPr>
              <a:t>&gt;</a:t>
            </a:r>
            <a:endParaRPr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999999"/>
                </a:solidFill>
                <a:latin typeface="Courier New"/>
                <a:ea typeface="Courier New"/>
                <a:cs typeface="Courier New"/>
                <a:sym typeface="Courier New"/>
              </a:rPr>
              <a:t>&lt;</a:t>
            </a:r>
            <a:r>
              <a:rPr lang="en-US" sz="1200">
                <a:solidFill>
                  <a:srgbClr val="990055"/>
                </a:solidFill>
                <a:latin typeface="Courier New"/>
                <a:ea typeface="Courier New"/>
                <a:cs typeface="Courier New"/>
                <a:sym typeface="Courier New"/>
              </a:rPr>
              <a:t>body</a:t>
            </a:r>
            <a:r>
              <a:rPr lang="en-US" sz="1200">
                <a:solidFill>
                  <a:srgbClr val="999999"/>
                </a:solidFill>
                <a:latin typeface="Courier New"/>
                <a:ea typeface="Courier New"/>
                <a:cs typeface="Courier New"/>
                <a:sym typeface="Courier New"/>
              </a:rPr>
              <a:t>&gt;</a:t>
            </a:r>
            <a:endParaRPr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333333"/>
                </a:solidFill>
                <a:latin typeface="Courier New"/>
                <a:ea typeface="Courier New"/>
                <a:cs typeface="Courier New"/>
                <a:sym typeface="Courier New"/>
              </a:rPr>
              <a:t>  The truth about javascript.</a:t>
            </a:r>
            <a:endParaRPr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999999"/>
                </a:solidFill>
                <a:latin typeface="Courier New"/>
                <a:ea typeface="Courier New"/>
                <a:cs typeface="Courier New"/>
                <a:sym typeface="Courier New"/>
              </a:rPr>
              <a:t>&lt;/</a:t>
            </a:r>
            <a:r>
              <a:rPr lang="en-US" sz="1200">
                <a:solidFill>
                  <a:srgbClr val="990055"/>
                </a:solidFill>
                <a:latin typeface="Courier New"/>
                <a:ea typeface="Courier New"/>
                <a:cs typeface="Courier New"/>
                <a:sym typeface="Courier New"/>
              </a:rPr>
              <a:t>body</a:t>
            </a:r>
            <a:r>
              <a:rPr lang="en-US" sz="1200">
                <a:solidFill>
                  <a:srgbClr val="999999"/>
                </a:solidFill>
                <a:latin typeface="Courier New"/>
                <a:ea typeface="Courier New"/>
                <a:cs typeface="Courier New"/>
                <a:sym typeface="Courier New"/>
              </a:rPr>
              <a:t>&gt;</a:t>
            </a:r>
            <a:endParaRPr sz="12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999999"/>
                </a:solidFill>
                <a:latin typeface="Courier New"/>
                <a:ea typeface="Courier New"/>
                <a:cs typeface="Courier New"/>
                <a:sym typeface="Courier New"/>
              </a:rPr>
              <a:t>&lt;/</a:t>
            </a:r>
            <a:r>
              <a:rPr lang="en-US" sz="1200">
                <a:solidFill>
                  <a:srgbClr val="990055"/>
                </a:solidFill>
                <a:latin typeface="Courier New"/>
                <a:ea typeface="Courier New"/>
                <a:cs typeface="Courier New"/>
                <a:sym typeface="Courier New"/>
              </a:rPr>
              <a:t>html</a:t>
            </a:r>
            <a:r>
              <a:rPr lang="en-US" sz="1200">
                <a:solidFill>
                  <a:srgbClr val="999999"/>
                </a:solidFill>
                <a:latin typeface="Courier New"/>
                <a:ea typeface="Courier New"/>
                <a:cs typeface="Courier New"/>
                <a:sym typeface="Courier New"/>
              </a:rPr>
              <a:t>&gt;</a:t>
            </a:r>
            <a:endParaRPr/>
          </a:p>
        </p:txBody>
      </p:sp>
      <p:cxnSp>
        <p:nvCxnSpPr>
          <p:cNvPr id="1020" name="Google Shape;1020;p83"/>
          <p:cNvCxnSpPr>
            <a:stCxn id="1019" idx="3"/>
            <a:endCxn id="1018" idx="1"/>
          </p:cNvCxnSpPr>
          <p:nvPr/>
        </p:nvCxnSpPr>
        <p:spPr>
          <a:xfrm flipH="1" rot="10800000">
            <a:off x="3226402" y="2349100"/>
            <a:ext cx="1695900" cy="96900"/>
          </a:xfrm>
          <a:prstGeom prst="straightConnector1">
            <a:avLst/>
          </a:prstGeom>
          <a:noFill/>
          <a:ln cap="flat" cmpd="sng" w="9525">
            <a:solidFill>
              <a:schemeClr val="dk2"/>
            </a:solidFill>
            <a:prstDash val="solid"/>
            <a:round/>
            <a:headEnd len="med" w="med" type="none"/>
            <a:tailEnd len="med" w="med" type="triangle"/>
          </a:ln>
        </p:spPr>
      </p:cxnSp>
      <p:sp>
        <p:nvSpPr>
          <p:cNvPr id="1021" name="Google Shape;1021;p83"/>
          <p:cNvSpPr txBox="1"/>
          <p:nvPr/>
        </p:nvSpPr>
        <p:spPr>
          <a:xfrm>
            <a:off x="3611063" y="2167175"/>
            <a:ext cx="926700" cy="27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300">
                <a:latin typeface="Calibri"/>
                <a:ea typeface="Calibri"/>
                <a:cs typeface="Calibri"/>
                <a:sym typeface="Calibri"/>
              </a:rPr>
              <a:t>DOM View</a:t>
            </a:r>
            <a:endParaRPr sz="1300">
              <a:latin typeface="Calibri"/>
              <a:ea typeface="Calibri"/>
              <a:cs typeface="Calibri"/>
              <a:sym typeface="Calibri"/>
            </a:endParaRPr>
          </a:p>
        </p:txBody>
      </p:sp>
      <p:sp>
        <p:nvSpPr>
          <p:cNvPr id="1022" name="Google Shape;1022;p83"/>
          <p:cNvSpPr txBox="1"/>
          <p:nvPr/>
        </p:nvSpPr>
        <p:spPr>
          <a:xfrm>
            <a:off x="4806888" y="4809725"/>
            <a:ext cx="4337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t>source: </a:t>
            </a:r>
            <a:r>
              <a:rPr lang="en-US" sz="1000"/>
              <a:t>https://software.hixie.ch/utilities/js/live-dom-viewer/</a:t>
            </a:r>
            <a:endParaRPr sz="1000"/>
          </a:p>
        </p:txBody>
      </p:sp>
      <p:sp>
        <p:nvSpPr>
          <p:cNvPr id="1023" name="Google Shape;1023;p83"/>
          <p:cNvSpPr txBox="1"/>
          <p:nvPr/>
        </p:nvSpPr>
        <p:spPr>
          <a:xfrm>
            <a:off x="2794600" y="0"/>
            <a:ext cx="3000000" cy="538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2300">
                <a:solidFill>
                  <a:srgbClr val="666666"/>
                </a:solidFill>
                <a:latin typeface="Roboto"/>
                <a:ea typeface="Roboto"/>
                <a:cs typeface="Roboto"/>
                <a:sym typeface="Roboto"/>
              </a:rPr>
              <a:t>Live DOM Viewer</a:t>
            </a:r>
            <a:endParaRPr b="1" sz="2300">
              <a:solidFill>
                <a:srgbClr val="666666"/>
              </a:solidFill>
              <a:latin typeface="Roboto"/>
              <a:ea typeface="Roboto"/>
              <a:cs typeface="Roboto"/>
              <a:sym typeface="Roboto"/>
            </a:endParaRPr>
          </a:p>
        </p:txBody>
      </p:sp>
      <p:pic>
        <p:nvPicPr>
          <p:cNvPr id="1024" name="Google Shape;1024;p83"/>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4"/>
          <p:cNvSpPr txBox="1"/>
          <p:nvPr>
            <p:ph idx="12" type="sldNum"/>
          </p:nvPr>
        </p:nvSpPr>
        <p:spPr>
          <a:xfrm>
            <a:off x="65450" y="48097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31" name="Google Shape;1031;p84"/>
          <p:cNvSpPr txBox="1"/>
          <p:nvPr/>
        </p:nvSpPr>
        <p:spPr>
          <a:xfrm>
            <a:off x="65450" y="706500"/>
            <a:ext cx="9784800" cy="5232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999999"/>
                </a:solidFill>
                <a:latin typeface="Courier New"/>
                <a:ea typeface="Courier New"/>
                <a:cs typeface="Courier New"/>
                <a:sym typeface="Courier New"/>
              </a:rPr>
              <a:t>&lt;!</a:t>
            </a:r>
            <a:r>
              <a:rPr lang="en-US" sz="1100">
                <a:solidFill>
                  <a:srgbClr val="708090"/>
                </a:solidFill>
                <a:latin typeface="Courier New"/>
                <a:ea typeface="Courier New"/>
                <a:cs typeface="Courier New"/>
                <a:sym typeface="Courier New"/>
              </a:rPr>
              <a:t>DOCTYPE HTML</a:t>
            </a:r>
            <a:r>
              <a:rPr lang="en-US" sz="1100">
                <a:solidFill>
                  <a:srgbClr val="999999"/>
                </a:solidFill>
                <a:latin typeface="Courier New"/>
                <a:ea typeface="Courier New"/>
                <a:cs typeface="Courier New"/>
                <a:sym typeface="Courier New"/>
              </a:rPr>
              <a:t>&gt;</a:t>
            </a:r>
            <a:endParaRPr sz="11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100">
                <a:solidFill>
                  <a:srgbClr val="999999"/>
                </a:solidFill>
                <a:latin typeface="Courier New"/>
                <a:ea typeface="Courier New"/>
                <a:cs typeface="Courier New"/>
                <a:sym typeface="Courier New"/>
              </a:rPr>
              <a:t>&lt;</a:t>
            </a:r>
            <a:r>
              <a:rPr lang="en-US" sz="1100">
                <a:solidFill>
                  <a:srgbClr val="990055"/>
                </a:solidFill>
                <a:latin typeface="Courier New"/>
                <a:ea typeface="Courier New"/>
                <a:cs typeface="Courier New"/>
                <a:sym typeface="Courier New"/>
              </a:rPr>
              <a:t>html</a:t>
            </a:r>
            <a:r>
              <a:rPr lang="en-US" sz="1100">
                <a:solidFill>
                  <a:srgbClr val="999999"/>
                </a:solidFill>
                <a:latin typeface="Courier New"/>
                <a:ea typeface="Courier New"/>
                <a:cs typeface="Courier New"/>
                <a:sym typeface="Courier New"/>
              </a:rPr>
              <a:t>&gt;&lt;</a:t>
            </a:r>
            <a:r>
              <a:rPr lang="en-US" sz="1100">
                <a:solidFill>
                  <a:srgbClr val="990055"/>
                </a:solidFill>
                <a:latin typeface="Courier New"/>
                <a:ea typeface="Courier New"/>
                <a:cs typeface="Courier New"/>
                <a:sym typeface="Courier New"/>
              </a:rPr>
              <a:t>head</a:t>
            </a:r>
            <a:r>
              <a:rPr lang="en-US" sz="1100">
                <a:solidFill>
                  <a:srgbClr val="999999"/>
                </a:solidFill>
                <a:latin typeface="Courier New"/>
                <a:ea typeface="Courier New"/>
                <a:cs typeface="Courier New"/>
                <a:sym typeface="Courier New"/>
              </a:rPr>
              <a:t>&gt;&lt;</a:t>
            </a:r>
            <a:r>
              <a:rPr lang="en-US" sz="1100">
                <a:solidFill>
                  <a:srgbClr val="990055"/>
                </a:solidFill>
                <a:latin typeface="Courier New"/>
                <a:ea typeface="Courier New"/>
                <a:cs typeface="Courier New"/>
                <a:sym typeface="Courier New"/>
              </a:rPr>
              <a:t>title</a:t>
            </a:r>
            <a:r>
              <a:rPr lang="en-US" sz="1100">
                <a:solidFill>
                  <a:srgbClr val="999999"/>
                </a:solidFill>
                <a:latin typeface="Courier New"/>
                <a:ea typeface="Courier New"/>
                <a:cs typeface="Courier New"/>
                <a:sym typeface="Courier New"/>
              </a:rPr>
              <a:t>&gt;</a:t>
            </a:r>
            <a:r>
              <a:rPr lang="en-US" sz="1100">
                <a:solidFill>
                  <a:srgbClr val="333333"/>
                </a:solidFill>
                <a:latin typeface="Courier New"/>
                <a:ea typeface="Courier New"/>
                <a:cs typeface="Courier New"/>
                <a:sym typeface="Courier New"/>
              </a:rPr>
              <a:t>About Board Infinity</a:t>
            </a:r>
            <a:r>
              <a:rPr lang="en-US" sz="1100">
                <a:solidFill>
                  <a:srgbClr val="999999"/>
                </a:solidFill>
                <a:latin typeface="Courier New"/>
                <a:ea typeface="Courier New"/>
                <a:cs typeface="Courier New"/>
                <a:sym typeface="Courier New"/>
              </a:rPr>
              <a:t>&lt;/</a:t>
            </a:r>
            <a:r>
              <a:rPr lang="en-US" sz="1100">
                <a:solidFill>
                  <a:srgbClr val="990055"/>
                </a:solidFill>
                <a:latin typeface="Courier New"/>
                <a:ea typeface="Courier New"/>
                <a:cs typeface="Courier New"/>
                <a:sym typeface="Courier New"/>
              </a:rPr>
              <a:t>title</a:t>
            </a:r>
            <a:r>
              <a:rPr lang="en-US" sz="1100">
                <a:solidFill>
                  <a:srgbClr val="999999"/>
                </a:solidFill>
                <a:latin typeface="Courier New"/>
                <a:ea typeface="Courier New"/>
                <a:cs typeface="Courier New"/>
                <a:sym typeface="Courier New"/>
              </a:rPr>
              <a:t>&gt;&lt;/</a:t>
            </a:r>
            <a:r>
              <a:rPr lang="en-US" sz="1100">
                <a:solidFill>
                  <a:srgbClr val="990055"/>
                </a:solidFill>
                <a:latin typeface="Courier New"/>
                <a:ea typeface="Courier New"/>
                <a:cs typeface="Courier New"/>
                <a:sym typeface="Courier New"/>
              </a:rPr>
              <a:t>head</a:t>
            </a:r>
            <a:r>
              <a:rPr lang="en-US" sz="1100">
                <a:solidFill>
                  <a:srgbClr val="999999"/>
                </a:solidFill>
                <a:latin typeface="Courier New"/>
                <a:ea typeface="Courier New"/>
                <a:cs typeface="Courier New"/>
                <a:sym typeface="Courier New"/>
              </a:rPr>
              <a:t>&gt;&lt;</a:t>
            </a:r>
            <a:r>
              <a:rPr lang="en-US" sz="1100">
                <a:solidFill>
                  <a:srgbClr val="990055"/>
                </a:solidFill>
                <a:latin typeface="Courier New"/>
                <a:ea typeface="Courier New"/>
                <a:cs typeface="Courier New"/>
                <a:sym typeface="Courier New"/>
              </a:rPr>
              <a:t>body</a:t>
            </a:r>
            <a:r>
              <a:rPr lang="en-US" sz="1100">
                <a:solidFill>
                  <a:srgbClr val="999999"/>
                </a:solidFill>
                <a:latin typeface="Courier New"/>
                <a:ea typeface="Courier New"/>
                <a:cs typeface="Courier New"/>
                <a:sym typeface="Courier New"/>
              </a:rPr>
              <a:t>&gt;</a:t>
            </a:r>
            <a:r>
              <a:rPr lang="en-US" sz="1100">
                <a:solidFill>
                  <a:srgbClr val="333333"/>
                </a:solidFill>
                <a:latin typeface="Courier New"/>
                <a:ea typeface="Courier New"/>
                <a:cs typeface="Courier New"/>
                <a:sym typeface="Courier New"/>
              </a:rPr>
              <a:t>The truth about javascript.</a:t>
            </a:r>
            <a:r>
              <a:rPr lang="en-US" sz="1100">
                <a:solidFill>
                  <a:srgbClr val="999999"/>
                </a:solidFill>
                <a:latin typeface="Courier New"/>
                <a:ea typeface="Courier New"/>
                <a:cs typeface="Courier New"/>
                <a:sym typeface="Courier New"/>
              </a:rPr>
              <a:t>&lt;/</a:t>
            </a:r>
            <a:r>
              <a:rPr lang="en-US" sz="1100">
                <a:solidFill>
                  <a:srgbClr val="990055"/>
                </a:solidFill>
                <a:latin typeface="Courier New"/>
                <a:ea typeface="Courier New"/>
                <a:cs typeface="Courier New"/>
                <a:sym typeface="Courier New"/>
              </a:rPr>
              <a:t>body</a:t>
            </a:r>
            <a:r>
              <a:rPr lang="en-US" sz="1100">
                <a:solidFill>
                  <a:srgbClr val="999999"/>
                </a:solidFill>
                <a:latin typeface="Courier New"/>
                <a:ea typeface="Courier New"/>
                <a:cs typeface="Courier New"/>
                <a:sym typeface="Courier New"/>
              </a:rPr>
              <a:t>&gt;&lt;/</a:t>
            </a:r>
            <a:r>
              <a:rPr lang="en-US" sz="1100">
                <a:solidFill>
                  <a:srgbClr val="990055"/>
                </a:solidFill>
                <a:latin typeface="Courier New"/>
                <a:ea typeface="Courier New"/>
                <a:cs typeface="Courier New"/>
                <a:sym typeface="Courier New"/>
              </a:rPr>
              <a:t>html</a:t>
            </a:r>
            <a:r>
              <a:rPr lang="en-US" sz="1100">
                <a:solidFill>
                  <a:srgbClr val="999999"/>
                </a:solidFill>
                <a:latin typeface="Courier New"/>
                <a:ea typeface="Courier New"/>
                <a:cs typeface="Courier New"/>
                <a:sym typeface="Courier New"/>
              </a:rPr>
              <a:t>&gt;</a:t>
            </a:r>
            <a:endParaRPr sz="1300"/>
          </a:p>
        </p:txBody>
      </p:sp>
      <p:sp>
        <p:nvSpPr>
          <p:cNvPr id="1032" name="Google Shape;1032;p84"/>
          <p:cNvSpPr txBox="1"/>
          <p:nvPr/>
        </p:nvSpPr>
        <p:spPr>
          <a:xfrm>
            <a:off x="3611063" y="2167175"/>
            <a:ext cx="926700" cy="27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300">
                <a:latin typeface="Calibri"/>
                <a:ea typeface="Calibri"/>
                <a:cs typeface="Calibri"/>
                <a:sym typeface="Calibri"/>
              </a:rPr>
              <a:t>DOM View</a:t>
            </a:r>
            <a:endParaRPr sz="1300">
              <a:latin typeface="Calibri"/>
              <a:ea typeface="Calibri"/>
              <a:cs typeface="Calibri"/>
              <a:sym typeface="Calibri"/>
            </a:endParaRPr>
          </a:p>
        </p:txBody>
      </p:sp>
      <p:sp>
        <p:nvSpPr>
          <p:cNvPr id="1033" name="Google Shape;1033;p84"/>
          <p:cNvSpPr txBox="1"/>
          <p:nvPr/>
        </p:nvSpPr>
        <p:spPr>
          <a:xfrm>
            <a:off x="4806888" y="4809725"/>
            <a:ext cx="4337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t>source: https://software.hixie.ch/utilities/js/live-dom-viewer/</a:t>
            </a:r>
            <a:endParaRPr sz="1000"/>
          </a:p>
        </p:txBody>
      </p:sp>
      <p:sp>
        <p:nvSpPr>
          <p:cNvPr id="1034" name="Google Shape;1034;p84"/>
          <p:cNvSpPr txBox="1"/>
          <p:nvPr/>
        </p:nvSpPr>
        <p:spPr>
          <a:xfrm>
            <a:off x="2794600" y="0"/>
            <a:ext cx="3000000" cy="538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2300">
                <a:solidFill>
                  <a:srgbClr val="666666"/>
                </a:solidFill>
                <a:latin typeface="Roboto"/>
                <a:ea typeface="Roboto"/>
                <a:cs typeface="Roboto"/>
                <a:sym typeface="Roboto"/>
              </a:rPr>
              <a:t>Live DOM Viewer</a:t>
            </a:r>
            <a:endParaRPr b="1" sz="2300">
              <a:solidFill>
                <a:srgbClr val="666666"/>
              </a:solidFill>
              <a:latin typeface="Roboto"/>
              <a:ea typeface="Roboto"/>
              <a:cs typeface="Roboto"/>
              <a:sym typeface="Roboto"/>
            </a:endParaRPr>
          </a:p>
        </p:txBody>
      </p:sp>
      <p:cxnSp>
        <p:nvCxnSpPr>
          <p:cNvPr id="1035" name="Google Shape;1035;p84"/>
          <p:cNvCxnSpPr>
            <a:stCxn id="1031" idx="2"/>
            <a:endCxn id="1036" idx="1"/>
          </p:cNvCxnSpPr>
          <p:nvPr/>
        </p:nvCxnSpPr>
        <p:spPr>
          <a:xfrm rot="5400000">
            <a:off x="1693550" y="95100"/>
            <a:ext cx="2129700" cy="4398900"/>
          </a:xfrm>
          <a:prstGeom prst="bentConnector4">
            <a:avLst>
              <a:gd fmla="val 26615" name="adj1"/>
              <a:gd fmla="val 105415" name="adj2"/>
            </a:avLst>
          </a:prstGeom>
          <a:noFill/>
          <a:ln cap="flat" cmpd="sng" w="19050">
            <a:solidFill>
              <a:srgbClr val="98C379"/>
            </a:solidFill>
            <a:prstDash val="solid"/>
            <a:round/>
            <a:headEnd len="med" w="med" type="none"/>
            <a:tailEnd len="med" w="med" type="triangle"/>
          </a:ln>
        </p:spPr>
      </p:cxnSp>
      <p:pic>
        <p:nvPicPr>
          <p:cNvPr id="1036" name="Google Shape;1036;p84"/>
          <p:cNvPicPr preferRelativeResize="0"/>
          <p:nvPr/>
        </p:nvPicPr>
        <p:blipFill>
          <a:blip r:embed="rId3">
            <a:alphaModFix/>
          </a:blip>
          <a:stretch>
            <a:fillRect/>
          </a:stretch>
        </p:blipFill>
        <p:spPr>
          <a:xfrm>
            <a:off x="558863" y="2363325"/>
            <a:ext cx="4281125" cy="1991968"/>
          </a:xfrm>
          <a:prstGeom prst="rect">
            <a:avLst/>
          </a:prstGeom>
          <a:noFill/>
          <a:ln cap="flat" cmpd="sng" w="9525">
            <a:solidFill>
              <a:srgbClr val="98C379"/>
            </a:solidFill>
            <a:prstDash val="dash"/>
            <a:round/>
            <a:headEnd len="sm" w="sm" type="none"/>
            <a:tailEnd len="sm" w="sm" type="none"/>
          </a:ln>
        </p:spPr>
      </p:pic>
      <p:pic>
        <p:nvPicPr>
          <p:cNvPr id="1037" name="Google Shape;1037;p84"/>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85"/>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1043" name="Google Shape;1043;p85"/>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4" name="Google Shape;1044;p85"/>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100">
                <a:solidFill>
                  <a:srgbClr val="434343"/>
                </a:solidFill>
                <a:latin typeface="Lora"/>
                <a:ea typeface="Lora"/>
                <a:cs typeface="Lora"/>
                <a:sym typeface="Lora"/>
              </a:rPr>
              <a:t>4.12  javascript - DOM Manipulation</a:t>
            </a:r>
            <a:endParaRPr b="1" sz="3100">
              <a:solidFill>
                <a:srgbClr val="434343"/>
              </a:solidFill>
              <a:latin typeface="Lora"/>
              <a:ea typeface="Lora"/>
              <a:cs typeface="Lora"/>
              <a:sym typeface="Lora"/>
            </a:endParaRPr>
          </a:p>
        </p:txBody>
      </p:sp>
      <p:pic>
        <p:nvPicPr>
          <p:cNvPr id="1045" name="Google Shape;1045;p85"/>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1046" name="Google Shape;1046;p85"/>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7" name="Google Shape;1047;p85"/>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8" name="Google Shape;1048;p85"/>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9" name="Google Shape;1049;p85"/>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0" name="Google Shape;1050;p85"/>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1051" name="Google Shape;1051;p85"/>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1052" name="Google Shape;1052;p85"/>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6"/>
          <p:cNvSpPr txBox="1"/>
          <p:nvPr>
            <p:ph idx="12" type="sldNum"/>
          </p:nvPr>
        </p:nvSpPr>
        <p:spPr>
          <a:xfrm>
            <a:off x="334300" y="46823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059" name="Google Shape;1059;p86"/>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rgbClr val="666666"/>
                </a:solidFill>
                <a:latin typeface="Roboto"/>
                <a:ea typeface="Roboto"/>
                <a:cs typeface="Roboto"/>
                <a:sym typeface="Roboto"/>
              </a:rPr>
              <a:t>How to access elements in the </a:t>
            </a:r>
            <a:r>
              <a:rPr lang="en-US" sz="2200">
                <a:solidFill>
                  <a:schemeClr val="lt1"/>
                </a:solidFill>
                <a:highlight>
                  <a:srgbClr val="61AEEE"/>
                </a:highlight>
                <a:latin typeface="Roboto"/>
                <a:ea typeface="Roboto"/>
                <a:cs typeface="Roboto"/>
                <a:sym typeface="Roboto"/>
              </a:rPr>
              <a:t>DOM</a:t>
            </a:r>
            <a:endParaRPr sz="2200">
              <a:solidFill>
                <a:schemeClr val="lt1"/>
              </a:solidFill>
              <a:highlight>
                <a:srgbClr val="61AEEE"/>
              </a:highlight>
              <a:latin typeface="Roboto"/>
              <a:ea typeface="Roboto"/>
              <a:cs typeface="Roboto"/>
              <a:sym typeface="Roboto"/>
            </a:endParaRPr>
          </a:p>
        </p:txBody>
      </p:sp>
      <p:sp>
        <p:nvSpPr>
          <p:cNvPr id="1060" name="Google Shape;1060;p86"/>
          <p:cNvSpPr txBox="1"/>
          <p:nvPr/>
        </p:nvSpPr>
        <p:spPr>
          <a:xfrm>
            <a:off x="127350" y="523200"/>
            <a:ext cx="9112500" cy="86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100">
                <a:solidFill>
                  <a:srgbClr val="666666"/>
                </a:solidFill>
                <a:latin typeface="Lora"/>
                <a:ea typeface="Lora"/>
                <a:cs typeface="Lora"/>
                <a:sym typeface="Lora"/>
              </a:rPr>
              <a:t>The DOM allows us to do anything with elements and their contents, but first we need to reach the corresponding DOM object.</a:t>
            </a:r>
            <a:endParaRPr sz="1100">
              <a:solidFill>
                <a:srgbClr val="666666"/>
              </a:solidFill>
              <a:latin typeface="Lora"/>
              <a:ea typeface="Lora"/>
              <a:cs typeface="Lora"/>
              <a:sym typeface="Lora"/>
            </a:endParaRPr>
          </a:p>
          <a:p>
            <a:pPr indent="0" lvl="0" marL="0" rtl="0" algn="just">
              <a:lnSpc>
                <a:spcPct val="150000"/>
              </a:lnSpc>
              <a:spcBef>
                <a:spcPts val="0"/>
              </a:spcBef>
              <a:spcAft>
                <a:spcPts val="0"/>
              </a:spcAft>
              <a:buNone/>
            </a:pPr>
            <a:r>
              <a:rPr lang="en-US" sz="1100">
                <a:solidFill>
                  <a:srgbClr val="666666"/>
                </a:solidFill>
                <a:latin typeface="Lora"/>
                <a:ea typeface="Lora"/>
                <a:cs typeface="Lora"/>
                <a:sym typeface="Lora"/>
              </a:rPr>
              <a:t>All operations on the DOM start with the </a:t>
            </a:r>
            <a:r>
              <a:rPr lang="en-US" sz="1100">
                <a:solidFill>
                  <a:srgbClr val="FF00FF"/>
                </a:solidFill>
                <a:latin typeface="Courier New"/>
                <a:ea typeface="Courier New"/>
                <a:cs typeface="Courier New"/>
                <a:sym typeface="Courier New"/>
              </a:rPr>
              <a:t>document </a:t>
            </a:r>
            <a:r>
              <a:rPr lang="en-US" sz="1100">
                <a:solidFill>
                  <a:srgbClr val="666666"/>
                </a:solidFill>
                <a:latin typeface="Lora"/>
                <a:ea typeface="Lora"/>
                <a:cs typeface="Lora"/>
                <a:sym typeface="Lora"/>
              </a:rPr>
              <a:t>object. That’s the main “entry point” to DOM. From it we can access any node.</a:t>
            </a:r>
            <a:endParaRPr sz="1100">
              <a:solidFill>
                <a:srgbClr val="666666"/>
              </a:solidFill>
              <a:latin typeface="Lora"/>
              <a:ea typeface="Lora"/>
              <a:cs typeface="Lora"/>
              <a:sym typeface="Lora"/>
            </a:endParaRPr>
          </a:p>
          <a:p>
            <a:pPr indent="0" lvl="0" marL="0" rtl="0" algn="just">
              <a:lnSpc>
                <a:spcPct val="150000"/>
              </a:lnSpc>
              <a:spcBef>
                <a:spcPts val="0"/>
              </a:spcBef>
              <a:spcAft>
                <a:spcPts val="0"/>
              </a:spcAft>
              <a:buNone/>
            </a:pPr>
            <a:r>
              <a:rPr lang="en-US" sz="1100">
                <a:solidFill>
                  <a:srgbClr val="666666"/>
                </a:solidFill>
                <a:latin typeface="Lora"/>
                <a:ea typeface="Lora"/>
                <a:cs typeface="Lora"/>
                <a:sym typeface="Lora"/>
              </a:rPr>
              <a:t>Here’s a picture of links that allow for travel between DOM nodes:</a:t>
            </a:r>
            <a:endParaRPr sz="900">
              <a:solidFill>
                <a:srgbClr val="666666"/>
              </a:solidFill>
              <a:latin typeface="Lora"/>
              <a:ea typeface="Lora"/>
              <a:cs typeface="Lora"/>
              <a:sym typeface="Lora"/>
            </a:endParaRPr>
          </a:p>
        </p:txBody>
      </p:sp>
      <p:pic>
        <p:nvPicPr>
          <p:cNvPr id="1061" name="Google Shape;1061;p86"/>
          <p:cNvPicPr preferRelativeResize="0"/>
          <p:nvPr/>
        </p:nvPicPr>
        <p:blipFill>
          <a:blip r:embed="rId3">
            <a:alphaModFix/>
          </a:blip>
          <a:stretch>
            <a:fillRect/>
          </a:stretch>
        </p:blipFill>
        <p:spPr>
          <a:xfrm>
            <a:off x="442450" y="1905400"/>
            <a:ext cx="3419475" cy="1876425"/>
          </a:xfrm>
          <a:prstGeom prst="rect">
            <a:avLst/>
          </a:prstGeom>
          <a:noFill/>
          <a:ln cap="flat" cmpd="sng" w="9525">
            <a:solidFill>
              <a:schemeClr val="dk2"/>
            </a:solidFill>
            <a:prstDash val="solid"/>
            <a:round/>
            <a:headEnd len="sm" w="sm" type="none"/>
            <a:tailEnd len="sm" w="sm" type="none"/>
          </a:ln>
        </p:spPr>
      </p:pic>
      <p:sp>
        <p:nvSpPr>
          <p:cNvPr id="1062" name="Google Shape;1062;p86"/>
          <p:cNvSpPr txBox="1"/>
          <p:nvPr/>
        </p:nvSpPr>
        <p:spPr>
          <a:xfrm>
            <a:off x="4252050" y="1526600"/>
            <a:ext cx="4768500" cy="3197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000">
                <a:solidFill>
                  <a:srgbClr val="333333"/>
                </a:solidFill>
                <a:latin typeface="Roboto"/>
                <a:ea typeface="Roboto"/>
                <a:cs typeface="Roboto"/>
                <a:sym typeface="Roboto"/>
              </a:rPr>
              <a:t>The topmost tree nodes are available directly as </a:t>
            </a:r>
            <a:r>
              <a:rPr lang="en-US" sz="1000">
                <a:solidFill>
                  <a:srgbClr val="333333"/>
                </a:solidFill>
                <a:latin typeface="Courier New"/>
                <a:ea typeface="Courier New"/>
                <a:cs typeface="Courier New"/>
                <a:sym typeface="Courier New"/>
              </a:rPr>
              <a:t>document</a:t>
            </a:r>
            <a:r>
              <a:rPr lang="en-US" sz="1000">
                <a:solidFill>
                  <a:srgbClr val="333333"/>
                </a:solidFill>
                <a:latin typeface="Roboto"/>
                <a:ea typeface="Roboto"/>
                <a:cs typeface="Roboto"/>
                <a:sym typeface="Roboto"/>
              </a:rPr>
              <a:t> properties:</a:t>
            </a:r>
            <a:endParaRPr sz="1000">
              <a:solidFill>
                <a:srgbClr val="333333"/>
              </a:solidFill>
              <a:latin typeface="Roboto"/>
              <a:ea typeface="Roboto"/>
              <a:cs typeface="Roboto"/>
              <a:sym typeface="Roboto"/>
            </a:endParaRPr>
          </a:p>
          <a:p>
            <a:pPr indent="0" lvl="0" marL="0" rtl="0" algn="l">
              <a:lnSpc>
                <a:spcPct val="115000"/>
              </a:lnSpc>
              <a:spcBef>
                <a:spcPts val="1100"/>
              </a:spcBef>
              <a:spcAft>
                <a:spcPts val="0"/>
              </a:spcAft>
              <a:buNone/>
            </a:pPr>
            <a:r>
              <a:rPr lang="en-US" sz="1200">
                <a:solidFill>
                  <a:srgbClr val="333333"/>
                </a:solidFill>
                <a:latin typeface="Courier New"/>
                <a:ea typeface="Courier New"/>
                <a:cs typeface="Courier New"/>
                <a:sym typeface="Courier New"/>
              </a:rPr>
              <a:t>&lt;html&gt;</a:t>
            </a:r>
            <a:r>
              <a:rPr lang="en-US" sz="1200">
                <a:solidFill>
                  <a:srgbClr val="333333"/>
                </a:solidFill>
                <a:latin typeface="Roboto"/>
                <a:ea typeface="Roboto"/>
                <a:cs typeface="Roboto"/>
                <a:sym typeface="Roboto"/>
              </a:rPr>
              <a:t> = </a:t>
            </a:r>
            <a:r>
              <a:rPr lang="en-US" sz="1200">
                <a:solidFill>
                  <a:srgbClr val="333333"/>
                </a:solidFill>
                <a:latin typeface="Courier New"/>
                <a:ea typeface="Courier New"/>
                <a:cs typeface="Courier New"/>
                <a:sym typeface="Courier New"/>
              </a:rPr>
              <a:t>document.documentElement</a:t>
            </a:r>
            <a:endParaRPr sz="1200">
              <a:solidFill>
                <a:srgbClr val="333333"/>
              </a:solidFill>
              <a:latin typeface="Courier New"/>
              <a:ea typeface="Courier New"/>
              <a:cs typeface="Courier New"/>
              <a:sym typeface="Courier New"/>
            </a:endParaRPr>
          </a:p>
          <a:p>
            <a:pPr indent="0" lvl="0" marL="0" rtl="0" algn="l">
              <a:lnSpc>
                <a:spcPct val="115000"/>
              </a:lnSpc>
              <a:spcBef>
                <a:spcPts val="1700"/>
              </a:spcBef>
              <a:spcAft>
                <a:spcPts val="0"/>
              </a:spcAft>
              <a:buNone/>
            </a:pPr>
            <a:r>
              <a:rPr lang="en-US" sz="1000">
                <a:solidFill>
                  <a:srgbClr val="333333"/>
                </a:solidFill>
                <a:latin typeface="Roboto"/>
                <a:ea typeface="Roboto"/>
                <a:cs typeface="Roboto"/>
                <a:sym typeface="Roboto"/>
              </a:rPr>
              <a:t>The topmost document node is </a:t>
            </a:r>
            <a:r>
              <a:rPr lang="en-US" sz="1000">
                <a:solidFill>
                  <a:srgbClr val="333333"/>
                </a:solidFill>
                <a:latin typeface="Courier New"/>
                <a:ea typeface="Courier New"/>
                <a:cs typeface="Courier New"/>
                <a:sym typeface="Courier New"/>
              </a:rPr>
              <a:t>document.documentElement</a:t>
            </a:r>
            <a:r>
              <a:rPr lang="en-US" sz="1000">
                <a:solidFill>
                  <a:srgbClr val="333333"/>
                </a:solidFill>
                <a:latin typeface="Roboto"/>
                <a:ea typeface="Roboto"/>
                <a:cs typeface="Roboto"/>
                <a:sym typeface="Roboto"/>
              </a:rPr>
              <a:t>. That’s the DOM node of the </a:t>
            </a:r>
            <a:r>
              <a:rPr lang="en-US" sz="1000">
                <a:solidFill>
                  <a:srgbClr val="333333"/>
                </a:solidFill>
                <a:latin typeface="Courier New"/>
                <a:ea typeface="Courier New"/>
                <a:cs typeface="Courier New"/>
                <a:sym typeface="Courier New"/>
              </a:rPr>
              <a:t>&lt;html&gt;</a:t>
            </a:r>
            <a:r>
              <a:rPr lang="en-US" sz="1000">
                <a:solidFill>
                  <a:srgbClr val="333333"/>
                </a:solidFill>
                <a:latin typeface="Roboto"/>
                <a:ea typeface="Roboto"/>
                <a:cs typeface="Roboto"/>
                <a:sym typeface="Roboto"/>
              </a:rPr>
              <a:t> tag.</a:t>
            </a:r>
            <a:endParaRPr sz="1000">
              <a:solidFill>
                <a:srgbClr val="333333"/>
              </a:solidFill>
              <a:latin typeface="Roboto"/>
              <a:ea typeface="Roboto"/>
              <a:cs typeface="Roboto"/>
              <a:sym typeface="Roboto"/>
            </a:endParaRPr>
          </a:p>
          <a:p>
            <a:pPr indent="0" lvl="0" marL="0" rtl="0" algn="l">
              <a:lnSpc>
                <a:spcPct val="115000"/>
              </a:lnSpc>
              <a:spcBef>
                <a:spcPts val="2800"/>
              </a:spcBef>
              <a:spcAft>
                <a:spcPts val="0"/>
              </a:spcAft>
              <a:buNone/>
            </a:pPr>
            <a:r>
              <a:rPr lang="en-US" sz="1200">
                <a:solidFill>
                  <a:srgbClr val="333333"/>
                </a:solidFill>
                <a:latin typeface="Courier New"/>
                <a:ea typeface="Courier New"/>
                <a:cs typeface="Courier New"/>
                <a:sym typeface="Courier New"/>
              </a:rPr>
              <a:t>&lt;body&gt;</a:t>
            </a:r>
            <a:r>
              <a:rPr lang="en-US" sz="1200">
                <a:solidFill>
                  <a:srgbClr val="333333"/>
                </a:solidFill>
                <a:latin typeface="Roboto"/>
                <a:ea typeface="Roboto"/>
                <a:cs typeface="Roboto"/>
                <a:sym typeface="Roboto"/>
              </a:rPr>
              <a:t> = </a:t>
            </a:r>
            <a:r>
              <a:rPr lang="en-US" sz="1200">
                <a:solidFill>
                  <a:srgbClr val="333333"/>
                </a:solidFill>
                <a:latin typeface="Courier New"/>
                <a:ea typeface="Courier New"/>
                <a:cs typeface="Courier New"/>
                <a:sym typeface="Courier New"/>
              </a:rPr>
              <a:t>document.body</a:t>
            </a:r>
            <a:endParaRPr sz="1200">
              <a:solidFill>
                <a:srgbClr val="333333"/>
              </a:solidFill>
              <a:latin typeface="Courier New"/>
              <a:ea typeface="Courier New"/>
              <a:cs typeface="Courier New"/>
              <a:sym typeface="Courier New"/>
            </a:endParaRPr>
          </a:p>
          <a:p>
            <a:pPr indent="0" lvl="0" marL="0" rtl="0" algn="l">
              <a:lnSpc>
                <a:spcPct val="115000"/>
              </a:lnSpc>
              <a:spcBef>
                <a:spcPts val="1700"/>
              </a:spcBef>
              <a:spcAft>
                <a:spcPts val="0"/>
              </a:spcAft>
              <a:buNone/>
            </a:pPr>
            <a:r>
              <a:rPr lang="en-US" sz="1000">
                <a:solidFill>
                  <a:srgbClr val="333333"/>
                </a:solidFill>
                <a:latin typeface="Roboto"/>
                <a:ea typeface="Roboto"/>
                <a:cs typeface="Roboto"/>
                <a:sym typeface="Roboto"/>
              </a:rPr>
              <a:t>Another widely used DOM node is the </a:t>
            </a:r>
            <a:r>
              <a:rPr lang="en-US" sz="1000">
                <a:solidFill>
                  <a:srgbClr val="333333"/>
                </a:solidFill>
                <a:latin typeface="Courier New"/>
                <a:ea typeface="Courier New"/>
                <a:cs typeface="Courier New"/>
                <a:sym typeface="Courier New"/>
              </a:rPr>
              <a:t>&lt;body&gt;</a:t>
            </a:r>
            <a:r>
              <a:rPr lang="en-US" sz="1000">
                <a:solidFill>
                  <a:srgbClr val="333333"/>
                </a:solidFill>
                <a:latin typeface="Roboto"/>
                <a:ea typeface="Roboto"/>
                <a:cs typeface="Roboto"/>
                <a:sym typeface="Roboto"/>
              </a:rPr>
              <a:t> element – </a:t>
            </a:r>
            <a:r>
              <a:rPr lang="en-US" sz="1000">
                <a:solidFill>
                  <a:srgbClr val="333333"/>
                </a:solidFill>
                <a:latin typeface="Courier New"/>
                <a:ea typeface="Courier New"/>
                <a:cs typeface="Courier New"/>
                <a:sym typeface="Courier New"/>
              </a:rPr>
              <a:t>document.body</a:t>
            </a:r>
            <a:r>
              <a:rPr lang="en-US" sz="1000">
                <a:solidFill>
                  <a:srgbClr val="333333"/>
                </a:solidFill>
                <a:latin typeface="Roboto"/>
                <a:ea typeface="Roboto"/>
                <a:cs typeface="Roboto"/>
                <a:sym typeface="Roboto"/>
              </a:rPr>
              <a:t>.</a:t>
            </a:r>
            <a:endParaRPr sz="1000">
              <a:solidFill>
                <a:srgbClr val="333333"/>
              </a:solidFill>
              <a:latin typeface="Roboto"/>
              <a:ea typeface="Roboto"/>
              <a:cs typeface="Roboto"/>
              <a:sym typeface="Roboto"/>
            </a:endParaRPr>
          </a:p>
          <a:p>
            <a:pPr indent="0" lvl="0" marL="0" rtl="0" algn="l">
              <a:lnSpc>
                <a:spcPct val="115000"/>
              </a:lnSpc>
              <a:spcBef>
                <a:spcPts val="2800"/>
              </a:spcBef>
              <a:spcAft>
                <a:spcPts val="0"/>
              </a:spcAft>
              <a:buNone/>
            </a:pPr>
            <a:r>
              <a:rPr lang="en-US" sz="1200">
                <a:solidFill>
                  <a:srgbClr val="333333"/>
                </a:solidFill>
                <a:latin typeface="Courier New"/>
                <a:ea typeface="Courier New"/>
                <a:cs typeface="Courier New"/>
                <a:sym typeface="Courier New"/>
              </a:rPr>
              <a:t>&lt;head&gt;</a:t>
            </a:r>
            <a:r>
              <a:rPr lang="en-US" sz="1200">
                <a:solidFill>
                  <a:srgbClr val="333333"/>
                </a:solidFill>
                <a:latin typeface="Roboto"/>
                <a:ea typeface="Roboto"/>
                <a:cs typeface="Roboto"/>
                <a:sym typeface="Roboto"/>
              </a:rPr>
              <a:t> = </a:t>
            </a:r>
            <a:r>
              <a:rPr lang="en-US" sz="1200">
                <a:solidFill>
                  <a:srgbClr val="333333"/>
                </a:solidFill>
                <a:latin typeface="Courier New"/>
                <a:ea typeface="Courier New"/>
                <a:cs typeface="Courier New"/>
                <a:sym typeface="Courier New"/>
              </a:rPr>
              <a:t>document.head</a:t>
            </a:r>
            <a:endParaRPr sz="1200">
              <a:solidFill>
                <a:srgbClr val="333333"/>
              </a:solidFill>
              <a:latin typeface="Courier New"/>
              <a:ea typeface="Courier New"/>
              <a:cs typeface="Courier New"/>
              <a:sym typeface="Courier New"/>
            </a:endParaRPr>
          </a:p>
          <a:p>
            <a:pPr indent="0" lvl="0" marL="0" rtl="0" algn="l">
              <a:lnSpc>
                <a:spcPct val="115000"/>
              </a:lnSpc>
              <a:spcBef>
                <a:spcPts val="1700"/>
              </a:spcBef>
              <a:spcAft>
                <a:spcPts val="2800"/>
              </a:spcAft>
              <a:buNone/>
            </a:pPr>
            <a:r>
              <a:rPr lang="en-US" sz="1000">
                <a:solidFill>
                  <a:srgbClr val="333333"/>
                </a:solidFill>
                <a:latin typeface="Roboto"/>
                <a:ea typeface="Roboto"/>
                <a:cs typeface="Roboto"/>
                <a:sym typeface="Roboto"/>
              </a:rPr>
              <a:t>The </a:t>
            </a:r>
            <a:r>
              <a:rPr lang="en-US" sz="1000">
                <a:solidFill>
                  <a:srgbClr val="333333"/>
                </a:solidFill>
                <a:latin typeface="Courier New"/>
                <a:ea typeface="Courier New"/>
                <a:cs typeface="Courier New"/>
                <a:sym typeface="Courier New"/>
              </a:rPr>
              <a:t>&lt;head&gt;</a:t>
            </a:r>
            <a:r>
              <a:rPr lang="en-US" sz="1000">
                <a:solidFill>
                  <a:srgbClr val="333333"/>
                </a:solidFill>
                <a:latin typeface="Roboto"/>
                <a:ea typeface="Roboto"/>
                <a:cs typeface="Roboto"/>
                <a:sym typeface="Roboto"/>
              </a:rPr>
              <a:t> tag is available as </a:t>
            </a:r>
            <a:r>
              <a:rPr lang="en-US" sz="1000">
                <a:solidFill>
                  <a:srgbClr val="333333"/>
                </a:solidFill>
                <a:latin typeface="Courier New"/>
                <a:ea typeface="Courier New"/>
                <a:cs typeface="Courier New"/>
                <a:sym typeface="Courier New"/>
              </a:rPr>
              <a:t>document.head</a:t>
            </a:r>
            <a:r>
              <a:rPr lang="en-US" sz="1000">
                <a:solidFill>
                  <a:srgbClr val="333333"/>
                </a:solidFill>
                <a:latin typeface="Roboto"/>
                <a:ea typeface="Roboto"/>
                <a:cs typeface="Roboto"/>
                <a:sym typeface="Roboto"/>
              </a:rPr>
              <a:t>.</a:t>
            </a:r>
            <a:endParaRPr sz="1000">
              <a:solidFill>
                <a:srgbClr val="333333"/>
              </a:solidFill>
              <a:latin typeface="Roboto"/>
              <a:ea typeface="Roboto"/>
              <a:cs typeface="Roboto"/>
              <a:sym typeface="Roboto"/>
            </a:endParaRPr>
          </a:p>
        </p:txBody>
      </p:sp>
      <p:pic>
        <p:nvPicPr>
          <p:cNvPr id="1063" name="Google Shape;1063;p86"/>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7"/>
          <p:cNvSpPr txBox="1"/>
          <p:nvPr>
            <p:ph idx="12" type="sldNum"/>
          </p:nvPr>
        </p:nvSpPr>
        <p:spPr>
          <a:xfrm>
            <a:off x="334300" y="46823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70" name="Google Shape;1070;p87"/>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rgbClr val="666666"/>
                </a:solidFill>
                <a:latin typeface="Roboto"/>
                <a:ea typeface="Roboto"/>
                <a:cs typeface="Roboto"/>
                <a:sym typeface="Roboto"/>
              </a:rPr>
              <a:t>How to access elements in the </a:t>
            </a:r>
            <a:r>
              <a:rPr lang="en-US" sz="2200">
                <a:solidFill>
                  <a:schemeClr val="lt1"/>
                </a:solidFill>
                <a:highlight>
                  <a:srgbClr val="61AEEE"/>
                </a:highlight>
                <a:latin typeface="Roboto"/>
                <a:ea typeface="Roboto"/>
                <a:cs typeface="Roboto"/>
                <a:sym typeface="Roboto"/>
              </a:rPr>
              <a:t>DOM</a:t>
            </a:r>
            <a:endParaRPr sz="2200">
              <a:solidFill>
                <a:schemeClr val="lt1"/>
              </a:solidFill>
              <a:highlight>
                <a:srgbClr val="61AEEE"/>
              </a:highlight>
              <a:latin typeface="Roboto"/>
              <a:ea typeface="Roboto"/>
              <a:cs typeface="Roboto"/>
              <a:sym typeface="Roboto"/>
            </a:endParaRPr>
          </a:p>
        </p:txBody>
      </p:sp>
      <p:sp>
        <p:nvSpPr>
          <p:cNvPr id="1071" name="Google Shape;1071;p87"/>
          <p:cNvSpPr txBox="1"/>
          <p:nvPr/>
        </p:nvSpPr>
        <p:spPr>
          <a:xfrm>
            <a:off x="205175" y="849000"/>
            <a:ext cx="8681100" cy="758100"/>
          </a:xfrm>
          <a:prstGeom prst="rect">
            <a:avLst/>
          </a:prstGeom>
          <a:noFill/>
          <a:ln cap="flat" cmpd="sng" w="9525">
            <a:solidFill>
              <a:srgbClr val="FF5874"/>
            </a:solidFill>
            <a:prstDash val="lgDash"/>
            <a:round/>
            <a:headEnd len="sm" w="sm" type="none"/>
            <a:tailEnd len="sm" w="sm" type="none"/>
          </a:ln>
        </p:spPr>
        <p:txBody>
          <a:bodyPr anchorCtr="0" anchor="t" bIns="91425" lIns="91425" spcFirstLastPara="1" rIns="91425" wrap="square" tIns="91425">
            <a:spAutoFit/>
          </a:bodyPr>
          <a:lstStyle/>
          <a:p>
            <a:pPr indent="0" lvl="0" marL="0" rtl="0" algn="just">
              <a:lnSpc>
                <a:spcPct val="125000"/>
              </a:lnSpc>
              <a:spcBef>
                <a:spcPts val="1800"/>
              </a:spcBef>
              <a:spcAft>
                <a:spcPts val="400"/>
              </a:spcAft>
              <a:buNone/>
            </a:pPr>
            <a:r>
              <a:rPr b="1" lang="en-US" sz="1700">
                <a:solidFill>
                  <a:srgbClr val="666666"/>
                </a:solidFill>
              </a:rPr>
              <a:t>getElementId - </a:t>
            </a:r>
            <a:r>
              <a:rPr lang="en-US" sz="1600">
                <a:solidFill>
                  <a:schemeClr val="dk1"/>
                </a:solidFill>
              </a:rPr>
              <a:t>getElementId is a method to access any element virtually. It accesses the first element with the specified ID.</a:t>
            </a:r>
            <a:endParaRPr b="1" sz="1700">
              <a:solidFill>
                <a:srgbClr val="666666"/>
              </a:solidFill>
            </a:endParaRPr>
          </a:p>
        </p:txBody>
      </p:sp>
      <p:sp>
        <p:nvSpPr>
          <p:cNvPr id="1072" name="Google Shape;1072;p87"/>
          <p:cNvSpPr txBox="1"/>
          <p:nvPr/>
        </p:nvSpPr>
        <p:spPr>
          <a:xfrm>
            <a:off x="205175" y="16909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highlight>
                  <a:srgbClr val="00FFD0"/>
                </a:highlight>
              </a:rPr>
              <a:t>Syntax:</a:t>
            </a:r>
            <a:endParaRPr>
              <a:highlight>
                <a:srgbClr val="00FFD0"/>
              </a:highlight>
            </a:endParaRPr>
          </a:p>
        </p:txBody>
      </p:sp>
      <p:sp>
        <p:nvSpPr>
          <p:cNvPr id="1073" name="Google Shape;1073;p87"/>
          <p:cNvSpPr txBox="1"/>
          <p:nvPr/>
        </p:nvSpPr>
        <p:spPr>
          <a:xfrm>
            <a:off x="714575" y="2087225"/>
            <a:ext cx="6339300" cy="415500"/>
          </a:xfrm>
          <a:prstGeom prst="rect">
            <a:avLst/>
          </a:prstGeom>
          <a:noFill/>
          <a:ln cap="flat" cmpd="sng" w="9525">
            <a:solidFill>
              <a:srgbClr val="00E0E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5000"/>
              </a:lnSpc>
              <a:spcBef>
                <a:spcPts val="0"/>
              </a:spcBef>
              <a:spcAft>
                <a:spcPts val="0"/>
              </a:spcAft>
              <a:buClr>
                <a:schemeClr val="dk1"/>
              </a:buClr>
              <a:buSzPts val="1100"/>
              <a:buFont typeface="Arial"/>
              <a:buNone/>
            </a:pPr>
            <a:r>
              <a:rPr lang="en-US" sz="1500">
                <a:solidFill>
                  <a:srgbClr val="C678DD"/>
                </a:solidFill>
                <a:latin typeface="Courier New"/>
                <a:ea typeface="Courier New"/>
                <a:cs typeface="Courier New"/>
                <a:sym typeface="Courier New"/>
              </a:rPr>
              <a:t>var</a:t>
            </a:r>
            <a:r>
              <a:rPr lang="en-US" sz="1500">
                <a:solidFill>
                  <a:srgbClr val="ABB2BF"/>
                </a:solidFill>
                <a:latin typeface="Courier New"/>
                <a:ea typeface="Courier New"/>
                <a:cs typeface="Courier New"/>
                <a:sym typeface="Courier New"/>
              </a:rPr>
              <a:t> </a:t>
            </a:r>
            <a:r>
              <a:rPr lang="en-US" sz="1500">
                <a:solidFill>
                  <a:srgbClr val="E06C75"/>
                </a:solidFill>
                <a:latin typeface="Courier New"/>
                <a:ea typeface="Courier New"/>
                <a:cs typeface="Courier New"/>
                <a:sym typeface="Courier New"/>
              </a:rPr>
              <a:t>myVariable</a:t>
            </a:r>
            <a:r>
              <a:rPr lang="en-US" sz="1500">
                <a:solidFill>
                  <a:srgbClr val="ABB2BF"/>
                </a:solidFill>
                <a:latin typeface="Courier New"/>
                <a:ea typeface="Courier New"/>
                <a:cs typeface="Courier New"/>
                <a:sym typeface="Courier New"/>
              </a:rPr>
              <a:t> </a:t>
            </a:r>
            <a:r>
              <a:rPr lang="en-US" sz="1500">
                <a:solidFill>
                  <a:srgbClr val="56B6C2"/>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 </a:t>
            </a:r>
            <a:r>
              <a:rPr lang="en-US" sz="1500">
                <a:solidFill>
                  <a:srgbClr val="E06C75"/>
                </a:solidFill>
                <a:latin typeface="Courier New"/>
                <a:ea typeface="Courier New"/>
                <a:cs typeface="Courier New"/>
                <a:sym typeface="Courier New"/>
              </a:rPr>
              <a:t>document</a:t>
            </a:r>
            <a:r>
              <a:rPr lang="en-US" sz="1500">
                <a:solidFill>
                  <a:srgbClr val="ABB2BF"/>
                </a:solidFill>
                <a:latin typeface="Courier New"/>
                <a:ea typeface="Courier New"/>
                <a:cs typeface="Courier New"/>
                <a:sym typeface="Courier New"/>
              </a:rPr>
              <a:t>.</a:t>
            </a:r>
            <a:r>
              <a:rPr lang="en-US" sz="1500">
                <a:solidFill>
                  <a:srgbClr val="61AFEF"/>
                </a:solidFill>
                <a:latin typeface="Courier New"/>
                <a:ea typeface="Courier New"/>
                <a:cs typeface="Courier New"/>
                <a:sym typeface="Courier New"/>
              </a:rPr>
              <a:t>getElementById</a:t>
            </a:r>
            <a:r>
              <a:rPr lang="en-US" sz="1500">
                <a:solidFill>
                  <a:srgbClr val="ABB2BF"/>
                </a:solidFill>
                <a:latin typeface="Courier New"/>
                <a:ea typeface="Courier New"/>
                <a:cs typeface="Courier New"/>
                <a:sym typeface="Courier New"/>
              </a:rPr>
              <a:t>(</a:t>
            </a:r>
            <a:r>
              <a:rPr lang="en-US" sz="1500">
                <a:solidFill>
                  <a:srgbClr val="98C379"/>
                </a:solidFill>
                <a:latin typeface="Courier New"/>
                <a:ea typeface="Courier New"/>
                <a:cs typeface="Courier New"/>
                <a:sym typeface="Courier New"/>
              </a:rPr>
              <a:t>"myId"</a:t>
            </a:r>
            <a:r>
              <a:rPr lang="en-US" sz="1500">
                <a:solidFill>
                  <a:srgbClr val="ABB2BF"/>
                </a:solidFill>
                <a:latin typeface="Courier New"/>
                <a:ea typeface="Courier New"/>
                <a:cs typeface="Courier New"/>
                <a:sym typeface="Courier New"/>
              </a:rPr>
              <a:t>);</a:t>
            </a:r>
            <a:endParaRPr>
              <a:solidFill>
                <a:srgbClr val="DD1144"/>
              </a:solidFill>
            </a:endParaRPr>
          </a:p>
        </p:txBody>
      </p:sp>
      <p:sp>
        <p:nvSpPr>
          <p:cNvPr id="1074" name="Google Shape;1074;p87"/>
          <p:cNvSpPr txBox="1"/>
          <p:nvPr/>
        </p:nvSpPr>
        <p:spPr>
          <a:xfrm>
            <a:off x="742875" y="3009650"/>
            <a:ext cx="6466500" cy="1085100"/>
          </a:xfrm>
          <a:prstGeom prst="rect">
            <a:avLst/>
          </a:prstGeom>
          <a:noFill/>
          <a:ln cap="flat" cmpd="sng" w="9525">
            <a:solidFill>
              <a:srgbClr val="00FFD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5000"/>
              </a:lnSpc>
              <a:spcBef>
                <a:spcPts val="0"/>
              </a:spcBef>
              <a:spcAft>
                <a:spcPts val="0"/>
              </a:spcAft>
              <a:buClr>
                <a:schemeClr val="dk1"/>
              </a:buClr>
              <a:buSzPts val="1100"/>
              <a:buFont typeface="Arial"/>
              <a:buNone/>
            </a:pPr>
            <a:r>
              <a:rPr lang="en-US" sz="1500">
                <a:solidFill>
                  <a:srgbClr val="E06C75"/>
                </a:solidFill>
                <a:latin typeface="Courier New"/>
                <a:ea typeface="Courier New"/>
                <a:cs typeface="Courier New"/>
                <a:sym typeface="Courier New"/>
              </a:rPr>
              <a:t>myVariable</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style</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color</a:t>
            </a:r>
            <a:r>
              <a:rPr lang="en-US" sz="1500">
                <a:solidFill>
                  <a:srgbClr val="ABB2BF"/>
                </a:solidFill>
                <a:latin typeface="Courier New"/>
                <a:ea typeface="Courier New"/>
                <a:cs typeface="Courier New"/>
                <a:sym typeface="Courier New"/>
              </a:rPr>
              <a:t> </a:t>
            </a:r>
            <a:r>
              <a:rPr lang="en-US" sz="1500">
                <a:solidFill>
                  <a:srgbClr val="56B6C2"/>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 </a:t>
            </a:r>
            <a:r>
              <a:rPr lang="en-US" sz="1500">
                <a:solidFill>
                  <a:srgbClr val="98C379"/>
                </a:solidFill>
                <a:latin typeface="Courier New"/>
                <a:ea typeface="Courier New"/>
                <a:cs typeface="Courier New"/>
                <a:sym typeface="Courier New"/>
              </a:rPr>
              <a:t>"white"</a:t>
            </a:r>
            <a:r>
              <a:rPr lang="en-US" sz="1500">
                <a:solidFill>
                  <a:srgbClr val="ABB2BF"/>
                </a:solidFill>
                <a:latin typeface="Courier New"/>
                <a:ea typeface="Courier New"/>
                <a:cs typeface="Courier New"/>
                <a:sym typeface="Courier New"/>
              </a:rPr>
              <a:t>;</a:t>
            </a:r>
            <a:endParaRPr sz="15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rPr lang="en-US" sz="1500">
                <a:solidFill>
                  <a:srgbClr val="E06C75"/>
                </a:solidFill>
                <a:latin typeface="Courier New"/>
                <a:ea typeface="Courier New"/>
                <a:cs typeface="Courier New"/>
                <a:sym typeface="Courier New"/>
              </a:rPr>
              <a:t>myVariable</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style</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fontSize</a:t>
            </a:r>
            <a:r>
              <a:rPr lang="en-US" sz="1500">
                <a:solidFill>
                  <a:srgbClr val="56B6C2"/>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 </a:t>
            </a:r>
            <a:r>
              <a:rPr lang="en-US" sz="1500">
                <a:solidFill>
                  <a:srgbClr val="98C379"/>
                </a:solidFill>
                <a:latin typeface="Courier New"/>
                <a:ea typeface="Courier New"/>
                <a:cs typeface="Courier New"/>
                <a:sym typeface="Courier New"/>
              </a:rPr>
              <a:t>"30px"</a:t>
            </a:r>
            <a:r>
              <a:rPr lang="en-US" sz="1500">
                <a:solidFill>
                  <a:srgbClr val="ABB2BF"/>
                </a:solidFill>
                <a:latin typeface="Courier New"/>
                <a:ea typeface="Courier New"/>
                <a:cs typeface="Courier New"/>
                <a:sym typeface="Courier New"/>
              </a:rPr>
              <a:t>;</a:t>
            </a:r>
            <a:endParaRPr sz="15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500">
                <a:solidFill>
                  <a:srgbClr val="E06C75"/>
                </a:solidFill>
                <a:latin typeface="Courier New"/>
                <a:ea typeface="Courier New"/>
                <a:cs typeface="Courier New"/>
                <a:sym typeface="Courier New"/>
              </a:rPr>
              <a:t>myVariable</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style</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border</a:t>
            </a:r>
            <a:r>
              <a:rPr lang="en-US" sz="1500">
                <a:solidFill>
                  <a:srgbClr val="56B6C2"/>
                </a:solidFill>
                <a:latin typeface="Courier New"/>
                <a:ea typeface="Courier New"/>
                <a:cs typeface="Courier New"/>
                <a:sym typeface="Courier New"/>
              </a:rPr>
              <a:t>=</a:t>
            </a:r>
            <a:r>
              <a:rPr lang="en-US" sz="1500">
                <a:solidFill>
                  <a:srgbClr val="98C379"/>
                </a:solidFill>
                <a:latin typeface="Courier New"/>
                <a:ea typeface="Courier New"/>
                <a:cs typeface="Courier New"/>
                <a:sym typeface="Courier New"/>
              </a:rPr>
              <a:t>"solid 1px red"</a:t>
            </a:r>
            <a:r>
              <a:rPr lang="en-US" sz="1500">
                <a:solidFill>
                  <a:srgbClr val="ABB2BF"/>
                </a:solidFill>
                <a:latin typeface="Courier New"/>
                <a:ea typeface="Courier New"/>
                <a:cs typeface="Courier New"/>
                <a:sym typeface="Courier New"/>
              </a:rPr>
              <a:t>;</a:t>
            </a:r>
            <a:endParaRPr sz="1300">
              <a:solidFill>
                <a:srgbClr val="FF0088"/>
              </a:solidFill>
              <a:latin typeface="Courier New"/>
              <a:ea typeface="Courier New"/>
              <a:cs typeface="Courier New"/>
              <a:sym typeface="Courier New"/>
            </a:endParaRPr>
          </a:p>
        </p:txBody>
      </p:sp>
      <p:pic>
        <p:nvPicPr>
          <p:cNvPr id="1075" name="Google Shape;1075;p87"/>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88"/>
          <p:cNvSpPr txBox="1"/>
          <p:nvPr>
            <p:ph idx="12" type="sldNum"/>
          </p:nvPr>
        </p:nvSpPr>
        <p:spPr>
          <a:xfrm>
            <a:off x="334300" y="46823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82" name="Google Shape;1082;p88"/>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rgbClr val="666666"/>
                </a:solidFill>
                <a:latin typeface="Roboto"/>
                <a:ea typeface="Roboto"/>
                <a:cs typeface="Roboto"/>
                <a:sym typeface="Roboto"/>
              </a:rPr>
              <a:t>How to access elements in the </a:t>
            </a:r>
            <a:r>
              <a:rPr lang="en-US" sz="2200">
                <a:solidFill>
                  <a:schemeClr val="lt1"/>
                </a:solidFill>
                <a:highlight>
                  <a:srgbClr val="61AEEE"/>
                </a:highlight>
                <a:latin typeface="Roboto"/>
                <a:ea typeface="Roboto"/>
                <a:cs typeface="Roboto"/>
                <a:sym typeface="Roboto"/>
              </a:rPr>
              <a:t>DOM</a:t>
            </a:r>
            <a:endParaRPr sz="2200">
              <a:solidFill>
                <a:schemeClr val="lt1"/>
              </a:solidFill>
              <a:highlight>
                <a:srgbClr val="61AEEE"/>
              </a:highlight>
              <a:latin typeface="Roboto"/>
              <a:ea typeface="Roboto"/>
              <a:cs typeface="Roboto"/>
              <a:sym typeface="Roboto"/>
            </a:endParaRPr>
          </a:p>
        </p:txBody>
      </p:sp>
      <p:sp>
        <p:nvSpPr>
          <p:cNvPr id="1083" name="Google Shape;1083;p88"/>
          <p:cNvSpPr txBox="1"/>
          <p:nvPr/>
        </p:nvSpPr>
        <p:spPr>
          <a:xfrm>
            <a:off x="205175" y="849000"/>
            <a:ext cx="8681100" cy="758100"/>
          </a:xfrm>
          <a:prstGeom prst="rect">
            <a:avLst/>
          </a:prstGeom>
          <a:noFill/>
          <a:ln cap="flat" cmpd="sng" w="9525">
            <a:solidFill>
              <a:srgbClr val="FF5874"/>
            </a:solidFill>
            <a:prstDash val="lgDash"/>
            <a:round/>
            <a:headEnd len="sm" w="sm" type="none"/>
            <a:tailEnd len="sm" w="sm" type="none"/>
          </a:ln>
        </p:spPr>
        <p:txBody>
          <a:bodyPr anchorCtr="0" anchor="t" bIns="91425" lIns="91425" spcFirstLastPara="1" rIns="91425" wrap="square" tIns="91425">
            <a:spAutoFit/>
          </a:bodyPr>
          <a:lstStyle/>
          <a:p>
            <a:pPr indent="0" lvl="0" marL="0" rtl="0" algn="l">
              <a:lnSpc>
                <a:spcPct val="125000"/>
              </a:lnSpc>
              <a:spcBef>
                <a:spcPts val="1800"/>
              </a:spcBef>
              <a:spcAft>
                <a:spcPts val="400"/>
              </a:spcAft>
              <a:buNone/>
            </a:pPr>
            <a:r>
              <a:rPr b="1" lang="en-US" sz="1700">
                <a:solidFill>
                  <a:srgbClr val="666666"/>
                </a:solidFill>
                <a:latin typeface="Roboto"/>
                <a:ea typeface="Roboto"/>
                <a:cs typeface="Roboto"/>
                <a:sym typeface="Roboto"/>
              </a:rPr>
              <a:t>getElementsByTagName</a:t>
            </a:r>
            <a:r>
              <a:rPr lang="en-US" sz="1700">
                <a:solidFill>
                  <a:srgbClr val="666666"/>
                </a:solidFill>
                <a:latin typeface="Roboto"/>
                <a:ea typeface="Roboto"/>
                <a:cs typeface="Roboto"/>
                <a:sym typeface="Roboto"/>
              </a:rPr>
              <a:t>:</a:t>
            </a:r>
            <a:r>
              <a:rPr lang="en-US" sz="1700">
                <a:solidFill>
                  <a:srgbClr val="666666"/>
                </a:solidFill>
                <a:latin typeface="Roboto"/>
                <a:ea typeface="Roboto"/>
                <a:cs typeface="Roboto"/>
                <a:sym typeface="Roboto"/>
              </a:rPr>
              <a:t> </a:t>
            </a:r>
            <a:r>
              <a:rPr lang="en-US" sz="1700">
                <a:solidFill>
                  <a:srgbClr val="666666"/>
                </a:solidFill>
              </a:rPr>
              <a:t>- </a:t>
            </a:r>
            <a:r>
              <a:rPr lang="en-US" sz="1600">
                <a:solidFill>
                  <a:schemeClr val="dk1"/>
                </a:solidFill>
              </a:rPr>
              <a:t>getElementByTagName allows you to search all the elements with a specified tag name on your page. </a:t>
            </a:r>
            <a:endParaRPr b="1" sz="1700">
              <a:solidFill>
                <a:srgbClr val="666666"/>
              </a:solidFill>
            </a:endParaRPr>
          </a:p>
        </p:txBody>
      </p:sp>
      <p:sp>
        <p:nvSpPr>
          <p:cNvPr id="1084" name="Google Shape;1084;p88"/>
          <p:cNvSpPr txBox="1"/>
          <p:nvPr/>
        </p:nvSpPr>
        <p:spPr>
          <a:xfrm>
            <a:off x="205175" y="16909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highlight>
                  <a:srgbClr val="00FFD0"/>
                </a:highlight>
              </a:rPr>
              <a:t>Syntax:</a:t>
            </a:r>
            <a:endParaRPr>
              <a:highlight>
                <a:srgbClr val="00FFD0"/>
              </a:highlight>
            </a:endParaRPr>
          </a:p>
        </p:txBody>
      </p:sp>
      <p:sp>
        <p:nvSpPr>
          <p:cNvPr id="1085" name="Google Shape;1085;p88"/>
          <p:cNvSpPr txBox="1"/>
          <p:nvPr/>
        </p:nvSpPr>
        <p:spPr>
          <a:xfrm>
            <a:off x="714575" y="2087225"/>
            <a:ext cx="6339300" cy="415500"/>
          </a:xfrm>
          <a:prstGeom prst="rect">
            <a:avLst/>
          </a:prstGeom>
          <a:noFill/>
          <a:ln cap="flat" cmpd="sng" w="9525">
            <a:solidFill>
              <a:srgbClr val="00E0E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C678DD"/>
                </a:solidFill>
                <a:latin typeface="Courier New"/>
                <a:ea typeface="Courier New"/>
                <a:cs typeface="Courier New"/>
                <a:sym typeface="Courier New"/>
              </a:rPr>
              <a:t>var</a:t>
            </a:r>
            <a:r>
              <a:rPr lang="en-US" sz="1500">
                <a:solidFill>
                  <a:srgbClr val="ABB2BF"/>
                </a:solidFill>
                <a:latin typeface="Courier New"/>
                <a:ea typeface="Courier New"/>
                <a:cs typeface="Courier New"/>
                <a:sym typeface="Courier New"/>
              </a:rPr>
              <a:t> </a:t>
            </a:r>
            <a:r>
              <a:rPr lang="en-US" sz="1500">
                <a:solidFill>
                  <a:srgbClr val="E06C75"/>
                </a:solidFill>
                <a:latin typeface="Courier New"/>
                <a:ea typeface="Courier New"/>
                <a:cs typeface="Courier New"/>
                <a:sym typeface="Courier New"/>
              </a:rPr>
              <a:t>myVariable</a:t>
            </a:r>
            <a:r>
              <a:rPr lang="en-US" sz="1500">
                <a:solidFill>
                  <a:srgbClr val="ABB2BF"/>
                </a:solidFill>
                <a:latin typeface="Courier New"/>
                <a:ea typeface="Courier New"/>
                <a:cs typeface="Courier New"/>
                <a:sym typeface="Courier New"/>
              </a:rPr>
              <a:t> </a:t>
            </a:r>
            <a:r>
              <a:rPr lang="en-US" sz="1500">
                <a:solidFill>
                  <a:srgbClr val="56B6C2"/>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 </a:t>
            </a:r>
            <a:r>
              <a:rPr lang="en-US" sz="1500">
                <a:solidFill>
                  <a:srgbClr val="E06C75"/>
                </a:solidFill>
                <a:latin typeface="Courier New"/>
                <a:ea typeface="Courier New"/>
                <a:cs typeface="Courier New"/>
                <a:sym typeface="Courier New"/>
              </a:rPr>
              <a:t>document</a:t>
            </a:r>
            <a:r>
              <a:rPr lang="en-US" sz="1500">
                <a:solidFill>
                  <a:srgbClr val="ABB2BF"/>
                </a:solidFill>
                <a:latin typeface="Courier New"/>
                <a:ea typeface="Courier New"/>
                <a:cs typeface="Courier New"/>
                <a:sym typeface="Courier New"/>
              </a:rPr>
              <a:t>.</a:t>
            </a:r>
            <a:r>
              <a:rPr lang="en-US" sz="1500">
                <a:solidFill>
                  <a:srgbClr val="61AFEF"/>
                </a:solidFill>
                <a:latin typeface="Courier New"/>
                <a:ea typeface="Courier New"/>
                <a:cs typeface="Courier New"/>
                <a:sym typeface="Courier New"/>
              </a:rPr>
              <a:t>getElementsByTagName</a:t>
            </a:r>
            <a:r>
              <a:rPr lang="en-US" sz="1500">
                <a:solidFill>
                  <a:srgbClr val="ABB2BF"/>
                </a:solidFill>
                <a:latin typeface="Courier New"/>
                <a:ea typeface="Courier New"/>
                <a:cs typeface="Courier New"/>
                <a:sym typeface="Courier New"/>
              </a:rPr>
              <a:t>(</a:t>
            </a:r>
            <a:r>
              <a:rPr lang="en-US" sz="1500">
                <a:solidFill>
                  <a:srgbClr val="98C379"/>
                </a:solidFill>
                <a:latin typeface="Courier New"/>
                <a:ea typeface="Courier New"/>
                <a:cs typeface="Courier New"/>
                <a:sym typeface="Courier New"/>
              </a:rPr>
              <a:t>"p"</a:t>
            </a:r>
            <a:r>
              <a:rPr lang="en-US" sz="1500">
                <a:solidFill>
                  <a:srgbClr val="ABB2BF"/>
                </a:solidFill>
                <a:latin typeface="Courier New"/>
                <a:ea typeface="Courier New"/>
                <a:cs typeface="Courier New"/>
                <a:sym typeface="Courier New"/>
              </a:rPr>
              <a:t>);</a:t>
            </a:r>
            <a:r>
              <a:rPr lang="en-US" sz="1300">
                <a:solidFill>
                  <a:srgbClr val="DD1144"/>
                </a:solidFill>
                <a:latin typeface="Courier New"/>
                <a:ea typeface="Courier New"/>
                <a:cs typeface="Courier New"/>
                <a:sym typeface="Courier New"/>
              </a:rPr>
              <a:t>;</a:t>
            </a:r>
            <a:endParaRPr>
              <a:solidFill>
                <a:srgbClr val="DD1144"/>
              </a:solidFill>
            </a:endParaRPr>
          </a:p>
        </p:txBody>
      </p:sp>
      <p:sp>
        <p:nvSpPr>
          <p:cNvPr id="1086" name="Google Shape;1086;p88"/>
          <p:cNvSpPr txBox="1"/>
          <p:nvPr/>
        </p:nvSpPr>
        <p:spPr>
          <a:xfrm>
            <a:off x="700425" y="2692025"/>
            <a:ext cx="6565500" cy="1754700"/>
          </a:xfrm>
          <a:prstGeom prst="rect">
            <a:avLst/>
          </a:prstGeom>
          <a:noFill/>
          <a:ln cap="flat" cmpd="sng" w="9525">
            <a:solidFill>
              <a:srgbClr val="00FFD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5000"/>
              </a:lnSpc>
              <a:spcBef>
                <a:spcPts val="0"/>
              </a:spcBef>
              <a:spcAft>
                <a:spcPts val="0"/>
              </a:spcAft>
              <a:buClr>
                <a:schemeClr val="dk1"/>
              </a:buClr>
              <a:buSzPts val="1100"/>
              <a:buFont typeface="Arial"/>
              <a:buNone/>
            </a:pPr>
            <a:r>
              <a:rPr lang="en-US" sz="1500">
                <a:solidFill>
                  <a:srgbClr val="C678DD"/>
                </a:solidFill>
                <a:latin typeface="Courier New"/>
                <a:ea typeface="Courier New"/>
                <a:cs typeface="Courier New"/>
                <a:sym typeface="Courier New"/>
              </a:rPr>
              <a:t>var</a:t>
            </a:r>
            <a:r>
              <a:rPr lang="en-US" sz="1500">
                <a:solidFill>
                  <a:srgbClr val="ABB2BF"/>
                </a:solidFill>
                <a:latin typeface="Courier New"/>
                <a:ea typeface="Courier New"/>
                <a:cs typeface="Courier New"/>
                <a:sym typeface="Courier New"/>
              </a:rPr>
              <a:t> </a:t>
            </a:r>
            <a:r>
              <a:rPr lang="en-US" sz="1500">
                <a:solidFill>
                  <a:srgbClr val="E06C75"/>
                </a:solidFill>
                <a:latin typeface="Courier New"/>
                <a:ea typeface="Courier New"/>
                <a:cs typeface="Courier New"/>
                <a:sym typeface="Courier New"/>
              </a:rPr>
              <a:t>myVariable</a:t>
            </a:r>
            <a:r>
              <a:rPr lang="en-US" sz="1500">
                <a:solidFill>
                  <a:srgbClr val="ABB2BF"/>
                </a:solidFill>
                <a:latin typeface="Courier New"/>
                <a:ea typeface="Courier New"/>
                <a:cs typeface="Courier New"/>
                <a:sym typeface="Courier New"/>
              </a:rPr>
              <a:t> </a:t>
            </a:r>
            <a:r>
              <a:rPr lang="en-US" sz="1500">
                <a:solidFill>
                  <a:srgbClr val="56B6C2"/>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 </a:t>
            </a:r>
            <a:r>
              <a:rPr lang="en-US" sz="1500">
                <a:solidFill>
                  <a:srgbClr val="E06C75"/>
                </a:solidFill>
                <a:latin typeface="Courier New"/>
                <a:ea typeface="Courier New"/>
                <a:cs typeface="Courier New"/>
                <a:sym typeface="Courier New"/>
              </a:rPr>
              <a:t>document</a:t>
            </a:r>
            <a:r>
              <a:rPr lang="en-US" sz="1500">
                <a:solidFill>
                  <a:srgbClr val="ABB2BF"/>
                </a:solidFill>
                <a:latin typeface="Courier New"/>
                <a:ea typeface="Courier New"/>
                <a:cs typeface="Courier New"/>
                <a:sym typeface="Courier New"/>
              </a:rPr>
              <a:t>.</a:t>
            </a:r>
            <a:r>
              <a:rPr lang="en-US" sz="1500">
                <a:solidFill>
                  <a:srgbClr val="61AFEF"/>
                </a:solidFill>
                <a:latin typeface="Courier New"/>
                <a:ea typeface="Courier New"/>
                <a:cs typeface="Courier New"/>
                <a:sym typeface="Courier New"/>
              </a:rPr>
              <a:t>getElementsByTagName</a:t>
            </a:r>
            <a:r>
              <a:rPr lang="en-US" sz="1500">
                <a:solidFill>
                  <a:srgbClr val="ABB2BF"/>
                </a:solidFill>
                <a:latin typeface="Courier New"/>
                <a:ea typeface="Courier New"/>
                <a:cs typeface="Courier New"/>
                <a:sym typeface="Courier New"/>
              </a:rPr>
              <a:t>(</a:t>
            </a:r>
            <a:r>
              <a:rPr lang="en-US" sz="1500">
                <a:solidFill>
                  <a:srgbClr val="98C379"/>
                </a:solidFill>
                <a:latin typeface="Courier New"/>
                <a:ea typeface="Courier New"/>
                <a:cs typeface="Courier New"/>
                <a:sym typeface="Courier New"/>
              </a:rPr>
              <a:t>"p"</a:t>
            </a:r>
            <a:r>
              <a:rPr lang="en-US" sz="1500">
                <a:solidFill>
                  <a:srgbClr val="ABB2BF"/>
                </a:solidFill>
                <a:latin typeface="Courier New"/>
                <a:ea typeface="Courier New"/>
                <a:cs typeface="Courier New"/>
                <a:sym typeface="Courier New"/>
              </a:rPr>
              <a:t>);</a:t>
            </a:r>
            <a:endParaRPr sz="15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rPr lang="en-US" sz="1500">
                <a:solidFill>
                  <a:srgbClr val="E06C75"/>
                </a:solidFill>
                <a:latin typeface="Courier New"/>
                <a:ea typeface="Courier New"/>
                <a:cs typeface="Courier New"/>
                <a:sym typeface="Courier New"/>
              </a:rPr>
              <a:t>myVariable</a:t>
            </a:r>
            <a:r>
              <a:rPr b="1" lang="en-US" sz="1500">
                <a:solidFill>
                  <a:srgbClr val="ABB2BF"/>
                </a:solidFill>
                <a:latin typeface="Courier New"/>
                <a:ea typeface="Courier New"/>
                <a:cs typeface="Courier New"/>
                <a:sym typeface="Courier New"/>
              </a:rPr>
              <a:t>[</a:t>
            </a:r>
            <a:r>
              <a:rPr b="1" lang="en-US" sz="1500">
                <a:solidFill>
                  <a:srgbClr val="D19A66"/>
                </a:solidFill>
                <a:latin typeface="Courier New"/>
                <a:ea typeface="Courier New"/>
                <a:cs typeface="Courier New"/>
                <a:sym typeface="Courier New"/>
              </a:rPr>
              <a:t>0</a:t>
            </a:r>
            <a:r>
              <a:rPr b="1" lang="en-US" sz="1500">
                <a:solidFill>
                  <a:srgbClr val="ABB2BF"/>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style</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color</a:t>
            </a:r>
            <a:r>
              <a:rPr lang="en-US" sz="1500">
                <a:solidFill>
                  <a:srgbClr val="56B6C2"/>
                </a:solidFill>
                <a:latin typeface="Courier New"/>
                <a:ea typeface="Courier New"/>
                <a:cs typeface="Courier New"/>
                <a:sym typeface="Courier New"/>
              </a:rPr>
              <a:t>=</a:t>
            </a:r>
            <a:r>
              <a:rPr lang="en-US" sz="1500">
                <a:solidFill>
                  <a:srgbClr val="98C379"/>
                </a:solidFill>
                <a:latin typeface="Courier New"/>
                <a:ea typeface="Courier New"/>
                <a:cs typeface="Courier New"/>
                <a:sym typeface="Courier New"/>
              </a:rPr>
              <a:t>"white"</a:t>
            </a:r>
            <a:r>
              <a:rPr lang="en-US" sz="1500">
                <a:solidFill>
                  <a:srgbClr val="ABB2BF"/>
                </a:solidFill>
                <a:latin typeface="Courier New"/>
                <a:ea typeface="Courier New"/>
                <a:cs typeface="Courier New"/>
                <a:sym typeface="Courier New"/>
              </a:rPr>
              <a:t>;</a:t>
            </a:r>
            <a:endParaRPr sz="15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rPr lang="en-US" sz="1500">
                <a:solidFill>
                  <a:srgbClr val="E06C75"/>
                </a:solidFill>
                <a:latin typeface="Courier New"/>
                <a:ea typeface="Courier New"/>
                <a:cs typeface="Courier New"/>
                <a:sym typeface="Courier New"/>
              </a:rPr>
              <a:t>myVariable</a:t>
            </a:r>
            <a:r>
              <a:rPr b="1" lang="en-US" sz="1500">
                <a:solidFill>
                  <a:srgbClr val="ABB2BF"/>
                </a:solidFill>
                <a:latin typeface="Courier New"/>
                <a:ea typeface="Courier New"/>
                <a:cs typeface="Courier New"/>
                <a:sym typeface="Courier New"/>
              </a:rPr>
              <a:t>[</a:t>
            </a:r>
            <a:r>
              <a:rPr b="1" lang="en-US" sz="1500">
                <a:solidFill>
                  <a:srgbClr val="D19A66"/>
                </a:solidFill>
                <a:latin typeface="Courier New"/>
                <a:ea typeface="Courier New"/>
                <a:cs typeface="Courier New"/>
                <a:sym typeface="Courier New"/>
              </a:rPr>
              <a:t>0</a:t>
            </a:r>
            <a:r>
              <a:rPr b="1" lang="en-US" sz="1500">
                <a:solidFill>
                  <a:srgbClr val="ABB2BF"/>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style</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fontSize</a:t>
            </a:r>
            <a:r>
              <a:rPr lang="en-US" sz="1500">
                <a:solidFill>
                  <a:srgbClr val="56B6C2"/>
                </a:solidFill>
                <a:latin typeface="Courier New"/>
                <a:ea typeface="Courier New"/>
                <a:cs typeface="Courier New"/>
                <a:sym typeface="Courier New"/>
              </a:rPr>
              <a:t>=</a:t>
            </a:r>
            <a:r>
              <a:rPr lang="en-US" sz="1500">
                <a:solidFill>
                  <a:srgbClr val="98C379"/>
                </a:solidFill>
                <a:latin typeface="Courier New"/>
                <a:ea typeface="Courier New"/>
                <a:cs typeface="Courier New"/>
                <a:sym typeface="Courier New"/>
              </a:rPr>
              <a:t>"40px"</a:t>
            </a:r>
            <a:r>
              <a:rPr lang="en-US" sz="1500">
                <a:solidFill>
                  <a:srgbClr val="ABB2BF"/>
                </a:solidFill>
                <a:latin typeface="Courier New"/>
                <a:ea typeface="Courier New"/>
                <a:cs typeface="Courier New"/>
                <a:sym typeface="Courier New"/>
              </a:rPr>
              <a:t>;</a:t>
            </a:r>
            <a:endParaRPr sz="15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rPr lang="en-US" sz="1500">
                <a:solidFill>
                  <a:srgbClr val="E06C75"/>
                </a:solidFill>
                <a:latin typeface="Courier New"/>
                <a:ea typeface="Courier New"/>
                <a:cs typeface="Courier New"/>
                <a:sym typeface="Courier New"/>
              </a:rPr>
              <a:t>myVariable</a:t>
            </a:r>
            <a:r>
              <a:rPr b="1" lang="en-US" sz="1500">
                <a:solidFill>
                  <a:srgbClr val="ABB2BF"/>
                </a:solidFill>
                <a:latin typeface="Courier New"/>
                <a:ea typeface="Courier New"/>
                <a:cs typeface="Courier New"/>
                <a:sym typeface="Courier New"/>
              </a:rPr>
              <a:t>[</a:t>
            </a:r>
            <a:r>
              <a:rPr b="1" lang="en-US" sz="1500">
                <a:solidFill>
                  <a:srgbClr val="D19A66"/>
                </a:solidFill>
                <a:latin typeface="Courier New"/>
                <a:ea typeface="Courier New"/>
                <a:cs typeface="Courier New"/>
                <a:sym typeface="Courier New"/>
              </a:rPr>
              <a:t>0</a:t>
            </a:r>
            <a:r>
              <a:rPr b="1" lang="en-US" sz="1500">
                <a:solidFill>
                  <a:srgbClr val="ABB2BF"/>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align</a:t>
            </a:r>
            <a:r>
              <a:rPr lang="en-US" sz="1500">
                <a:solidFill>
                  <a:srgbClr val="ABB2BF"/>
                </a:solidFill>
                <a:latin typeface="Courier New"/>
                <a:ea typeface="Courier New"/>
                <a:cs typeface="Courier New"/>
                <a:sym typeface="Courier New"/>
              </a:rPr>
              <a:t> </a:t>
            </a:r>
            <a:r>
              <a:rPr lang="en-US" sz="1500">
                <a:solidFill>
                  <a:srgbClr val="56B6C2"/>
                </a:solidFill>
                <a:latin typeface="Courier New"/>
                <a:ea typeface="Courier New"/>
                <a:cs typeface="Courier New"/>
                <a:sym typeface="Courier New"/>
              </a:rPr>
              <a:t>=</a:t>
            </a:r>
            <a:r>
              <a:rPr lang="en-US" sz="1500">
                <a:solidFill>
                  <a:srgbClr val="98C379"/>
                </a:solidFill>
                <a:latin typeface="Courier New"/>
                <a:ea typeface="Courier New"/>
                <a:cs typeface="Courier New"/>
                <a:sym typeface="Courier New"/>
              </a:rPr>
              <a:t>"center"</a:t>
            </a:r>
            <a:r>
              <a:rPr lang="en-US" sz="1500">
                <a:solidFill>
                  <a:srgbClr val="ABB2BF"/>
                </a:solidFill>
                <a:latin typeface="Courier New"/>
                <a:ea typeface="Courier New"/>
                <a:cs typeface="Courier New"/>
                <a:sym typeface="Courier New"/>
              </a:rPr>
              <a:t>;</a:t>
            </a:r>
            <a:endParaRPr sz="15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500">
                <a:solidFill>
                  <a:srgbClr val="E06C75"/>
                </a:solidFill>
                <a:latin typeface="Courier New"/>
                <a:ea typeface="Courier New"/>
                <a:cs typeface="Courier New"/>
                <a:sym typeface="Courier New"/>
              </a:rPr>
              <a:t>myVariable</a:t>
            </a:r>
            <a:r>
              <a:rPr b="1" lang="en-US" sz="1500">
                <a:solidFill>
                  <a:srgbClr val="ABB2BF"/>
                </a:solidFill>
                <a:latin typeface="Courier New"/>
                <a:ea typeface="Courier New"/>
                <a:cs typeface="Courier New"/>
                <a:sym typeface="Courier New"/>
              </a:rPr>
              <a:t>[</a:t>
            </a:r>
            <a:r>
              <a:rPr b="1" lang="en-US" sz="1500">
                <a:solidFill>
                  <a:srgbClr val="D19A66"/>
                </a:solidFill>
                <a:latin typeface="Courier New"/>
                <a:ea typeface="Courier New"/>
                <a:cs typeface="Courier New"/>
                <a:sym typeface="Courier New"/>
              </a:rPr>
              <a:t>0</a:t>
            </a:r>
            <a:r>
              <a:rPr b="1" lang="en-US" sz="1500">
                <a:solidFill>
                  <a:srgbClr val="ABB2BF"/>
                </a:solidFill>
                <a:latin typeface="Courier New"/>
                <a:ea typeface="Courier New"/>
                <a:cs typeface="Courier New"/>
                <a:sym typeface="Courier New"/>
              </a:rPr>
              <a:t>]</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style</a:t>
            </a:r>
            <a:r>
              <a:rPr lang="en-US" sz="1500">
                <a:solidFill>
                  <a:srgbClr val="ABB2BF"/>
                </a:solidFill>
                <a:latin typeface="Courier New"/>
                <a:ea typeface="Courier New"/>
                <a:cs typeface="Courier New"/>
                <a:sym typeface="Courier New"/>
              </a:rPr>
              <a:t>.</a:t>
            </a:r>
            <a:r>
              <a:rPr lang="en-US" sz="1500">
                <a:solidFill>
                  <a:srgbClr val="E06C75"/>
                </a:solidFill>
                <a:latin typeface="Courier New"/>
                <a:ea typeface="Courier New"/>
                <a:cs typeface="Courier New"/>
                <a:sym typeface="Courier New"/>
              </a:rPr>
              <a:t>border</a:t>
            </a:r>
            <a:r>
              <a:rPr lang="en-US" sz="1500">
                <a:solidFill>
                  <a:srgbClr val="56B6C2"/>
                </a:solidFill>
                <a:latin typeface="Courier New"/>
                <a:ea typeface="Courier New"/>
                <a:cs typeface="Courier New"/>
                <a:sym typeface="Courier New"/>
              </a:rPr>
              <a:t>=</a:t>
            </a:r>
            <a:r>
              <a:rPr lang="en-US" sz="1500">
                <a:solidFill>
                  <a:srgbClr val="98C379"/>
                </a:solidFill>
                <a:latin typeface="Courier New"/>
                <a:ea typeface="Courier New"/>
                <a:cs typeface="Courier New"/>
                <a:sym typeface="Courier New"/>
              </a:rPr>
              <a:t>"dashed 1px orange"</a:t>
            </a:r>
            <a:r>
              <a:rPr lang="en-US" sz="1500">
                <a:solidFill>
                  <a:srgbClr val="ABB2BF"/>
                </a:solidFill>
                <a:latin typeface="Courier New"/>
                <a:ea typeface="Courier New"/>
                <a:cs typeface="Courier New"/>
                <a:sym typeface="Courier New"/>
              </a:rPr>
              <a:t>;</a:t>
            </a:r>
            <a:endParaRPr sz="1300">
              <a:solidFill>
                <a:srgbClr val="FF0088"/>
              </a:solidFill>
              <a:latin typeface="Courier New"/>
              <a:ea typeface="Courier New"/>
              <a:cs typeface="Courier New"/>
              <a:sym typeface="Courier New"/>
            </a:endParaRPr>
          </a:p>
        </p:txBody>
      </p:sp>
      <p:pic>
        <p:nvPicPr>
          <p:cNvPr id="1087" name="Google Shape;1087;p88"/>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89"/>
          <p:cNvSpPr txBox="1"/>
          <p:nvPr>
            <p:ph idx="12" type="sldNum"/>
          </p:nvPr>
        </p:nvSpPr>
        <p:spPr>
          <a:xfrm>
            <a:off x="334300" y="46823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94" name="Google Shape;1094;p89"/>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rgbClr val="666666"/>
                </a:solidFill>
                <a:latin typeface="Roboto"/>
                <a:ea typeface="Roboto"/>
                <a:cs typeface="Roboto"/>
                <a:sym typeface="Roboto"/>
              </a:rPr>
              <a:t>How to access elements in the </a:t>
            </a:r>
            <a:r>
              <a:rPr lang="en-US" sz="2200">
                <a:solidFill>
                  <a:schemeClr val="lt1"/>
                </a:solidFill>
                <a:highlight>
                  <a:srgbClr val="61AEEE"/>
                </a:highlight>
                <a:latin typeface="Roboto"/>
                <a:ea typeface="Roboto"/>
                <a:cs typeface="Roboto"/>
                <a:sym typeface="Roboto"/>
              </a:rPr>
              <a:t>DOM</a:t>
            </a:r>
            <a:endParaRPr sz="2200">
              <a:solidFill>
                <a:schemeClr val="lt1"/>
              </a:solidFill>
              <a:highlight>
                <a:srgbClr val="61AEEE"/>
              </a:highlight>
              <a:latin typeface="Roboto"/>
              <a:ea typeface="Roboto"/>
              <a:cs typeface="Roboto"/>
              <a:sym typeface="Roboto"/>
            </a:endParaRPr>
          </a:p>
        </p:txBody>
      </p:sp>
      <p:sp>
        <p:nvSpPr>
          <p:cNvPr id="1095" name="Google Shape;1095;p89"/>
          <p:cNvSpPr txBox="1"/>
          <p:nvPr/>
        </p:nvSpPr>
        <p:spPr>
          <a:xfrm>
            <a:off x="205175" y="849000"/>
            <a:ext cx="8681100" cy="758100"/>
          </a:xfrm>
          <a:prstGeom prst="rect">
            <a:avLst/>
          </a:prstGeom>
          <a:noFill/>
          <a:ln cap="flat" cmpd="sng" w="9525">
            <a:solidFill>
              <a:srgbClr val="FF5874"/>
            </a:solidFill>
            <a:prstDash val="lgDash"/>
            <a:round/>
            <a:headEnd len="sm" w="sm" type="none"/>
            <a:tailEnd len="sm" w="sm" type="none"/>
          </a:ln>
        </p:spPr>
        <p:txBody>
          <a:bodyPr anchorCtr="0" anchor="t" bIns="91425" lIns="91425" spcFirstLastPara="1" rIns="91425" wrap="square" tIns="91425">
            <a:spAutoFit/>
          </a:bodyPr>
          <a:lstStyle/>
          <a:p>
            <a:pPr indent="0" lvl="0" marL="0" rtl="0" algn="l">
              <a:lnSpc>
                <a:spcPct val="125000"/>
              </a:lnSpc>
              <a:spcBef>
                <a:spcPts val="1800"/>
              </a:spcBef>
              <a:spcAft>
                <a:spcPts val="400"/>
              </a:spcAft>
              <a:buNone/>
            </a:pPr>
            <a:r>
              <a:rPr b="1" lang="en-US" sz="1700">
                <a:solidFill>
                  <a:srgbClr val="666666"/>
                </a:solidFill>
                <a:latin typeface="Roboto"/>
                <a:ea typeface="Roboto"/>
                <a:cs typeface="Roboto"/>
                <a:sym typeface="Roboto"/>
              </a:rPr>
              <a:t>getElementsByTagName</a:t>
            </a:r>
            <a:r>
              <a:rPr lang="en-US" sz="1700">
                <a:solidFill>
                  <a:srgbClr val="666666"/>
                </a:solidFill>
                <a:latin typeface="Roboto"/>
                <a:ea typeface="Roboto"/>
                <a:cs typeface="Roboto"/>
                <a:sym typeface="Roboto"/>
              </a:rPr>
              <a:t>: </a:t>
            </a:r>
            <a:r>
              <a:rPr lang="en-US" sz="1700">
                <a:solidFill>
                  <a:srgbClr val="666666"/>
                </a:solidFill>
              </a:rPr>
              <a:t>- </a:t>
            </a:r>
            <a:r>
              <a:rPr lang="en-US" sz="1600">
                <a:solidFill>
                  <a:schemeClr val="dk1"/>
                </a:solidFill>
              </a:rPr>
              <a:t>getElementByTagName allows you to search all the elements with a specified tag name on your page. </a:t>
            </a:r>
            <a:endParaRPr b="1" sz="1700">
              <a:solidFill>
                <a:srgbClr val="666666"/>
              </a:solidFill>
            </a:endParaRPr>
          </a:p>
        </p:txBody>
      </p:sp>
      <p:sp>
        <p:nvSpPr>
          <p:cNvPr id="1096" name="Google Shape;1096;p89"/>
          <p:cNvSpPr txBox="1"/>
          <p:nvPr/>
        </p:nvSpPr>
        <p:spPr>
          <a:xfrm>
            <a:off x="205175" y="16909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highlight>
                  <a:srgbClr val="00FFD0"/>
                </a:highlight>
              </a:rPr>
              <a:t>Syntax:</a:t>
            </a:r>
            <a:endParaRPr>
              <a:highlight>
                <a:srgbClr val="00FFD0"/>
              </a:highlight>
            </a:endParaRPr>
          </a:p>
        </p:txBody>
      </p:sp>
      <p:sp>
        <p:nvSpPr>
          <p:cNvPr id="1097" name="Google Shape;1097;p89"/>
          <p:cNvSpPr txBox="1"/>
          <p:nvPr/>
        </p:nvSpPr>
        <p:spPr>
          <a:xfrm>
            <a:off x="820700" y="2094875"/>
            <a:ext cx="6565500" cy="2587500"/>
          </a:xfrm>
          <a:prstGeom prst="rect">
            <a:avLst/>
          </a:prstGeom>
          <a:noFill/>
          <a:ln cap="flat" cmpd="sng" w="9525">
            <a:solidFill>
              <a:srgbClr val="00FFD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5000"/>
              </a:lnSpc>
              <a:spcBef>
                <a:spcPts val="0"/>
              </a:spcBef>
              <a:spcAft>
                <a:spcPts val="0"/>
              </a:spcAft>
              <a:buNone/>
            </a:pPr>
            <a:r>
              <a:rPr lang="en-US">
                <a:solidFill>
                  <a:srgbClr val="C678DD"/>
                </a:solidFill>
                <a:latin typeface="Courier New"/>
                <a:ea typeface="Courier New"/>
                <a:cs typeface="Courier New"/>
                <a:sym typeface="Courier New"/>
              </a:rPr>
              <a:t>var</a:t>
            </a:r>
            <a:r>
              <a:rPr lang="en-US">
                <a:solidFill>
                  <a:srgbClr val="ABB2BF"/>
                </a:solidFill>
                <a:latin typeface="Courier New"/>
                <a:ea typeface="Courier New"/>
                <a:cs typeface="Courier New"/>
                <a:sym typeface="Courier New"/>
              </a:rPr>
              <a:t> </a:t>
            </a:r>
            <a:r>
              <a:rPr lang="en-US">
                <a:solidFill>
                  <a:srgbClr val="E06C75"/>
                </a:solidFill>
                <a:latin typeface="Courier New"/>
                <a:ea typeface="Courier New"/>
                <a:cs typeface="Courier New"/>
                <a:sym typeface="Courier New"/>
              </a:rPr>
              <a:t>myHandlers</a:t>
            </a:r>
            <a:r>
              <a:rPr lang="en-US">
                <a:solidFill>
                  <a:srgbClr val="ABB2BF"/>
                </a:solidFill>
                <a:latin typeface="Courier New"/>
                <a:ea typeface="Courier New"/>
                <a:cs typeface="Courier New"/>
                <a:sym typeface="Courier New"/>
              </a:rPr>
              <a:t> </a:t>
            </a:r>
            <a:r>
              <a:rPr lang="en-US">
                <a:solidFill>
                  <a:srgbClr val="56B6C2"/>
                </a:solidFill>
                <a:latin typeface="Courier New"/>
                <a:ea typeface="Courier New"/>
                <a:cs typeface="Courier New"/>
                <a:sym typeface="Courier New"/>
              </a:rPr>
              <a:t>=</a:t>
            </a:r>
            <a:r>
              <a:rPr lang="en-US">
                <a:solidFill>
                  <a:srgbClr val="ABB2BF"/>
                </a:solidFill>
                <a:latin typeface="Courier New"/>
                <a:ea typeface="Courier New"/>
                <a:cs typeface="Courier New"/>
                <a:sym typeface="Courier New"/>
              </a:rPr>
              <a:t> </a:t>
            </a:r>
            <a:r>
              <a:rPr lang="en-US">
                <a:solidFill>
                  <a:srgbClr val="E06C75"/>
                </a:solidFill>
                <a:latin typeface="Courier New"/>
                <a:ea typeface="Courier New"/>
                <a:cs typeface="Courier New"/>
                <a:sym typeface="Courier New"/>
              </a:rPr>
              <a:t>document</a:t>
            </a:r>
            <a:r>
              <a:rPr lang="en-US">
                <a:solidFill>
                  <a:srgbClr val="ABB2BF"/>
                </a:solidFill>
                <a:latin typeface="Courier New"/>
                <a:ea typeface="Courier New"/>
                <a:cs typeface="Courier New"/>
                <a:sym typeface="Courier New"/>
              </a:rPr>
              <a:t>.</a:t>
            </a:r>
            <a:r>
              <a:rPr lang="en-US">
                <a:solidFill>
                  <a:srgbClr val="61AFEF"/>
                </a:solidFill>
                <a:latin typeface="Courier New"/>
                <a:ea typeface="Courier New"/>
                <a:cs typeface="Courier New"/>
                <a:sym typeface="Courier New"/>
              </a:rPr>
              <a:t>getElementsByTagName</a:t>
            </a:r>
            <a:r>
              <a:rPr lang="en-US">
                <a:solidFill>
                  <a:srgbClr val="ABB2BF"/>
                </a:solidFill>
                <a:latin typeface="Courier New"/>
                <a:ea typeface="Courier New"/>
                <a:cs typeface="Courier New"/>
                <a:sym typeface="Courier New"/>
              </a:rPr>
              <a:t>(</a:t>
            </a:r>
            <a:r>
              <a:rPr lang="en-US">
                <a:solidFill>
                  <a:srgbClr val="98C379"/>
                </a:solidFill>
                <a:latin typeface="Courier New"/>
                <a:ea typeface="Courier New"/>
                <a:cs typeface="Courier New"/>
                <a:sym typeface="Courier New"/>
              </a:rPr>
              <a:t>"p"</a:t>
            </a:r>
            <a:r>
              <a:rPr lang="en-US">
                <a:solidFill>
                  <a:srgbClr val="ABB2BF"/>
                </a:solidFill>
                <a:latin typeface="Courier New"/>
                <a:ea typeface="Courier New"/>
                <a:cs typeface="Courier New"/>
                <a:sym typeface="Courier New"/>
              </a:rPr>
              <a:t>);</a:t>
            </a:r>
            <a:endParaRPr>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a:solidFill>
                  <a:srgbClr val="C678DD"/>
                </a:solidFill>
                <a:latin typeface="Courier New"/>
                <a:ea typeface="Courier New"/>
                <a:cs typeface="Courier New"/>
                <a:sym typeface="Courier New"/>
              </a:rPr>
              <a:t>for</a:t>
            </a:r>
            <a:r>
              <a:rPr lang="en-US">
                <a:solidFill>
                  <a:srgbClr val="ABB2BF"/>
                </a:solidFill>
                <a:latin typeface="Courier New"/>
                <a:ea typeface="Courier New"/>
                <a:cs typeface="Courier New"/>
                <a:sym typeface="Courier New"/>
              </a:rPr>
              <a:t>(</a:t>
            </a:r>
            <a:r>
              <a:rPr lang="en-US">
                <a:solidFill>
                  <a:srgbClr val="C678DD"/>
                </a:solidFill>
                <a:latin typeface="Courier New"/>
                <a:ea typeface="Courier New"/>
                <a:cs typeface="Courier New"/>
                <a:sym typeface="Courier New"/>
              </a:rPr>
              <a:t>var</a:t>
            </a:r>
            <a:r>
              <a:rPr lang="en-US">
                <a:solidFill>
                  <a:srgbClr val="ABB2BF"/>
                </a:solidFill>
                <a:latin typeface="Courier New"/>
                <a:ea typeface="Courier New"/>
                <a:cs typeface="Courier New"/>
                <a:sym typeface="Courier New"/>
              </a:rPr>
              <a:t> </a:t>
            </a:r>
            <a:r>
              <a:rPr lang="en-US">
                <a:solidFill>
                  <a:srgbClr val="E06C75"/>
                </a:solidFill>
                <a:latin typeface="Courier New"/>
                <a:ea typeface="Courier New"/>
                <a:cs typeface="Courier New"/>
                <a:sym typeface="Courier New"/>
              </a:rPr>
              <a:t>i</a:t>
            </a:r>
            <a:r>
              <a:rPr lang="en-US">
                <a:solidFill>
                  <a:srgbClr val="56B6C2"/>
                </a:solidFill>
                <a:latin typeface="Courier New"/>
                <a:ea typeface="Courier New"/>
                <a:cs typeface="Courier New"/>
                <a:sym typeface="Courier New"/>
              </a:rPr>
              <a:t>=</a:t>
            </a:r>
            <a:r>
              <a:rPr lang="en-US">
                <a:solidFill>
                  <a:srgbClr val="D19A66"/>
                </a:solidFill>
                <a:latin typeface="Courier New"/>
                <a:ea typeface="Courier New"/>
                <a:cs typeface="Courier New"/>
                <a:sym typeface="Courier New"/>
              </a:rPr>
              <a:t>0</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i</a:t>
            </a:r>
            <a:r>
              <a:rPr lang="en-US">
                <a:solidFill>
                  <a:srgbClr val="56B6C2"/>
                </a:solidFill>
                <a:latin typeface="Courier New"/>
                <a:ea typeface="Courier New"/>
                <a:cs typeface="Courier New"/>
                <a:sym typeface="Courier New"/>
              </a:rPr>
              <a:t>&lt;</a:t>
            </a:r>
            <a:r>
              <a:rPr lang="en-US">
                <a:solidFill>
                  <a:srgbClr val="E06C75"/>
                </a:solidFill>
                <a:latin typeface="Courier New"/>
                <a:ea typeface="Courier New"/>
                <a:cs typeface="Courier New"/>
                <a:sym typeface="Courier New"/>
              </a:rPr>
              <a:t>myHandlers</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length</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i</a:t>
            </a:r>
            <a:r>
              <a:rPr lang="en-US">
                <a:solidFill>
                  <a:srgbClr val="56B6C2"/>
                </a:solidFill>
                <a:latin typeface="Courier New"/>
                <a:ea typeface="Courier New"/>
                <a:cs typeface="Courier New"/>
                <a:sym typeface="Courier New"/>
              </a:rPr>
              <a:t>++</a:t>
            </a:r>
            <a:r>
              <a:rPr lang="en-US">
                <a:solidFill>
                  <a:srgbClr val="ABB2BF"/>
                </a:solidFill>
                <a:latin typeface="Courier New"/>
                <a:ea typeface="Courier New"/>
                <a:cs typeface="Courier New"/>
                <a:sym typeface="Courier New"/>
              </a:rPr>
              <a:t>){</a:t>
            </a:r>
            <a:endParaRPr>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a:solidFill>
                  <a:srgbClr val="ABB2BF"/>
                </a:solidFill>
                <a:latin typeface="Courier New"/>
                <a:ea typeface="Courier New"/>
                <a:cs typeface="Courier New"/>
                <a:sym typeface="Courier New"/>
              </a:rPr>
              <a:t>  </a:t>
            </a:r>
            <a:r>
              <a:rPr lang="en-US">
                <a:solidFill>
                  <a:srgbClr val="E06C75"/>
                </a:solidFill>
                <a:latin typeface="Courier New"/>
                <a:ea typeface="Courier New"/>
                <a:cs typeface="Courier New"/>
                <a:sym typeface="Courier New"/>
              </a:rPr>
              <a:t>myHandlers</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i</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align</a:t>
            </a:r>
            <a:r>
              <a:rPr lang="en-US">
                <a:solidFill>
                  <a:srgbClr val="ABB2BF"/>
                </a:solidFill>
                <a:latin typeface="Courier New"/>
                <a:ea typeface="Courier New"/>
                <a:cs typeface="Courier New"/>
                <a:sym typeface="Courier New"/>
              </a:rPr>
              <a:t> </a:t>
            </a:r>
            <a:r>
              <a:rPr lang="en-US">
                <a:solidFill>
                  <a:srgbClr val="56B6C2"/>
                </a:solidFill>
                <a:latin typeface="Courier New"/>
                <a:ea typeface="Courier New"/>
                <a:cs typeface="Courier New"/>
                <a:sym typeface="Courier New"/>
              </a:rPr>
              <a:t>=</a:t>
            </a:r>
            <a:r>
              <a:rPr lang="en-US">
                <a:solidFill>
                  <a:srgbClr val="98C379"/>
                </a:solidFill>
                <a:latin typeface="Courier New"/>
                <a:ea typeface="Courier New"/>
                <a:cs typeface="Courier New"/>
                <a:sym typeface="Courier New"/>
              </a:rPr>
              <a:t>"center"</a:t>
            </a:r>
            <a:r>
              <a:rPr lang="en-US">
                <a:solidFill>
                  <a:srgbClr val="ABB2BF"/>
                </a:solidFill>
                <a:latin typeface="Courier New"/>
                <a:ea typeface="Courier New"/>
                <a:cs typeface="Courier New"/>
                <a:sym typeface="Courier New"/>
              </a:rPr>
              <a:t>;</a:t>
            </a:r>
            <a:endParaRPr>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a:solidFill>
                  <a:srgbClr val="ABB2BF"/>
                </a:solidFill>
                <a:latin typeface="Courier New"/>
                <a:ea typeface="Courier New"/>
                <a:cs typeface="Courier New"/>
                <a:sym typeface="Courier New"/>
              </a:rPr>
              <a:t>  </a:t>
            </a:r>
            <a:r>
              <a:rPr lang="en-US">
                <a:solidFill>
                  <a:srgbClr val="E06C75"/>
                </a:solidFill>
                <a:latin typeface="Courier New"/>
                <a:ea typeface="Courier New"/>
                <a:cs typeface="Courier New"/>
                <a:sym typeface="Courier New"/>
              </a:rPr>
              <a:t>myHandlers</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i</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style</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color</a:t>
            </a:r>
            <a:r>
              <a:rPr lang="en-US">
                <a:solidFill>
                  <a:srgbClr val="ABB2BF"/>
                </a:solidFill>
                <a:latin typeface="Courier New"/>
                <a:ea typeface="Courier New"/>
                <a:cs typeface="Courier New"/>
                <a:sym typeface="Courier New"/>
              </a:rPr>
              <a:t> </a:t>
            </a:r>
            <a:r>
              <a:rPr lang="en-US">
                <a:solidFill>
                  <a:srgbClr val="56B6C2"/>
                </a:solidFill>
                <a:latin typeface="Courier New"/>
                <a:ea typeface="Courier New"/>
                <a:cs typeface="Courier New"/>
                <a:sym typeface="Courier New"/>
              </a:rPr>
              <a:t>=</a:t>
            </a:r>
            <a:r>
              <a:rPr lang="en-US">
                <a:solidFill>
                  <a:srgbClr val="98C379"/>
                </a:solidFill>
                <a:latin typeface="Courier New"/>
                <a:ea typeface="Courier New"/>
                <a:cs typeface="Courier New"/>
                <a:sym typeface="Courier New"/>
              </a:rPr>
              <a:t>"white"</a:t>
            </a:r>
            <a:r>
              <a:rPr lang="en-US">
                <a:solidFill>
                  <a:srgbClr val="ABB2BF"/>
                </a:solidFill>
                <a:latin typeface="Courier New"/>
                <a:ea typeface="Courier New"/>
                <a:cs typeface="Courier New"/>
                <a:sym typeface="Courier New"/>
              </a:rPr>
              <a:t>;</a:t>
            </a:r>
            <a:endParaRPr>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a:solidFill>
                  <a:srgbClr val="ABB2BF"/>
                </a:solidFill>
                <a:latin typeface="Courier New"/>
                <a:ea typeface="Courier New"/>
                <a:cs typeface="Courier New"/>
                <a:sym typeface="Courier New"/>
              </a:rPr>
              <a:t>  </a:t>
            </a:r>
            <a:r>
              <a:rPr lang="en-US">
                <a:solidFill>
                  <a:srgbClr val="E06C75"/>
                </a:solidFill>
                <a:latin typeface="Courier New"/>
                <a:ea typeface="Courier New"/>
                <a:cs typeface="Courier New"/>
                <a:sym typeface="Courier New"/>
              </a:rPr>
              <a:t>myHandlers</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i</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style</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fontWeight</a:t>
            </a:r>
            <a:r>
              <a:rPr lang="en-US">
                <a:solidFill>
                  <a:srgbClr val="56B6C2"/>
                </a:solidFill>
                <a:latin typeface="Courier New"/>
                <a:ea typeface="Courier New"/>
                <a:cs typeface="Courier New"/>
                <a:sym typeface="Courier New"/>
              </a:rPr>
              <a:t>=</a:t>
            </a:r>
            <a:r>
              <a:rPr lang="en-US">
                <a:solidFill>
                  <a:srgbClr val="98C379"/>
                </a:solidFill>
                <a:latin typeface="Courier New"/>
                <a:ea typeface="Courier New"/>
                <a:cs typeface="Courier New"/>
                <a:sym typeface="Courier New"/>
              </a:rPr>
              <a:t>"bold"</a:t>
            </a:r>
            <a:r>
              <a:rPr lang="en-US">
                <a:solidFill>
                  <a:srgbClr val="ABB2BF"/>
                </a:solidFill>
                <a:latin typeface="Courier New"/>
                <a:ea typeface="Courier New"/>
                <a:cs typeface="Courier New"/>
                <a:sym typeface="Courier New"/>
              </a:rPr>
              <a:t>;</a:t>
            </a:r>
            <a:endParaRPr>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a:solidFill>
                  <a:srgbClr val="ABB2BF"/>
                </a:solidFill>
                <a:latin typeface="Courier New"/>
                <a:ea typeface="Courier New"/>
                <a:cs typeface="Courier New"/>
                <a:sym typeface="Courier New"/>
              </a:rPr>
              <a:t>  </a:t>
            </a:r>
            <a:r>
              <a:rPr lang="en-US">
                <a:solidFill>
                  <a:srgbClr val="E06C75"/>
                </a:solidFill>
                <a:latin typeface="Courier New"/>
                <a:ea typeface="Courier New"/>
                <a:cs typeface="Courier New"/>
                <a:sym typeface="Courier New"/>
              </a:rPr>
              <a:t>myHandlers</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i</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style</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border</a:t>
            </a:r>
            <a:r>
              <a:rPr lang="en-US">
                <a:solidFill>
                  <a:srgbClr val="ABB2BF"/>
                </a:solidFill>
                <a:latin typeface="Courier New"/>
                <a:ea typeface="Courier New"/>
                <a:cs typeface="Courier New"/>
                <a:sym typeface="Courier New"/>
              </a:rPr>
              <a:t> </a:t>
            </a:r>
            <a:r>
              <a:rPr lang="en-US">
                <a:solidFill>
                  <a:srgbClr val="56B6C2"/>
                </a:solidFill>
                <a:latin typeface="Courier New"/>
                <a:ea typeface="Courier New"/>
                <a:cs typeface="Courier New"/>
                <a:sym typeface="Courier New"/>
              </a:rPr>
              <a:t>=</a:t>
            </a:r>
            <a:r>
              <a:rPr lang="en-US">
                <a:solidFill>
                  <a:srgbClr val="ABB2BF"/>
                </a:solidFill>
                <a:latin typeface="Courier New"/>
                <a:ea typeface="Courier New"/>
                <a:cs typeface="Courier New"/>
                <a:sym typeface="Courier New"/>
              </a:rPr>
              <a:t> </a:t>
            </a:r>
            <a:r>
              <a:rPr lang="en-US">
                <a:solidFill>
                  <a:srgbClr val="98C379"/>
                </a:solidFill>
                <a:latin typeface="Courier New"/>
                <a:ea typeface="Courier New"/>
                <a:cs typeface="Courier New"/>
                <a:sym typeface="Courier New"/>
              </a:rPr>
              <a:t>"solid 1px orange"</a:t>
            </a:r>
            <a:r>
              <a:rPr lang="en-US">
                <a:solidFill>
                  <a:srgbClr val="ABB2BF"/>
                </a:solidFill>
                <a:latin typeface="Courier New"/>
                <a:ea typeface="Courier New"/>
                <a:cs typeface="Courier New"/>
                <a:sym typeface="Courier New"/>
              </a:rPr>
              <a:t>;</a:t>
            </a:r>
            <a:endParaRPr>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a:solidFill>
                  <a:srgbClr val="ABB2BF"/>
                </a:solidFill>
                <a:latin typeface="Courier New"/>
                <a:ea typeface="Courier New"/>
                <a:cs typeface="Courier New"/>
                <a:sym typeface="Courier New"/>
              </a:rPr>
              <a:t>  </a:t>
            </a:r>
            <a:r>
              <a:rPr lang="en-US">
                <a:solidFill>
                  <a:srgbClr val="E06C75"/>
                </a:solidFill>
                <a:latin typeface="Courier New"/>
                <a:ea typeface="Courier New"/>
                <a:cs typeface="Courier New"/>
                <a:sym typeface="Courier New"/>
              </a:rPr>
              <a:t>myHandlers</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i</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style</a:t>
            </a:r>
            <a:r>
              <a:rPr lang="en-US">
                <a:solidFill>
                  <a:srgbClr val="ABB2BF"/>
                </a:solidFill>
                <a:latin typeface="Courier New"/>
                <a:ea typeface="Courier New"/>
                <a:cs typeface="Courier New"/>
                <a:sym typeface="Courier New"/>
              </a:rPr>
              <a:t>.</a:t>
            </a:r>
            <a:r>
              <a:rPr lang="en-US">
                <a:solidFill>
                  <a:srgbClr val="E06C75"/>
                </a:solidFill>
                <a:latin typeface="Courier New"/>
                <a:ea typeface="Courier New"/>
                <a:cs typeface="Courier New"/>
                <a:sym typeface="Courier New"/>
              </a:rPr>
              <a:t>fontVariantCaps</a:t>
            </a:r>
            <a:r>
              <a:rPr lang="en-US">
                <a:solidFill>
                  <a:srgbClr val="56B6C2"/>
                </a:solidFill>
                <a:latin typeface="Courier New"/>
                <a:ea typeface="Courier New"/>
                <a:cs typeface="Courier New"/>
                <a:sym typeface="Courier New"/>
              </a:rPr>
              <a:t>=</a:t>
            </a:r>
            <a:r>
              <a:rPr lang="en-US">
                <a:solidFill>
                  <a:srgbClr val="98C379"/>
                </a:solidFill>
                <a:latin typeface="Courier New"/>
                <a:ea typeface="Courier New"/>
                <a:cs typeface="Courier New"/>
                <a:sym typeface="Courier New"/>
              </a:rPr>
              <a:t>"titling-caps"</a:t>
            </a:r>
            <a:r>
              <a:rPr lang="en-US">
                <a:solidFill>
                  <a:srgbClr val="ABB2BF"/>
                </a:solidFill>
                <a:latin typeface="Courier New"/>
                <a:ea typeface="Courier New"/>
                <a:cs typeface="Courier New"/>
                <a:sym typeface="Courier New"/>
              </a:rPr>
              <a:t>;</a:t>
            </a:r>
            <a:endParaRPr>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a:solidFill>
                  <a:srgbClr val="ABB2BF"/>
                </a:solidFill>
                <a:latin typeface="Courier New"/>
                <a:ea typeface="Courier New"/>
                <a:cs typeface="Courier New"/>
                <a:sym typeface="Courier New"/>
              </a:rPr>
              <a:t>}</a:t>
            </a:r>
            <a:endParaRPr>
              <a:solidFill>
                <a:srgbClr val="C678DD"/>
              </a:solidFill>
              <a:latin typeface="Courier New"/>
              <a:ea typeface="Courier New"/>
              <a:cs typeface="Courier New"/>
              <a:sym typeface="Courier New"/>
            </a:endParaRPr>
          </a:p>
        </p:txBody>
      </p:sp>
      <p:pic>
        <p:nvPicPr>
          <p:cNvPr id="1098" name="Google Shape;1098;p89"/>
          <p:cNvPicPr preferRelativeResize="0"/>
          <p:nvPr/>
        </p:nvPicPr>
        <p:blipFill rotWithShape="1">
          <a:blip r:embed="rId3">
            <a:alphaModFix/>
          </a:blip>
          <a:srcRect b="0" l="0" r="0" t="0"/>
          <a:stretch/>
        </p:blipFill>
        <p:spPr>
          <a:xfrm>
            <a:off x="7816200" y="4476750"/>
            <a:ext cx="1106900" cy="28602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90"/>
          <p:cNvSpPr txBox="1"/>
          <p:nvPr>
            <p:ph idx="12" type="sldNum"/>
          </p:nvPr>
        </p:nvSpPr>
        <p:spPr>
          <a:xfrm>
            <a:off x="334300" y="46823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05" name="Google Shape;1105;p90"/>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rgbClr val="666666"/>
                </a:solidFill>
                <a:latin typeface="Roboto"/>
                <a:ea typeface="Roboto"/>
                <a:cs typeface="Roboto"/>
                <a:sym typeface="Roboto"/>
              </a:rPr>
              <a:t>How to access elements in the </a:t>
            </a:r>
            <a:r>
              <a:rPr lang="en-US" sz="2200">
                <a:solidFill>
                  <a:schemeClr val="lt1"/>
                </a:solidFill>
                <a:highlight>
                  <a:srgbClr val="61AEEE"/>
                </a:highlight>
                <a:latin typeface="Roboto"/>
                <a:ea typeface="Roboto"/>
                <a:cs typeface="Roboto"/>
                <a:sym typeface="Roboto"/>
              </a:rPr>
              <a:t>DOM</a:t>
            </a:r>
            <a:endParaRPr sz="2200">
              <a:solidFill>
                <a:schemeClr val="lt1"/>
              </a:solidFill>
              <a:highlight>
                <a:srgbClr val="61AEEE"/>
              </a:highlight>
              <a:latin typeface="Roboto"/>
              <a:ea typeface="Roboto"/>
              <a:cs typeface="Roboto"/>
              <a:sym typeface="Roboto"/>
            </a:endParaRPr>
          </a:p>
        </p:txBody>
      </p:sp>
      <p:sp>
        <p:nvSpPr>
          <p:cNvPr id="1106" name="Google Shape;1106;p90"/>
          <p:cNvSpPr txBox="1"/>
          <p:nvPr/>
        </p:nvSpPr>
        <p:spPr>
          <a:xfrm>
            <a:off x="205175" y="849000"/>
            <a:ext cx="8681100" cy="758100"/>
          </a:xfrm>
          <a:prstGeom prst="rect">
            <a:avLst/>
          </a:prstGeom>
          <a:noFill/>
          <a:ln cap="flat" cmpd="sng" w="9525">
            <a:solidFill>
              <a:srgbClr val="FF5874"/>
            </a:solidFill>
            <a:prstDash val="lgDash"/>
            <a:round/>
            <a:headEnd len="sm" w="sm" type="none"/>
            <a:tailEnd len="sm" w="sm" type="none"/>
          </a:ln>
        </p:spPr>
        <p:txBody>
          <a:bodyPr anchorCtr="0" anchor="t" bIns="91425" lIns="91425" spcFirstLastPara="1" rIns="91425" wrap="square" tIns="91425">
            <a:spAutoFit/>
          </a:bodyPr>
          <a:lstStyle/>
          <a:p>
            <a:pPr indent="0" lvl="0" marL="0" rtl="0" algn="l">
              <a:lnSpc>
                <a:spcPct val="125000"/>
              </a:lnSpc>
              <a:spcBef>
                <a:spcPts val="1800"/>
              </a:spcBef>
              <a:spcAft>
                <a:spcPts val="400"/>
              </a:spcAft>
              <a:buNone/>
            </a:pPr>
            <a:r>
              <a:rPr b="1" lang="en-US" sz="1700">
                <a:solidFill>
                  <a:srgbClr val="666666"/>
                </a:solidFill>
                <a:latin typeface="Roboto"/>
                <a:ea typeface="Roboto"/>
                <a:cs typeface="Roboto"/>
                <a:sym typeface="Roboto"/>
              </a:rPr>
              <a:t>getElementsByClassName</a:t>
            </a:r>
            <a:r>
              <a:rPr lang="en-US" sz="1700">
                <a:solidFill>
                  <a:srgbClr val="666666"/>
                </a:solidFill>
                <a:latin typeface="Roboto"/>
                <a:ea typeface="Roboto"/>
                <a:cs typeface="Roboto"/>
                <a:sym typeface="Roboto"/>
              </a:rPr>
              <a:t>: </a:t>
            </a:r>
            <a:r>
              <a:rPr lang="en-US" sz="1700">
                <a:solidFill>
                  <a:srgbClr val="666666"/>
                </a:solidFill>
              </a:rPr>
              <a:t>- </a:t>
            </a:r>
            <a:r>
              <a:rPr lang="en-US" sz="1600">
                <a:solidFill>
                  <a:schemeClr val="dk1"/>
                </a:solidFill>
              </a:rPr>
              <a:t>getElementByClassName allows you to search all the elements with a specified class name on your page. </a:t>
            </a:r>
            <a:endParaRPr b="1" sz="1700">
              <a:solidFill>
                <a:srgbClr val="666666"/>
              </a:solidFill>
            </a:endParaRPr>
          </a:p>
        </p:txBody>
      </p:sp>
      <p:sp>
        <p:nvSpPr>
          <p:cNvPr id="1107" name="Google Shape;1107;p90"/>
          <p:cNvSpPr txBox="1"/>
          <p:nvPr/>
        </p:nvSpPr>
        <p:spPr>
          <a:xfrm>
            <a:off x="205175" y="16909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highlight>
                  <a:srgbClr val="00FFD0"/>
                </a:highlight>
              </a:rPr>
              <a:t>Syntax:</a:t>
            </a:r>
            <a:endParaRPr>
              <a:highlight>
                <a:srgbClr val="00FFD0"/>
              </a:highlight>
            </a:endParaRPr>
          </a:p>
        </p:txBody>
      </p:sp>
      <p:sp>
        <p:nvSpPr>
          <p:cNvPr id="1108" name="Google Shape;1108;p90"/>
          <p:cNvSpPr txBox="1"/>
          <p:nvPr/>
        </p:nvSpPr>
        <p:spPr>
          <a:xfrm>
            <a:off x="1075400" y="1797725"/>
            <a:ext cx="6741000" cy="2996100"/>
          </a:xfrm>
          <a:prstGeom prst="rect">
            <a:avLst/>
          </a:prstGeom>
          <a:noFill/>
          <a:ln cap="flat" cmpd="sng" w="9525">
            <a:solidFill>
              <a:srgbClr val="00FFD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5000"/>
              </a:lnSpc>
              <a:spcBef>
                <a:spcPts val="0"/>
              </a:spcBef>
              <a:spcAft>
                <a:spcPts val="0"/>
              </a:spcAft>
              <a:buNone/>
            </a:pPr>
            <a:r>
              <a:rPr lang="en-US" sz="1300">
                <a:solidFill>
                  <a:srgbClr val="C678DD"/>
                </a:solidFill>
                <a:latin typeface="Courier New"/>
                <a:ea typeface="Courier New"/>
                <a:cs typeface="Courier New"/>
                <a:sym typeface="Courier New"/>
              </a:rPr>
              <a:t>var</a:t>
            </a:r>
            <a:r>
              <a:rPr lang="en-US" sz="1300">
                <a:solidFill>
                  <a:srgbClr val="ABB2BF"/>
                </a:solidFill>
                <a:latin typeface="Courier New"/>
                <a:ea typeface="Courier New"/>
                <a:cs typeface="Courier New"/>
                <a:sym typeface="Courier New"/>
              </a:rPr>
              <a:t> </a:t>
            </a:r>
            <a:r>
              <a:rPr lang="en-US" sz="1300">
                <a:solidFill>
                  <a:srgbClr val="E06C75"/>
                </a:solidFill>
                <a:latin typeface="Courier New"/>
                <a:ea typeface="Courier New"/>
                <a:cs typeface="Courier New"/>
                <a:sym typeface="Courier New"/>
              </a:rPr>
              <a:t>myHandlers</a:t>
            </a:r>
            <a:r>
              <a:rPr lang="en-US" sz="1300">
                <a:solidFill>
                  <a:srgbClr val="ABB2BF"/>
                </a:solidFill>
                <a:latin typeface="Courier New"/>
                <a:ea typeface="Courier New"/>
                <a:cs typeface="Courier New"/>
                <a:sym typeface="Courier New"/>
              </a:rPr>
              <a:t> </a:t>
            </a:r>
            <a:r>
              <a:rPr lang="en-US" sz="1300">
                <a:solidFill>
                  <a:srgbClr val="56B6C2"/>
                </a:solidFill>
                <a:latin typeface="Courier New"/>
                <a:ea typeface="Courier New"/>
                <a:cs typeface="Courier New"/>
                <a:sym typeface="Courier New"/>
              </a:rPr>
              <a:t>=</a:t>
            </a:r>
            <a:r>
              <a:rPr lang="en-US" sz="1300">
                <a:solidFill>
                  <a:srgbClr val="ABB2BF"/>
                </a:solidFill>
                <a:latin typeface="Courier New"/>
                <a:ea typeface="Courier New"/>
                <a:cs typeface="Courier New"/>
                <a:sym typeface="Courier New"/>
              </a:rPr>
              <a:t> </a:t>
            </a:r>
            <a:r>
              <a:rPr lang="en-US" sz="1300">
                <a:solidFill>
                  <a:srgbClr val="E06C75"/>
                </a:solidFill>
                <a:latin typeface="Courier New"/>
                <a:ea typeface="Courier New"/>
                <a:cs typeface="Courier New"/>
                <a:sym typeface="Courier New"/>
              </a:rPr>
              <a:t>document</a:t>
            </a:r>
            <a:r>
              <a:rPr lang="en-US" sz="1300">
                <a:solidFill>
                  <a:srgbClr val="ABB2BF"/>
                </a:solidFill>
                <a:latin typeface="Courier New"/>
                <a:ea typeface="Courier New"/>
                <a:cs typeface="Courier New"/>
                <a:sym typeface="Courier New"/>
              </a:rPr>
              <a:t>.</a:t>
            </a:r>
            <a:r>
              <a:rPr lang="en-US" sz="1300">
                <a:solidFill>
                  <a:srgbClr val="61AFEF"/>
                </a:solidFill>
                <a:latin typeface="Courier New"/>
                <a:ea typeface="Courier New"/>
                <a:cs typeface="Courier New"/>
                <a:sym typeface="Courier New"/>
              </a:rPr>
              <a:t>getElementsByClassName</a:t>
            </a:r>
            <a:r>
              <a:rPr lang="en-US" sz="1300">
                <a:solidFill>
                  <a:srgbClr val="ABB2BF"/>
                </a:solidFill>
                <a:latin typeface="Courier New"/>
                <a:ea typeface="Courier New"/>
                <a:cs typeface="Courier New"/>
                <a:sym typeface="Courier New"/>
              </a:rPr>
              <a:t>(</a:t>
            </a:r>
            <a:r>
              <a:rPr lang="en-US" sz="1300">
                <a:solidFill>
                  <a:srgbClr val="98C379"/>
                </a:solidFill>
                <a:latin typeface="Courier New"/>
                <a:ea typeface="Courier New"/>
                <a:cs typeface="Courier New"/>
                <a:sym typeface="Courier New"/>
              </a:rPr>
              <a:t>"firstHeading"</a:t>
            </a:r>
            <a:r>
              <a:rPr lang="en-US"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300">
                <a:solidFill>
                  <a:srgbClr val="E5C07B"/>
                </a:solidFill>
                <a:latin typeface="Courier New"/>
                <a:ea typeface="Courier New"/>
                <a:cs typeface="Courier New"/>
                <a:sym typeface="Courier New"/>
              </a:rPr>
              <a:t>console</a:t>
            </a:r>
            <a:r>
              <a:rPr lang="en-US" sz="1300">
                <a:solidFill>
                  <a:srgbClr val="ABB2BF"/>
                </a:solidFill>
                <a:latin typeface="Courier New"/>
                <a:ea typeface="Courier New"/>
                <a:cs typeface="Courier New"/>
                <a:sym typeface="Courier New"/>
              </a:rPr>
              <a:t>.</a:t>
            </a:r>
            <a:r>
              <a:rPr lang="en-US" sz="1300">
                <a:solidFill>
                  <a:srgbClr val="61AFEF"/>
                </a:solidFill>
                <a:latin typeface="Courier New"/>
                <a:ea typeface="Courier New"/>
                <a:cs typeface="Courier New"/>
                <a:sym typeface="Courier New"/>
              </a:rPr>
              <a:t>log</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myHandlers</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length</a:t>
            </a:r>
            <a:r>
              <a:rPr lang="en-US"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300">
                <a:solidFill>
                  <a:srgbClr val="C678DD"/>
                </a:solidFill>
                <a:latin typeface="Courier New"/>
                <a:ea typeface="Courier New"/>
                <a:cs typeface="Courier New"/>
                <a:sym typeface="Courier New"/>
              </a:rPr>
              <a:t>for</a:t>
            </a:r>
            <a:r>
              <a:rPr lang="en-US" sz="1300">
                <a:solidFill>
                  <a:srgbClr val="ABB2BF"/>
                </a:solidFill>
                <a:latin typeface="Courier New"/>
                <a:ea typeface="Courier New"/>
                <a:cs typeface="Courier New"/>
                <a:sym typeface="Courier New"/>
              </a:rPr>
              <a:t>(</a:t>
            </a:r>
            <a:r>
              <a:rPr lang="en-US" sz="1300">
                <a:solidFill>
                  <a:srgbClr val="C678DD"/>
                </a:solidFill>
                <a:latin typeface="Courier New"/>
                <a:ea typeface="Courier New"/>
                <a:cs typeface="Courier New"/>
                <a:sym typeface="Courier New"/>
              </a:rPr>
              <a:t>var</a:t>
            </a:r>
            <a:r>
              <a:rPr lang="en-US" sz="1300">
                <a:solidFill>
                  <a:srgbClr val="ABB2BF"/>
                </a:solidFill>
                <a:latin typeface="Courier New"/>
                <a:ea typeface="Courier New"/>
                <a:cs typeface="Courier New"/>
                <a:sym typeface="Courier New"/>
              </a:rPr>
              <a:t> </a:t>
            </a:r>
            <a:r>
              <a:rPr lang="en-US" sz="1300">
                <a:solidFill>
                  <a:srgbClr val="E06C75"/>
                </a:solidFill>
                <a:latin typeface="Courier New"/>
                <a:ea typeface="Courier New"/>
                <a:cs typeface="Courier New"/>
                <a:sym typeface="Courier New"/>
              </a:rPr>
              <a:t>i</a:t>
            </a:r>
            <a:r>
              <a:rPr lang="en-US" sz="1300">
                <a:solidFill>
                  <a:srgbClr val="56B6C2"/>
                </a:solidFill>
                <a:latin typeface="Courier New"/>
                <a:ea typeface="Courier New"/>
                <a:cs typeface="Courier New"/>
                <a:sym typeface="Courier New"/>
              </a:rPr>
              <a:t>=</a:t>
            </a:r>
            <a:r>
              <a:rPr lang="en-US" sz="1300">
                <a:solidFill>
                  <a:srgbClr val="D19A66"/>
                </a:solidFill>
                <a:latin typeface="Courier New"/>
                <a:ea typeface="Courier New"/>
                <a:cs typeface="Courier New"/>
                <a:sym typeface="Courier New"/>
              </a:rPr>
              <a:t>0</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i</a:t>
            </a:r>
            <a:r>
              <a:rPr lang="en-US" sz="1300">
                <a:solidFill>
                  <a:srgbClr val="56B6C2"/>
                </a:solidFill>
                <a:latin typeface="Courier New"/>
                <a:ea typeface="Courier New"/>
                <a:cs typeface="Courier New"/>
                <a:sym typeface="Courier New"/>
              </a:rPr>
              <a:t>&lt;</a:t>
            </a:r>
            <a:r>
              <a:rPr lang="en-US" sz="1300">
                <a:solidFill>
                  <a:srgbClr val="E06C75"/>
                </a:solidFill>
                <a:latin typeface="Courier New"/>
                <a:ea typeface="Courier New"/>
                <a:cs typeface="Courier New"/>
                <a:sym typeface="Courier New"/>
              </a:rPr>
              <a:t>myHandlers</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length</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i</a:t>
            </a:r>
            <a:r>
              <a:rPr lang="en-US" sz="1300">
                <a:solidFill>
                  <a:srgbClr val="56B6C2"/>
                </a:solidFill>
                <a:latin typeface="Courier New"/>
                <a:ea typeface="Courier New"/>
                <a:cs typeface="Courier New"/>
                <a:sym typeface="Courier New"/>
              </a:rPr>
              <a:t>++</a:t>
            </a:r>
            <a:r>
              <a:rPr lang="en-US"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300">
                <a:solidFill>
                  <a:srgbClr val="ABB2BF"/>
                </a:solidFill>
                <a:latin typeface="Courier New"/>
                <a:ea typeface="Courier New"/>
                <a:cs typeface="Courier New"/>
                <a:sym typeface="Courier New"/>
              </a:rPr>
              <a:t>  </a:t>
            </a:r>
            <a:r>
              <a:rPr lang="en-US" sz="1300">
                <a:solidFill>
                  <a:srgbClr val="E06C75"/>
                </a:solidFill>
                <a:latin typeface="Courier New"/>
                <a:ea typeface="Courier New"/>
                <a:cs typeface="Courier New"/>
                <a:sym typeface="Courier New"/>
              </a:rPr>
              <a:t>myHandlers</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i</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align</a:t>
            </a:r>
            <a:r>
              <a:rPr lang="en-US" sz="1300">
                <a:solidFill>
                  <a:srgbClr val="ABB2BF"/>
                </a:solidFill>
                <a:latin typeface="Courier New"/>
                <a:ea typeface="Courier New"/>
                <a:cs typeface="Courier New"/>
                <a:sym typeface="Courier New"/>
              </a:rPr>
              <a:t> </a:t>
            </a:r>
            <a:r>
              <a:rPr lang="en-US" sz="1300">
                <a:solidFill>
                  <a:srgbClr val="56B6C2"/>
                </a:solidFill>
                <a:latin typeface="Courier New"/>
                <a:ea typeface="Courier New"/>
                <a:cs typeface="Courier New"/>
                <a:sym typeface="Courier New"/>
              </a:rPr>
              <a:t>=</a:t>
            </a:r>
            <a:r>
              <a:rPr lang="en-US" sz="1300">
                <a:solidFill>
                  <a:srgbClr val="98C379"/>
                </a:solidFill>
                <a:latin typeface="Courier New"/>
                <a:ea typeface="Courier New"/>
                <a:cs typeface="Courier New"/>
                <a:sym typeface="Courier New"/>
              </a:rPr>
              <a:t>"center"</a:t>
            </a:r>
            <a:r>
              <a:rPr lang="en-US"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300">
                <a:solidFill>
                  <a:srgbClr val="ABB2BF"/>
                </a:solidFill>
                <a:latin typeface="Courier New"/>
                <a:ea typeface="Courier New"/>
                <a:cs typeface="Courier New"/>
                <a:sym typeface="Courier New"/>
              </a:rPr>
              <a:t>  </a:t>
            </a:r>
            <a:r>
              <a:rPr lang="en-US" sz="1300">
                <a:solidFill>
                  <a:srgbClr val="E06C75"/>
                </a:solidFill>
                <a:latin typeface="Courier New"/>
                <a:ea typeface="Courier New"/>
                <a:cs typeface="Courier New"/>
                <a:sym typeface="Courier New"/>
              </a:rPr>
              <a:t>myHandlers</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i</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style</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color</a:t>
            </a:r>
            <a:r>
              <a:rPr lang="en-US" sz="1300">
                <a:solidFill>
                  <a:srgbClr val="ABB2BF"/>
                </a:solidFill>
                <a:latin typeface="Courier New"/>
                <a:ea typeface="Courier New"/>
                <a:cs typeface="Courier New"/>
                <a:sym typeface="Courier New"/>
              </a:rPr>
              <a:t> </a:t>
            </a:r>
            <a:r>
              <a:rPr lang="en-US" sz="1300">
                <a:solidFill>
                  <a:srgbClr val="56B6C2"/>
                </a:solidFill>
                <a:latin typeface="Courier New"/>
                <a:ea typeface="Courier New"/>
                <a:cs typeface="Courier New"/>
                <a:sym typeface="Courier New"/>
              </a:rPr>
              <a:t>=</a:t>
            </a:r>
            <a:r>
              <a:rPr lang="en-US" sz="1300">
                <a:solidFill>
                  <a:srgbClr val="98C379"/>
                </a:solidFill>
                <a:latin typeface="Courier New"/>
                <a:ea typeface="Courier New"/>
                <a:cs typeface="Courier New"/>
                <a:sym typeface="Courier New"/>
              </a:rPr>
              <a:t>"white"</a:t>
            </a:r>
            <a:r>
              <a:rPr lang="en-US"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300">
                <a:solidFill>
                  <a:srgbClr val="ABB2BF"/>
                </a:solidFill>
                <a:latin typeface="Courier New"/>
                <a:ea typeface="Courier New"/>
                <a:cs typeface="Courier New"/>
                <a:sym typeface="Courier New"/>
              </a:rPr>
              <a:t>  </a:t>
            </a:r>
            <a:r>
              <a:rPr lang="en-US" sz="1300">
                <a:solidFill>
                  <a:srgbClr val="E06C75"/>
                </a:solidFill>
                <a:latin typeface="Courier New"/>
                <a:ea typeface="Courier New"/>
                <a:cs typeface="Courier New"/>
                <a:sym typeface="Courier New"/>
              </a:rPr>
              <a:t>myHandlers</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i</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style</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fontWeight</a:t>
            </a:r>
            <a:r>
              <a:rPr lang="en-US" sz="1300">
                <a:solidFill>
                  <a:srgbClr val="56B6C2"/>
                </a:solidFill>
                <a:latin typeface="Courier New"/>
                <a:ea typeface="Courier New"/>
                <a:cs typeface="Courier New"/>
                <a:sym typeface="Courier New"/>
              </a:rPr>
              <a:t>=</a:t>
            </a:r>
            <a:r>
              <a:rPr lang="en-US" sz="1300">
                <a:solidFill>
                  <a:srgbClr val="98C379"/>
                </a:solidFill>
                <a:latin typeface="Courier New"/>
                <a:ea typeface="Courier New"/>
                <a:cs typeface="Courier New"/>
                <a:sym typeface="Courier New"/>
              </a:rPr>
              <a:t>"bold"</a:t>
            </a:r>
            <a:r>
              <a:rPr lang="en-US"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300">
                <a:solidFill>
                  <a:srgbClr val="ABB2BF"/>
                </a:solidFill>
                <a:latin typeface="Courier New"/>
                <a:ea typeface="Courier New"/>
                <a:cs typeface="Courier New"/>
                <a:sym typeface="Courier New"/>
              </a:rPr>
              <a:t>  </a:t>
            </a:r>
            <a:r>
              <a:rPr lang="en-US" sz="1300">
                <a:solidFill>
                  <a:srgbClr val="E06C75"/>
                </a:solidFill>
                <a:latin typeface="Courier New"/>
                <a:ea typeface="Courier New"/>
                <a:cs typeface="Courier New"/>
                <a:sym typeface="Courier New"/>
              </a:rPr>
              <a:t>myHandlers</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i</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style</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border</a:t>
            </a:r>
            <a:r>
              <a:rPr lang="en-US" sz="1300">
                <a:solidFill>
                  <a:srgbClr val="ABB2BF"/>
                </a:solidFill>
                <a:latin typeface="Courier New"/>
                <a:ea typeface="Courier New"/>
                <a:cs typeface="Courier New"/>
                <a:sym typeface="Courier New"/>
              </a:rPr>
              <a:t> </a:t>
            </a:r>
            <a:r>
              <a:rPr lang="en-US" sz="1300">
                <a:solidFill>
                  <a:srgbClr val="56B6C2"/>
                </a:solidFill>
                <a:latin typeface="Courier New"/>
                <a:ea typeface="Courier New"/>
                <a:cs typeface="Courier New"/>
                <a:sym typeface="Courier New"/>
              </a:rPr>
              <a:t>=</a:t>
            </a:r>
            <a:r>
              <a:rPr lang="en-US" sz="1300">
                <a:solidFill>
                  <a:srgbClr val="98C379"/>
                </a:solidFill>
                <a:latin typeface="Courier New"/>
                <a:ea typeface="Courier New"/>
                <a:cs typeface="Courier New"/>
                <a:sym typeface="Courier New"/>
              </a:rPr>
              <a:t>"solid 2px red"</a:t>
            </a:r>
            <a:r>
              <a:rPr lang="en-US"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300">
                <a:solidFill>
                  <a:srgbClr val="ABB2BF"/>
                </a:solidFill>
                <a:latin typeface="Courier New"/>
                <a:ea typeface="Courier New"/>
                <a:cs typeface="Courier New"/>
                <a:sym typeface="Courier New"/>
              </a:rPr>
              <a:t>  </a:t>
            </a:r>
            <a:r>
              <a:rPr lang="en-US" sz="1300">
                <a:solidFill>
                  <a:srgbClr val="E06C75"/>
                </a:solidFill>
                <a:latin typeface="Courier New"/>
                <a:ea typeface="Courier New"/>
                <a:cs typeface="Courier New"/>
                <a:sym typeface="Courier New"/>
              </a:rPr>
              <a:t>myHandlers</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i</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style</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borderRadius</a:t>
            </a:r>
            <a:r>
              <a:rPr lang="en-US" sz="1300">
                <a:solidFill>
                  <a:srgbClr val="ABB2BF"/>
                </a:solidFill>
                <a:latin typeface="Courier New"/>
                <a:ea typeface="Courier New"/>
                <a:cs typeface="Courier New"/>
                <a:sym typeface="Courier New"/>
              </a:rPr>
              <a:t> </a:t>
            </a:r>
            <a:r>
              <a:rPr lang="en-US" sz="1300">
                <a:solidFill>
                  <a:srgbClr val="56B6C2"/>
                </a:solidFill>
                <a:latin typeface="Courier New"/>
                <a:ea typeface="Courier New"/>
                <a:cs typeface="Courier New"/>
                <a:sym typeface="Courier New"/>
              </a:rPr>
              <a:t>=</a:t>
            </a:r>
            <a:r>
              <a:rPr lang="en-US" sz="1300">
                <a:solidFill>
                  <a:srgbClr val="98C379"/>
                </a:solidFill>
                <a:latin typeface="Courier New"/>
                <a:ea typeface="Courier New"/>
                <a:cs typeface="Courier New"/>
                <a:sym typeface="Courier New"/>
              </a:rPr>
              <a:t>"25px"</a:t>
            </a:r>
            <a:r>
              <a:rPr lang="en-US"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300">
                <a:solidFill>
                  <a:srgbClr val="ABB2BF"/>
                </a:solidFill>
                <a:latin typeface="Courier New"/>
                <a:ea typeface="Courier New"/>
                <a:cs typeface="Courier New"/>
                <a:sym typeface="Courier New"/>
              </a:rPr>
              <a:t>  </a:t>
            </a:r>
            <a:r>
              <a:rPr lang="en-US" sz="1300">
                <a:solidFill>
                  <a:srgbClr val="E06C75"/>
                </a:solidFill>
                <a:latin typeface="Courier New"/>
                <a:ea typeface="Courier New"/>
                <a:cs typeface="Courier New"/>
                <a:sym typeface="Courier New"/>
              </a:rPr>
              <a:t>myHandlers</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i</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style</a:t>
            </a:r>
            <a:r>
              <a:rPr lang="en-US" sz="1300">
                <a:solidFill>
                  <a:srgbClr val="ABB2BF"/>
                </a:solidFill>
                <a:latin typeface="Courier New"/>
                <a:ea typeface="Courier New"/>
                <a:cs typeface="Courier New"/>
                <a:sym typeface="Courier New"/>
              </a:rPr>
              <a:t>.</a:t>
            </a:r>
            <a:r>
              <a:rPr lang="en-US" sz="1300">
                <a:solidFill>
                  <a:srgbClr val="E06C75"/>
                </a:solidFill>
                <a:latin typeface="Courier New"/>
                <a:ea typeface="Courier New"/>
                <a:cs typeface="Courier New"/>
                <a:sym typeface="Courier New"/>
              </a:rPr>
              <a:t>padding</a:t>
            </a:r>
            <a:r>
              <a:rPr lang="en-US" sz="1300">
                <a:solidFill>
                  <a:srgbClr val="56B6C2"/>
                </a:solidFill>
                <a:latin typeface="Courier New"/>
                <a:ea typeface="Courier New"/>
                <a:cs typeface="Courier New"/>
                <a:sym typeface="Courier New"/>
              </a:rPr>
              <a:t>=</a:t>
            </a:r>
            <a:r>
              <a:rPr lang="en-US" sz="1300">
                <a:solidFill>
                  <a:srgbClr val="98C379"/>
                </a:solidFill>
                <a:latin typeface="Courier New"/>
                <a:ea typeface="Courier New"/>
                <a:cs typeface="Courier New"/>
                <a:sym typeface="Courier New"/>
              </a:rPr>
              <a:t>"20px"</a:t>
            </a:r>
            <a:r>
              <a:rPr lang="en-US"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US" sz="1300">
                <a:solidFill>
                  <a:srgbClr val="ABB2BF"/>
                </a:solidFill>
                <a:latin typeface="Courier New"/>
                <a:ea typeface="Courier New"/>
                <a:cs typeface="Courier New"/>
                <a:sym typeface="Courier New"/>
              </a:rPr>
              <a:t>}</a:t>
            </a:r>
            <a:endParaRPr>
              <a:solidFill>
                <a:srgbClr val="C678DD"/>
              </a:solidFill>
              <a:latin typeface="Courier New"/>
              <a:ea typeface="Courier New"/>
              <a:cs typeface="Courier New"/>
              <a:sym typeface="Courier New"/>
            </a:endParaRPr>
          </a:p>
        </p:txBody>
      </p:sp>
      <p:pic>
        <p:nvPicPr>
          <p:cNvPr id="1109" name="Google Shape;1109;p90"/>
          <p:cNvPicPr preferRelativeResize="0"/>
          <p:nvPr/>
        </p:nvPicPr>
        <p:blipFill rotWithShape="1">
          <a:blip r:embed="rId3">
            <a:alphaModFix/>
          </a:blip>
          <a:srcRect b="0" l="0" r="0" t="0"/>
          <a:stretch/>
        </p:blipFill>
        <p:spPr>
          <a:xfrm>
            <a:off x="8037100" y="4501750"/>
            <a:ext cx="1106900" cy="28602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1"/>
          <p:cNvSpPr txBox="1"/>
          <p:nvPr>
            <p:ph idx="12" type="sldNum"/>
          </p:nvPr>
        </p:nvSpPr>
        <p:spPr>
          <a:xfrm>
            <a:off x="334300" y="46823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16" name="Google Shape;1116;p91"/>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rgbClr val="666666"/>
                </a:solidFill>
                <a:latin typeface="Roboto"/>
                <a:ea typeface="Roboto"/>
                <a:cs typeface="Roboto"/>
                <a:sym typeface="Roboto"/>
              </a:rPr>
              <a:t>How to access elements in the </a:t>
            </a:r>
            <a:r>
              <a:rPr lang="en-US" sz="2200">
                <a:solidFill>
                  <a:schemeClr val="lt1"/>
                </a:solidFill>
                <a:highlight>
                  <a:srgbClr val="61AEEE"/>
                </a:highlight>
                <a:latin typeface="Roboto"/>
                <a:ea typeface="Roboto"/>
                <a:cs typeface="Roboto"/>
                <a:sym typeface="Roboto"/>
              </a:rPr>
              <a:t>DOM</a:t>
            </a:r>
            <a:endParaRPr sz="2200">
              <a:solidFill>
                <a:schemeClr val="lt1"/>
              </a:solidFill>
              <a:highlight>
                <a:srgbClr val="61AEEE"/>
              </a:highlight>
              <a:latin typeface="Roboto"/>
              <a:ea typeface="Roboto"/>
              <a:cs typeface="Roboto"/>
              <a:sym typeface="Roboto"/>
            </a:endParaRPr>
          </a:p>
        </p:txBody>
      </p:sp>
      <p:sp>
        <p:nvSpPr>
          <p:cNvPr id="1117" name="Google Shape;1117;p91"/>
          <p:cNvSpPr txBox="1"/>
          <p:nvPr/>
        </p:nvSpPr>
        <p:spPr>
          <a:xfrm>
            <a:off x="475975" y="721625"/>
            <a:ext cx="7638600" cy="651600"/>
          </a:xfrm>
          <a:prstGeom prst="rect">
            <a:avLst/>
          </a:prstGeom>
          <a:noFill/>
          <a:ln cap="flat" cmpd="sng" w="9525">
            <a:solidFill>
              <a:srgbClr val="FF99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US" sz="1200">
                <a:solidFill>
                  <a:srgbClr val="666666"/>
                </a:solidFill>
                <a:latin typeface="Lora"/>
                <a:ea typeface="Lora"/>
                <a:cs typeface="Lora"/>
                <a:sym typeface="Lora"/>
              </a:rPr>
              <a:t>Node:</a:t>
            </a:r>
            <a:endParaRPr b="1" sz="1200">
              <a:solidFill>
                <a:srgbClr val="666666"/>
              </a:solidFill>
              <a:latin typeface="Lora"/>
              <a:ea typeface="Lora"/>
              <a:cs typeface="Lora"/>
              <a:sym typeface="Lora"/>
            </a:endParaRPr>
          </a:p>
          <a:p>
            <a:pPr indent="0" lvl="0" marL="304800" marR="304800" rtl="0" algn="l">
              <a:lnSpc>
                <a:spcPct val="147600"/>
              </a:lnSpc>
              <a:spcBef>
                <a:spcPts val="400"/>
              </a:spcBef>
              <a:spcAft>
                <a:spcPts val="2000"/>
              </a:spcAft>
              <a:buNone/>
            </a:pPr>
            <a:r>
              <a:rPr lang="en-US" sz="1200">
                <a:solidFill>
                  <a:srgbClr val="666666"/>
                </a:solidFill>
                <a:latin typeface="Lora"/>
                <a:ea typeface="Lora"/>
                <a:cs typeface="Lora"/>
                <a:sym typeface="Lora"/>
              </a:rPr>
              <a:t>Any element on a page including text &amp; whitespaces of a DOM structure is known as “NODE.”</a:t>
            </a:r>
            <a:endParaRPr sz="1200">
              <a:solidFill>
                <a:srgbClr val="666666"/>
              </a:solidFill>
              <a:latin typeface="Lora"/>
              <a:ea typeface="Lora"/>
              <a:cs typeface="Lora"/>
              <a:sym typeface="Lora"/>
            </a:endParaRPr>
          </a:p>
        </p:txBody>
      </p:sp>
      <p:sp>
        <p:nvSpPr>
          <p:cNvPr id="1118" name="Google Shape;1118;p91"/>
          <p:cNvSpPr txBox="1"/>
          <p:nvPr/>
        </p:nvSpPr>
        <p:spPr>
          <a:xfrm>
            <a:off x="76778" y="1440900"/>
            <a:ext cx="2654400" cy="22617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marR="304800" rtl="0" algn="l">
              <a:lnSpc>
                <a:spcPct val="147600"/>
              </a:lnSpc>
              <a:spcBef>
                <a:spcPts val="0"/>
              </a:spcBef>
              <a:spcAft>
                <a:spcPts val="0"/>
              </a:spcAft>
              <a:buNone/>
            </a:pPr>
            <a:r>
              <a:rPr b="1" lang="en-US" sz="1200">
                <a:solidFill>
                  <a:srgbClr val="666666"/>
                </a:solidFill>
                <a:latin typeface="Lora"/>
                <a:ea typeface="Lora"/>
                <a:cs typeface="Lora"/>
                <a:sym typeface="Lora"/>
              </a:rPr>
              <a:t>Nodes available in DOM:</a:t>
            </a:r>
            <a:endParaRPr b="1" sz="1200">
              <a:solidFill>
                <a:srgbClr val="666666"/>
              </a:solidFill>
              <a:latin typeface="Lora"/>
              <a:ea typeface="Lora"/>
              <a:cs typeface="Lora"/>
              <a:sym typeface="Lora"/>
            </a:endParaRPr>
          </a:p>
          <a:p>
            <a:pPr indent="-304800" lvl="0" marL="457200" rtl="0" algn="l">
              <a:lnSpc>
                <a:spcPct val="147600"/>
              </a:lnSpc>
              <a:spcBef>
                <a:spcPts val="2000"/>
              </a:spcBef>
              <a:spcAft>
                <a:spcPts val="0"/>
              </a:spcAft>
              <a:buClr>
                <a:srgbClr val="666666"/>
              </a:buClr>
              <a:buSzPts val="1200"/>
              <a:buFont typeface="Lora"/>
              <a:buChar char="●"/>
            </a:pPr>
            <a:r>
              <a:rPr lang="en-US" sz="1200">
                <a:solidFill>
                  <a:srgbClr val="666666"/>
                </a:solidFill>
                <a:latin typeface="Lora"/>
                <a:ea typeface="Lora"/>
                <a:cs typeface="Lora"/>
                <a:sym typeface="Lora"/>
              </a:rPr>
              <a:t>node.childNodes</a:t>
            </a:r>
            <a:endParaRPr sz="1200">
              <a:solidFill>
                <a:srgbClr val="666666"/>
              </a:solidFill>
              <a:latin typeface="Lora"/>
              <a:ea typeface="Lora"/>
              <a:cs typeface="Lora"/>
              <a:sym typeface="Lora"/>
            </a:endParaRPr>
          </a:p>
          <a:p>
            <a:pPr indent="-304800" lvl="0" marL="457200" rtl="0" algn="l">
              <a:lnSpc>
                <a:spcPct val="147600"/>
              </a:lnSpc>
              <a:spcBef>
                <a:spcPts val="0"/>
              </a:spcBef>
              <a:spcAft>
                <a:spcPts val="0"/>
              </a:spcAft>
              <a:buClr>
                <a:srgbClr val="666666"/>
              </a:buClr>
              <a:buSzPts val="1200"/>
              <a:buFont typeface="Lora"/>
              <a:buChar char="●"/>
            </a:pPr>
            <a:r>
              <a:rPr lang="en-US" sz="1200">
                <a:solidFill>
                  <a:srgbClr val="666666"/>
                </a:solidFill>
                <a:latin typeface="Lora"/>
                <a:ea typeface="Lora"/>
                <a:cs typeface="Lora"/>
                <a:sym typeface="Lora"/>
              </a:rPr>
              <a:t>node.firstChild</a:t>
            </a:r>
            <a:endParaRPr sz="1200">
              <a:solidFill>
                <a:srgbClr val="666666"/>
              </a:solidFill>
              <a:latin typeface="Lora"/>
              <a:ea typeface="Lora"/>
              <a:cs typeface="Lora"/>
              <a:sym typeface="Lora"/>
            </a:endParaRPr>
          </a:p>
          <a:p>
            <a:pPr indent="-304800" lvl="0" marL="457200" rtl="0" algn="l">
              <a:lnSpc>
                <a:spcPct val="147600"/>
              </a:lnSpc>
              <a:spcBef>
                <a:spcPts val="0"/>
              </a:spcBef>
              <a:spcAft>
                <a:spcPts val="0"/>
              </a:spcAft>
              <a:buClr>
                <a:srgbClr val="666666"/>
              </a:buClr>
              <a:buSzPts val="1200"/>
              <a:buFont typeface="Lora"/>
              <a:buChar char="●"/>
            </a:pPr>
            <a:r>
              <a:rPr lang="en-US" sz="1200">
                <a:solidFill>
                  <a:srgbClr val="666666"/>
                </a:solidFill>
                <a:latin typeface="Lora"/>
                <a:ea typeface="Lora"/>
                <a:cs typeface="Lora"/>
                <a:sym typeface="Lora"/>
              </a:rPr>
              <a:t>node.lastChild</a:t>
            </a:r>
            <a:endParaRPr sz="1200">
              <a:solidFill>
                <a:srgbClr val="666666"/>
              </a:solidFill>
              <a:latin typeface="Lora"/>
              <a:ea typeface="Lora"/>
              <a:cs typeface="Lora"/>
              <a:sym typeface="Lora"/>
            </a:endParaRPr>
          </a:p>
          <a:p>
            <a:pPr indent="-304800" lvl="0" marL="457200" rtl="0" algn="l">
              <a:lnSpc>
                <a:spcPct val="147600"/>
              </a:lnSpc>
              <a:spcBef>
                <a:spcPts val="0"/>
              </a:spcBef>
              <a:spcAft>
                <a:spcPts val="0"/>
              </a:spcAft>
              <a:buClr>
                <a:srgbClr val="666666"/>
              </a:buClr>
              <a:buSzPts val="1200"/>
              <a:buFont typeface="Lora"/>
              <a:buChar char="●"/>
            </a:pPr>
            <a:r>
              <a:rPr lang="en-US" sz="1200">
                <a:solidFill>
                  <a:srgbClr val="666666"/>
                </a:solidFill>
                <a:latin typeface="Lora"/>
                <a:ea typeface="Lora"/>
                <a:cs typeface="Lora"/>
                <a:sym typeface="Lora"/>
              </a:rPr>
              <a:t>node.parentNode</a:t>
            </a:r>
            <a:endParaRPr sz="1200">
              <a:solidFill>
                <a:srgbClr val="666666"/>
              </a:solidFill>
              <a:latin typeface="Lora"/>
              <a:ea typeface="Lora"/>
              <a:cs typeface="Lora"/>
              <a:sym typeface="Lora"/>
            </a:endParaRPr>
          </a:p>
          <a:p>
            <a:pPr indent="-304800" lvl="0" marL="457200" rtl="0" algn="l">
              <a:lnSpc>
                <a:spcPct val="147600"/>
              </a:lnSpc>
              <a:spcBef>
                <a:spcPts val="0"/>
              </a:spcBef>
              <a:spcAft>
                <a:spcPts val="0"/>
              </a:spcAft>
              <a:buClr>
                <a:srgbClr val="666666"/>
              </a:buClr>
              <a:buSzPts val="1200"/>
              <a:buFont typeface="Lora"/>
              <a:buChar char="●"/>
            </a:pPr>
            <a:r>
              <a:rPr lang="en-US" sz="1200">
                <a:solidFill>
                  <a:srgbClr val="666666"/>
                </a:solidFill>
                <a:latin typeface="Lora"/>
                <a:ea typeface="Lora"/>
                <a:cs typeface="Lora"/>
                <a:sym typeface="Lora"/>
              </a:rPr>
              <a:t>node.nextSibling</a:t>
            </a:r>
            <a:endParaRPr sz="1200">
              <a:solidFill>
                <a:srgbClr val="666666"/>
              </a:solidFill>
              <a:latin typeface="Lora"/>
              <a:ea typeface="Lora"/>
              <a:cs typeface="Lora"/>
              <a:sym typeface="Lora"/>
            </a:endParaRPr>
          </a:p>
          <a:p>
            <a:pPr indent="-304800" lvl="0" marL="457200" rtl="0" algn="l">
              <a:lnSpc>
                <a:spcPct val="147600"/>
              </a:lnSpc>
              <a:spcBef>
                <a:spcPts val="0"/>
              </a:spcBef>
              <a:spcAft>
                <a:spcPts val="0"/>
              </a:spcAft>
              <a:buClr>
                <a:srgbClr val="666666"/>
              </a:buClr>
              <a:buSzPts val="1200"/>
              <a:buFont typeface="Lora"/>
              <a:buChar char="●"/>
            </a:pPr>
            <a:r>
              <a:rPr lang="en-US" sz="1200">
                <a:solidFill>
                  <a:srgbClr val="666666"/>
                </a:solidFill>
                <a:latin typeface="Lora"/>
                <a:ea typeface="Lora"/>
                <a:cs typeface="Lora"/>
                <a:sym typeface="Lora"/>
              </a:rPr>
              <a:t>node.previousSibling</a:t>
            </a:r>
            <a:endParaRPr sz="1200">
              <a:solidFill>
                <a:srgbClr val="666666"/>
              </a:solidFill>
              <a:latin typeface="Lora"/>
              <a:ea typeface="Lora"/>
              <a:cs typeface="Lora"/>
              <a:sym typeface="Lora"/>
            </a:endParaRPr>
          </a:p>
        </p:txBody>
      </p:sp>
      <p:pic>
        <p:nvPicPr>
          <p:cNvPr id="1119" name="Google Shape;1119;p91"/>
          <p:cNvPicPr preferRelativeResize="0"/>
          <p:nvPr/>
        </p:nvPicPr>
        <p:blipFill>
          <a:blip r:embed="rId3">
            <a:alphaModFix/>
          </a:blip>
          <a:stretch>
            <a:fillRect/>
          </a:stretch>
        </p:blipFill>
        <p:spPr>
          <a:xfrm>
            <a:off x="2832775" y="1571649"/>
            <a:ext cx="6234500" cy="3161624"/>
          </a:xfrm>
          <a:prstGeom prst="rect">
            <a:avLst/>
          </a:prstGeom>
          <a:noFill/>
          <a:ln cap="flat" cmpd="sng" w="9525">
            <a:solidFill>
              <a:srgbClr val="FF9900"/>
            </a:solidFill>
            <a:prstDash val="solid"/>
            <a:round/>
            <a:headEnd len="sm" w="sm" type="none"/>
            <a:tailEnd len="sm" w="sm" type="none"/>
          </a:ln>
        </p:spPr>
      </p:pic>
      <p:pic>
        <p:nvPicPr>
          <p:cNvPr id="1120" name="Google Shape;1120;p91"/>
          <p:cNvPicPr preferRelativeResize="0"/>
          <p:nvPr/>
        </p:nvPicPr>
        <p:blipFill>
          <a:blip r:embed="rId4">
            <a:alphaModFix/>
          </a:blip>
          <a:stretch>
            <a:fillRect/>
          </a:stretch>
        </p:blipFill>
        <p:spPr>
          <a:xfrm>
            <a:off x="371724" y="3855013"/>
            <a:ext cx="2201298" cy="674962"/>
          </a:xfrm>
          <a:prstGeom prst="rect">
            <a:avLst/>
          </a:prstGeom>
          <a:noFill/>
          <a:ln cap="flat" cmpd="sng" w="19050">
            <a:solidFill>
              <a:srgbClr val="FF9900"/>
            </a:solidFill>
            <a:prstDash val="solid"/>
            <a:round/>
            <a:headEnd len="sm" w="sm" type="none"/>
            <a:tailEnd len="sm" w="sm" type="none"/>
          </a:ln>
        </p:spPr>
      </p:pic>
      <p:pic>
        <p:nvPicPr>
          <p:cNvPr id="1121" name="Google Shape;1121;p91"/>
          <p:cNvPicPr preferRelativeResize="0"/>
          <p:nvPr/>
        </p:nvPicPr>
        <p:blipFill rotWithShape="1">
          <a:blip r:embed="rId5">
            <a:alphaModFix/>
          </a:blip>
          <a:srcRect b="0" l="0" r="0" t="0"/>
          <a:stretch/>
        </p:blipFill>
        <p:spPr>
          <a:xfrm>
            <a:off x="8037100" y="5950"/>
            <a:ext cx="1106900" cy="28602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2"/>
          <p:cNvSpPr txBox="1"/>
          <p:nvPr>
            <p:ph idx="12" type="sldNum"/>
          </p:nvPr>
        </p:nvSpPr>
        <p:spPr>
          <a:xfrm>
            <a:off x="334300" y="46823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28" name="Google Shape;1128;p92"/>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rgbClr val="666666"/>
                </a:solidFill>
                <a:latin typeface="Roboto"/>
                <a:ea typeface="Roboto"/>
                <a:cs typeface="Roboto"/>
                <a:sym typeface="Roboto"/>
              </a:rPr>
              <a:t>How to access elements in the </a:t>
            </a:r>
            <a:r>
              <a:rPr lang="en-US" sz="2200">
                <a:solidFill>
                  <a:schemeClr val="lt1"/>
                </a:solidFill>
                <a:highlight>
                  <a:srgbClr val="61AEEE"/>
                </a:highlight>
                <a:latin typeface="Roboto"/>
                <a:ea typeface="Roboto"/>
                <a:cs typeface="Roboto"/>
                <a:sym typeface="Roboto"/>
              </a:rPr>
              <a:t>DOM</a:t>
            </a:r>
            <a:endParaRPr sz="2200">
              <a:solidFill>
                <a:schemeClr val="lt1"/>
              </a:solidFill>
              <a:highlight>
                <a:srgbClr val="61AEEE"/>
              </a:highlight>
              <a:latin typeface="Roboto"/>
              <a:ea typeface="Roboto"/>
              <a:cs typeface="Roboto"/>
              <a:sym typeface="Roboto"/>
            </a:endParaRPr>
          </a:p>
        </p:txBody>
      </p:sp>
      <p:sp>
        <p:nvSpPr>
          <p:cNvPr id="1129" name="Google Shape;1129;p92"/>
          <p:cNvSpPr txBox="1"/>
          <p:nvPr/>
        </p:nvSpPr>
        <p:spPr>
          <a:xfrm>
            <a:off x="76775" y="481100"/>
            <a:ext cx="8958000" cy="27615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marR="304800" rtl="0" algn="l">
              <a:lnSpc>
                <a:spcPct val="147600"/>
              </a:lnSpc>
              <a:spcBef>
                <a:spcPts val="0"/>
              </a:spcBef>
              <a:spcAft>
                <a:spcPts val="0"/>
              </a:spcAft>
              <a:buNone/>
            </a:pPr>
            <a:r>
              <a:rPr b="1" lang="en-US" sz="1200">
                <a:solidFill>
                  <a:srgbClr val="666666"/>
                </a:solidFill>
                <a:latin typeface="Lora"/>
                <a:ea typeface="Lora"/>
                <a:cs typeface="Lora"/>
                <a:sym typeface="Lora"/>
              </a:rPr>
              <a:t>Nodes available in DOM:</a:t>
            </a:r>
            <a:endParaRPr b="1" sz="1200">
              <a:solidFill>
                <a:srgbClr val="666666"/>
              </a:solidFill>
              <a:latin typeface="Lora"/>
              <a:ea typeface="Lora"/>
              <a:cs typeface="Lora"/>
              <a:sym typeface="Lora"/>
            </a:endParaRPr>
          </a:p>
          <a:p>
            <a:pPr indent="-304800" lvl="0" marL="457200" rtl="0" algn="just">
              <a:lnSpc>
                <a:spcPct val="147600"/>
              </a:lnSpc>
              <a:spcBef>
                <a:spcPts val="2000"/>
              </a:spcBef>
              <a:spcAft>
                <a:spcPts val="0"/>
              </a:spcAft>
              <a:buClr>
                <a:srgbClr val="666666"/>
              </a:buClr>
              <a:buSzPts val="1200"/>
              <a:buFont typeface="Lora"/>
              <a:buChar char="●"/>
            </a:pPr>
            <a:r>
              <a:rPr lang="en-US" sz="1200">
                <a:solidFill>
                  <a:srgbClr val="0000FF"/>
                </a:solidFill>
                <a:latin typeface="Lora"/>
                <a:ea typeface="Lora"/>
                <a:cs typeface="Lora"/>
                <a:sym typeface="Lora"/>
              </a:rPr>
              <a:t>node.childNodes</a:t>
            </a:r>
            <a:r>
              <a:rPr lang="en-US" sz="1200">
                <a:solidFill>
                  <a:srgbClr val="666666"/>
                </a:solidFill>
                <a:latin typeface="Lora"/>
                <a:ea typeface="Lora"/>
                <a:cs typeface="Lora"/>
                <a:sym typeface="Lora"/>
              </a:rPr>
              <a:t>-</a:t>
            </a:r>
            <a:r>
              <a:rPr lang="en-US" sz="1000">
                <a:solidFill>
                  <a:srgbClr val="666666"/>
                </a:solidFill>
                <a:latin typeface="Lora"/>
                <a:ea typeface="Lora"/>
                <a:cs typeface="Lora"/>
                <a:sym typeface="Lora"/>
              </a:rPr>
              <a:t> </a:t>
            </a:r>
            <a:r>
              <a:rPr lang="en-US" sz="1100">
                <a:solidFill>
                  <a:srgbClr val="666666"/>
                </a:solidFill>
                <a:latin typeface="Lora"/>
                <a:ea typeface="Lora"/>
                <a:cs typeface="Lora"/>
                <a:sym typeface="Lora"/>
              </a:rPr>
              <a:t>Returns a live </a:t>
            </a:r>
            <a:r>
              <a:rPr b="1" lang="en-US" sz="1100">
                <a:solidFill>
                  <a:srgbClr val="666666"/>
                </a:solidFill>
                <a:latin typeface="Lora"/>
                <a:ea typeface="Lora"/>
                <a:cs typeface="Lora"/>
                <a:sym typeface="Lora"/>
              </a:rPr>
              <a:t>NodeList </a:t>
            </a:r>
            <a:r>
              <a:rPr lang="en-US" sz="1100">
                <a:solidFill>
                  <a:srgbClr val="666666"/>
                </a:solidFill>
                <a:latin typeface="Lora"/>
                <a:ea typeface="Lora"/>
                <a:cs typeface="Lora"/>
                <a:sym typeface="Lora"/>
              </a:rPr>
              <a:t>containing all the children of this node (including elements, text and comments). </a:t>
            </a:r>
            <a:r>
              <a:rPr b="1" lang="en-US" sz="1100">
                <a:solidFill>
                  <a:srgbClr val="666666"/>
                </a:solidFill>
                <a:latin typeface="Lora"/>
                <a:ea typeface="Lora"/>
                <a:cs typeface="Lora"/>
                <a:sym typeface="Lora"/>
              </a:rPr>
              <a:t>NodeList </a:t>
            </a:r>
            <a:r>
              <a:rPr lang="en-US" sz="1100">
                <a:solidFill>
                  <a:srgbClr val="666666"/>
                </a:solidFill>
                <a:latin typeface="Lora"/>
                <a:ea typeface="Lora"/>
                <a:cs typeface="Lora"/>
                <a:sym typeface="Lora"/>
              </a:rPr>
              <a:t>being live means that if the children of the Node change, the NodeList object is automatically updated.</a:t>
            </a:r>
            <a:endParaRPr sz="1100">
              <a:solidFill>
                <a:srgbClr val="666666"/>
              </a:solidFill>
              <a:latin typeface="Lora"/>
              <a:ea typeface="Lora"/>
              <a:cs typeface="Lora"/>
              <a:sym typeface="Lora"/>
            </a:endParaRPr>
          </a:p>
          <a:p>
            <a:pPr indent="-304800" lvl="0" marL="457200" rtl="0" algn="just">
              <a:lnSpc>
                <a:spcPct val="147600"/>
              </a:lnSpc>
              <a:spcBef>
                <a:spcPts val="0"/>
              </a:spcBef>
              <a:spcAft>
                <a:spcPts val="0"/>
              </a:spcAft>
              <a:buClr>
                <a:srgbClr val="666666"/>
              </a:buClr>
              <a:buSzPts val="1200"/>
              <a:buFont typeface="Lora"/>
              <a:buChar char="●"/>
            </a:pPr>
            <a:r>
              <a:rPr lang="en-US" sz="1200">
                <a:solidFill>
                  <a:srgbClr val="0000FF"/>
                </a:solidFill>
                <a:latin typeface="Lora"/>
                <a:ea typeface="Lora"/>
                <a:cs typeface="Lora"/>
                <a:sym typeface="Lora"/>
              </a:rPr>
              <a:t>node.firstChild</a:t>
            </a:r>
            <a:r>
              <a:rPr lang="en-US" sz="1200">
                <a:solidFill>
                  <a:srgbClr val="666666"/>
                </a:solidFill>
                <a:latin typeface="Lora"/>
                <a:ea typeface="Lora"/>
                <a:cs typeface="Lora"/>
                <a:sym typeface="Lora"/>
              </a:rPr>
              <a:t>- </a:t>
            </a:r>
            <a:r>
              <a:rPr lang="en-US" sz="1100">
                <a:solidFill>
                  <a:srgbClr val="666666"/>
                </a:solidFill>
                <a:latin typeface="Lora"/>
                <a:ea typeface="Lora"/>
                <a:cs typeface="Lora"/>
                <a:sym typeface="Lora"/>
              </a:rPr>
              <a:t>Returns a </a:t>
            </a:r>
            <a:r>
              <a:rPr b="1" lang="en-US" sz="1100">
                <a:solidFill>
                  <a:srgbClr val="666666"/>
                </a:solidFill>
                <a:latin typeface="Lora"/>
                <a:ea typeface="Lora"/>
                <a:cs typeface="Lora"/>
                <a:sym typeface="Lora"/>
              </a:rPr>
              <a:t>Node </a:t>
            </a:r>
            <a:r>
              <a:rPr lang="en-US" sz="1100">
                <a:solidFill>
                  <a:srgbClr val="666666"/>
                </a:solidFill>
                <a:latin typeface="Lora"/>
                <a:ea typeface="Lora"/>
                <a:cs typeface="Lora"/>
                <a:sym typeface="Lora"/>
              </a:rPr>
              <a:t>representing the first direct child node of the node, or null if the node has no child.</a:t>
            </a:r>
            <a:endParaRPr sz="1100">
              <a:solidFill>
                <a:srgbClr val="666666"/>
              </a:solidFill>
              <a:latin typeface="Lora"/>
              <a:ea typeface="Lora"/>
              <a:cs typeface="Lora"/>
              <a:sym typeface="Lora"/>
            </a:endParaRPr>
          </a:p>
          <a:p>
            <a:pPr indent="-304800" lvl="0" marL="457200" rtl="0" algn="just">
              <a:lnSpc>
                <a:spcPct val="147600"/>
              </a:lnSpc>
              <a:spcBef>
                <a:spcPts val="0"/>
              </a:spcBef>
              <a:spcAft>
                <a:spcPts val="0"/>
              </a:spcAft>
              <a:buClr>
                <a:srgbClr val="666666"/>
              </a:buClr>
              <a:buSzPts val="1200"/>
              <a:buFont typeface="Lora"/>
              <a:buChar char="●"/>
            </a:pPr>
            <a:r>
              <a:rPr lang="en-US" sz="1200">
                <a:solidFill>
                  <a:srgbClr val="0000FF"/>
                </a:solidFill>
                <a:latin typeface="Lora"/>
                <a:ea typeface="Lora"/>
                <a:cs typeface="Lora"/>
                <a:sym typeface="Lora"/>
              </a:rPr>
              <a:t>node.lastChild</a:t>
            </a:r>
            <a:r>
              <a:rPr lang="en-US" sz="1200">
                <a:solidFill>
                  <a:srgbClr val="666666"/>
                </a:solidFill>
                <a:latin typeface="Lora"/>
                <a:ea typeface="Lora"/>
                <a:cs typeface="Lora"/>
                <a:sym typeface="Lora"/>
              </a:rPr>
              <a:t> -</a:t>
            </a:r>
            <a:r>
              <a:rPr lang="en-US" sz="1100">
                <a:solidFill>
                  <a:srgbClr val="666666"/>
                </a:solidFill>
                <a:latin typeface="Lora"/>
                <a:ea typeface="Lora"/>
                <a:cs typeface="Lora"/>
                <a:sym typeface="Lora"/>
              </a:rPr>
              <a:t> Returns a </a:t>
            </a:r>
            <a:r>
              <a:rPr b="1" lang="en-US" sz="1100">
                <a:solidFill>
                  <a:srgbClr val="666666"/>
                </a:solidFill>
                <a:latin typeface="Lora"/>
                <a:ea typeface="Lora"/>
                <a:cs typeface="Lora"/>
                <a:sym typeface="Lora"/>
              </a:rPr>
              <a:t>Node </a:t>
            </a:r>
            <a:r>
              <a:rPr lang="en-US" sz="1100">
                <a:solidFill>
                  <a:srgbClr val="666666"/>
                </a:solidFill>
                <a:latin typeface="Lora"/>
                <a:ea typeface="Lora"/>
                <a:cs typeface="Lora"/>
                <a:sym typeface="Lora"/>
              </a:rPr>
              <a:t>representing the last direct child node of the node, or null if the node has no child.</a:t>
            </a:r>
            <a:endParaRPr sz="1100">
              <a:solidFill>
                <a:srgbClr val="666666"/>
              </a:solidFill>
              <a:latin typeface="Lora"/>
              <a:ea typeface="Lora"/>
              <a:cs typeface="Lora"/>
              <a:sym typeface="Lora"/>
            </a:endParaRPr>
          </a:p>
          <a:p>
            <a:pPr indent="-304800" lvl="0" marL="457200" rtl="0" algn="just">
              <a:lnSpc>
                <a:spcPct val="147600"/>
              </a:lnSpc>
              <a:spcBef>
                <a:spcPts val="0"/>
              </a:spcBef>
              <a:spcAft>
                <a:spcPts val="0"/>
              </a:spcAft>
              <a:buClr>
                <a:srgbClr val="666666"/>
              </a:buClr>
              <a:buSzPts val="1200"/>
              <a:buFont typeface="Lora"/>
              <a:buChar char="●"/>
            </a:pPr>
            <a:r>
              <a:rPr lang="en-US" sz="1200">
                <a:solidFill>
                  <a:srgbClr val="0000FF"/>
                </a:solidFill>
                <a:latin typeface="Lora"/>
                <a:ea typeface="Lora"/>
                <a:cs typeface="Lora"/>
                <a:sym typeface="Lora"/>
              </a:rPr>
              <a:t>node.parentNode</a:t>
            </a:r>
            <a:r>
              <a:rPr lang="en-US" sz="1200">
                <a:solidFill>
                  <a:srgbClr val="666666"/>
                </a:solidFill>
                <a:latin typeface="Lora"/>
                <a:ea typeface="Lora"/>
                <a:cs typeface="Lora"/>
                <a:sym typeface="Lora"/>
              </a:rPr>
              <a:t> - </a:t>
            </a:r>
            <a:r>
              <a:rPr lang="en-US" sz="1100">
                <a:solidFill>
                  <a:srgbClr val="666666"/>
                </a:solidFill>
                <a:latin typeface="Lora"/>
                <a:ea typeface="Lora"/>
                <a:cs typeface="Lora"/>
                <a:sym typeface="Lora"/>
              </a:rPr>
              <a:t>Returns a </a:t>
            </a:r>
            <a:r>
              <a:rPr b="1" lang="en-US" sz="1100">
                <a:solidFill>
                  <a:srgbClr val="666666"/>
                </a:solidFill>
                <a:latin typeface="Lora"/>
                <a:ea typeface="Lora"/>
                <a:cs typeface="Lora"/>
                <a:sym typeface="Lora"/>
              </a:rPr>
              <a:t>Node </a:t>
            </a:r>
            <a:r>
              <a:rPr lang="en-US" sz="1100">
                <a:solidFill>
                  <a:srgbClr val="666666"/>
                </a:solidFill>
                <a:latin typeface="Lora"/>
                <a:ea typeface="Lora"/>
                <a:cs typeface="Lora"/>
                <a:sym typeface="Lora"/>
              </a:rPr>
              <a:t>that is the parent of this node. If there is no such node, like if this node is the top of the tree or if doesn't participate in a tree, this property returns </a:t>
            </a:r>
            <a:r>
              <a:rPr b="1" lang="en-US" sz="1100">
                <a:solidFill>
                  <a:srgbClr val="666666"/>
                </a:solidFill>
                <a:latin typeface="Lora"/>
                <a:ea typeface="Lora"/>
                <a:cs typeface="Lora"/>
                <a:sym typeface="Lora"/>
              </a:rPr>
              <a:t>null</a:t>
            </a:r>
            <a:r>
              <a:rPr lang="en-US" sz="1100">
                <a:solidFill>
                  <a:srgbClr val="666666"/>
                </a:solidFill>
                <a:latin typeface="Lora"/>
                <a:ea typeface="Lora"/>
                <a:cs typeface="Lora"/>
                <a:sym typeface="Lora"/>
              </a:rPr>
              <a:t>.</a:t>
            </a:r>
            <a:endParaRPr sz="1100">
              <a:solidFill>
                <a:srgbClr val="666666"/>
              </a:solidFill>
              <a:latin typeface="Lora"/>
              <a:ea typeface="Lora"/>
              <a:cs typeface="Lora"/>
              <a:sym typeface="Lora"/>
            </a:endParaRPr>
          </a:p>
          <a:p>
            <a:pPr indent="-304800" lvl="0" marL="457200" rtl="0" algn="just">
              <a:lnSpc>
                <a:spcPct val="147600"/>
              </a:lnSpc>
              <a:spcBef>
                <a:spcPts val="0"/>
              </a:spcBef>
              <a:spcAft>
                <a:spcPts val="0"/>
              </a:spcAft>
              <a:buClr>
                <a:srgbClr val="666666"/>
              </a:buClr>
              <a:buSzPts val="1200"/>
              <a:buFont typeface="Lora"/>
              <a:buChar char="●"/>
            </a:pPr>
            <a:r>
              <a:rPr lang="en-US" sz="1200">
                <a:solidFill>
                  <a:srgbClr val="0000FF"/>
                </a:solidFill>
                <a:latin typeface="Lora"/>
                <a:ea typeface="Lora"/>
                <a:cs typeface="Lora"/>
                <a:sym typeface="Lora"/>
              </a:rPr>
              <a:t>node.nextSibling</a:t>
            </a:r>
            <a:r>
              <a:rPr lang="en-US" sz="1200">
                <a:solidFill>
                  <a:srgbClr val="666666"/>
                </a:solidFill>
                <a:latin typeface="Lora"/>
                <a:ea typeface="Lora"/>
                <a:cs typeface="Lora"/>
                <a:sym typeface="Lora"/>
              </a:rPr>
              <a:t> - </a:t>
            </a:r>
            <a:r>
              <a:rPr lang="en-US" sz="1100">
                <a:solidFill>
                  <a:srgbClr val="666666"/>
                </a:solidFill>
                <a:latin typeface="Lora"/>
                <a:ea typeface="Lora"/>
                <a:cs typeface="Lora"/>
                <a:sym typeface="Lora"/>
              </a:rPr>
              <a:t>Returns a </a:t>
            </a:r>
            <a:r>
              <a:rPr b="1" lang="en-US" sz="1100">
                <a:solidFill>
                  <a:srgbClr val="666666"/>
                </a:solidFill>
                <a:latin typeface="Lora"/>
                <a:ea typeface="Lora"/>
                <a:cs typeface="Lora"/>
                <a:sym typeface="Lora"/>
              </a:rPr>
              <a:t>Node </a:t>
            </a:r>
            <a:r>
              <a:rPr lang="en-US" sz="1100">
                <a:solidFill>
                  <a:srgbClr val="666666"/>
                </a:solidFill>
                <a:latin typeface="Lora"/>
                <a:ea typeface="Lora"/>
                <a:cs typeface="Lora"/>
                <a:sym typeface="Lora"/>
              </a:rPr>
              <a:t>representing the next node in the tree, or </a:t>
            </a:r>
            <a:r>
              <a:rPr b="1" lang="en-US" sz="1100">
                <a:solidFill>
                  <a:srgbClr val="666666"/>
                </a:solidFill>
                <a:latin typeface="Lora"/>
                <a:ea typeface="Lora"/>
                <a:cs typeface="Lora"/>
                <a:sym typeface="Lora"/>
              </a:rPr>
              <a:t>null </a:t>
            </a:r>
            <a:r>
              <a:rPr lang="en-US" sz="1100">
                <a:solidFill>
                  <a:srgbClr val="666666"/>
                </a:solidFill>
                <a:latin typeface="Lora"/>
                <a:ea typeface="Lora"/>
                <a:cs typeface="Lora"/>
                <a:sym typeface="Lora"/>
              </a:rPr>
              <a:t>if there isn't such node.</a:t>
            </a:r>
            <a:endParaRPr sz="1200">
              <a:solidFill>
                <a:srgbClr val="666666"/>
              </a:solidFill>
              <a:latin typeface="Lora"/>
              <a:ea typeface="Lora"/>
              <a:cs typeface="Lora"/>
              <a:sym typeface="Lora"/>
            </a:endParaRPr>
          </a:p>
          <a:p>
            <a:pPr indent="-304800" lvl="0" marL="457200" rtl="0" algn="just">
              <a:lnSpc>
                <a:spcPct val="147600"/>
              </a:lnSpc>
              <a:spcBef>
                <a:spcPts val="0"/>
              </a:spcBef>
              <a:spcAft>
                <a:spcPts val="0"/>
              </a:spcAft>
              <a:buClr>
                <a:srgbClr val="666666"/>
              </a:buClr>
              <a:buSzPts val="1200"/>
              <a:buFont typeface="Lora"/>
              <a:buChar char="●"/>
            </a:pPr>
            <a:r>
              <a:rPr lang="en-US" sz="1200">
                <a:solidFill>
                  <a:srgbClr val="0000FF"/>
                </a:solidFill>
                <a:latin typeface="Lora"/>
                <a:ea typeface="Lora"/>
                <a:cs typeface="Lora"/>
                <a:sym typeface="Lora"/>
              </a:rPr>
              <a:t>node.previousSibling</a:t>
            </a:r>
            <a:r>
              <a:rPr lang="en-US" sz="1200">
                <a:solidFill>
                  <a:srgbClr val="666666"/>
                </a:solidFill>
                <a:latin typeface="Lora"/>
                <a:ea typeface="Lora"/>
                <a:cs typeface="Lora"/>
                <a:sym typeface="Lora"/>
              </a:rPr>
              <a:t>-</a:t>
            </a:r>
            <a:r>
              <a:rPr lang="en-US" sz="1100">
                <a:solidFill>
                  <a:srgbClr val="666666"/>
                </a:solidFill>
                <a:latin typeface="Lora"/>
                <a:ea typeface="Lora"/>
                <a:cs typeface="Lora"/>
                <a:sym typeface="Lora"/>
              </a:rPr>
              <a:t>Returns a </a:t>
            </a:r>
            <a:r>
              <a:rPr b="1" lang="en-US" sz="1100">
                <a:solidFill>
                  <a:srgbClr val="666666"/>
                </a:solidFill>
                <a:latin typeface="Lora"/>
                <a:ea typeface="Lora"/>
                <a:cs typeface="Lora"/>
                <a:sym typeface="Lora"/>
              </a:rPr>
              <a:t>Node </a:t>
            </a:r>
            <a:r>
              <a:rPr lang="en-US" sz="1100">
                <a:solidFill>
                  <a:srgbClr val="666666"/>
                </a:solidFill>
                <a:latin typeface="Lora"/>
                <a:ea typeface="Lora"/>
                <a:cs typeface="Lora"/>
                <a:sym typeface="Lora"/>
              </a:rPr>
              <a:t>representing the previous node in the tree, or </a:t>
            </a:r>
            <a:r>
              <a:rPr b="1" lang="en-US" sz="1100">
                <a:solidFill>
                  <a:srgbClr val="666666"/>
                </a:solidFill>
                <a:latin typeface="Lora"/>
                <a:ea typeface="Lora"/>
                <a:cs typeface="Lora"/>
                <a:sym typeface="Lora"/>
              </a:rPr>
              <a:t>null </a:t>
            </a:r>
            <a:r>
              <a:rPr lang="en-US" sz="1100">
                <a:solidFill>
                  <a:srgbClr val="666666"/>
                </a:solidFill>
                <a:latin typeface="Lora"/>
                <a:ea typeface="Lora"/>
                <a:cs typeface="Lora"/>
                <a:sym typeface="Lora"/>
              </a:rPr>
              <a:t>if there isn't such node.</a:t>
            </a:r>
            <a:endParaRPr sz="1100">
              <a:solidFill>
                <a:srgbClr val="666666"/>
              </a:solidFill>
              <a:latin typeface="Lora"/>
              <a:ea typeface="Lora"/>
              <a:cs typeface="Lora"/>
              <a:sym typeface="Lora"/>
            </a:endParaRPr>
          </a:p>
        </p:txBody>
      </p:sp>
      <p:sp>
        <p:nvSpPr>
          <p:cNvPr id="1130" name="Google Shape;1130;p92"/>
          <p:cNvSpPr txBox="1"/>
          <p:nvPr/>
        </p:nvSpPr>
        <p:spPr>
          <a:xfrm>
            <a:off x="6144000" y="4956275"/>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source: </a:t>
            </a:r>
            <a:r>
              <a:rPr lang="en-US" sz="600"/>
              <a:t>https://developer.mozilla.org/en-US/docs/Web/API/Node</a:t>
            </a:r>
            <a:endParaRPr sz="600"/>
          </a:p>
        </p:txBody>
      </p:sp>
      <p:pic>
        <p:nvPicPr>
          <p:cNvPr id="1131" name="Google Shape;1131;p92"/>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Variables</a:t>
            </a:r>
            <a:endParaRPr sz="4000">
              <a:latin typeface="Times New Roman"/>
              <a:ea typeface="Times New Roman"/>
              <a:cs typeface="Times New Roman"/>
              <a:sym typeface="Times New Roman"/>
            </a:endParaRPr>
          </a:p>
        </p:txBody>
      </p:sp>
      <p:sp>
        <p:nvSpPr>
          <p:cNvPr id="181" name="Google Shape;181;p21"/>
          <p:cNvSpPr txBox="1"/>
          <p:nvPr>
            <p:ph idx="1" type="body"/>
          </p:nvPr>
        </p:nvSpPr>
        <p:spPr>
          <a:xfrm>
            <a:off x="285720" y="857238"/>
            <a:ext cx="8229600" cy="405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2200"/>
              <a:buNone/>
            </a:pPr>
            <a:r>
              <a:t/>
            </a:r>
            <a:endParaRPr/>
          </a:p>
          <a:p>
            <a:pPr indent="-196850" lvl="0" marL="342900" rtl="0" algn="just">
              <a:spcBef>
                <a:spcPts val="460"/>
              </a:spcBef>
              <a:spcAft>
                <a:spcPts val="0"/>
              </a:spcAft>
              <a:buClr>
                <a:schemeClr val="dk1"/>
              </a:buClr>
              <a:buSzPts val="2300"/>
              <a:buNone/>
            </a:pPr>
            <a:r>
              <a:t/>
            </a:r>
            <a:endParaRPr b="1" i="1" sz="23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342900" lvl="0" marL="342900" rtl="0" algn="l">
              <a:spcBef>
                <a:spcPts val="480"/>
              </a:spcBef>
              <a:spcAft>
                <a:spcPts val="0"/>
              </a:spcAft>
              <a:buClr>
                <a:schemeClr val="dk1"/>
              </a:buClr>
              <a:buSzPts val="2400"/>
              <a:buNone/>
            </a:pPr>
            <a:r>
              <a:rPr lang="en-US" sz="2400">
                <a:latin typeface="Times New Roman"/>
                <a:ea typeface="Times New Roman"/>
                <a:cs typeface="Times New Roman"/>
                <a:sym typeface="Times New Roman"/>
              </a:rPr>
              <a:t>            </a:t>
            </a:r>
            <a:endParaRPr/>
          </a:p>
        </p:txBody>
      </p:sp>
      <p:cxnSp>
        <p:nvCxnSpPr>
          <p:cNvPr id="182" name="Google Shape;182;p21"/>
          <p:cNvCxnSpPr/>
          <p:nvPr/>
        </p:nvCxnSpPr>
        <p:spPr>
          <a:xfrm>
            <a:off x="428596" y="696503"/>
            <a:ext cx="2055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83" name="Google Shape;183;p21"/>
          <p:cNvSpPr txBox="1"/>
          <p:nvPr/>
        </p:nvSpPr>
        <p:spPr>
          <a:xfrm>
            <a:off x="7609471" y="2126020"/>
            <a:ext cx="8789700" cy="3996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Times New Roman"/>
              <a:ea typeface="Times New Roman"/>
              <a:cs typeface="Times New Roman"/>
              <a:sym typeface="Times New Roman"/>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Times New Roman"/>
              <a:ea typeface="Times New Roman"/>
              <a:cs typeface="Times New Roman"/>
              <a:sym typeface="Times New Roman"/>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84" name="Google Shape;184;p21"/>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85" name="Google Shape;185;p21"/>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21"/>
          <p:cNvSpPr txBox="1"/>
          <p:nvPr/>
        </p:nvSpPr>
        <p:spPr>
          <a:xfrm>
            <a:off x="125975" y="806549"/>
            <a:ext cx="8789700" cy="2646300"/>
          </a:xfrm>
          <a:prstGeom prst="rect">
            <a:avLst/>
          </a:prstGeom>
          <a:noFill/>
          <a:ln>
            <a:noFill/>
          </a:ln>
        </p:spPr>
        <p:txBody>
          <a:bodyPr anchorCtr="0" anchor="t" bIns="45700" lIns="91425" spcFirstLastPara="1" rIns="91425" wrap="square" tIns="45700">
            <a:normAutofit/>
          </a:bodyPr>
          <a:lstStyle/>
          <a:p>
            <a:pPr indent="-381000" lvl="0" marL="457200" marR="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It acts as container for storing data values.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a:p>
            <a:pPr indent="-196850" lvl="0" marL="342900" marR="0" rtl="0" algn="just">
              <a:spcBef>
                <a:spcPts val="460"/>
              </a:spcBef>
              <a:spcAft>
                <a:spcPts val="0"/>
              </a:spcAft>
              <a:buClr>
                <a:schemeClr val="dk1"/>
              </a:buClr>
              <a:buSzPts val="2300"/>
              <a:buFont typeface="Arial"/>
              <a:buNone/>
            </a:pPr>
            <a:r>
              <a:t/>
            </a:r>
            <a:endParaRPr sz="2300">
              <a:solidFill>
                <a:schemeClr val="dk1"/>
              </a:solidFill>
              <a:latin typeface="Times New Roman"/>
              <a:ea typeface="Times New Roman"/>
              <a:cs typeface="Times New Roman"/>
              <a:sym typeface="Times New Roman"/>
            </a:endParaRPr>
          </a:p>
        </p:txBody>
      </p:sp>
      <p:pic>
        <p:nvPicPr>
          <p:cNvPr id="187" name="Google Shape;187;p21"/>
          <p:cNvPicPr preferRelativeResize="0"/>
          <p:nvPr/>
        </p:nvPicPr>
        <p:blipFill rotWithShape="1">
          <a:blip r:embed="rId3">
            <a:alphaModFix/>
          </a:blip>
          <a:srcRect b="0" l="0" r="0" t="0"/>
          <a:stretch/>
        </p:blipFill>
        <p:spPr>
          <a:xfrm>
            <a:off x="5478825" y="3056375"/>
            <a:ext cx="3372850" cy="1851475"/>
          </a:xfrm>
          <a:prstGeom prst="rect">
            <a:avLst/>
          </a:prstGeom>
          <a:noFill/>
          <a:ln>
            <a:noFill/>
          </a:ln>
        </p:spPr>
      </p:pic>
      <p:pic>
        <p:nvPicPr>
          <p:cNvPr id="188" name="Google Shape;188;p21"/>
          <p:cNvPicPr preferRelativeResize="0"/>
          <p:nvPr/>
        </p:nvPicPr>
        <p:blipFill rotWithShape="1">
          <a:blip r:embed="rId4">
            <a:alphaModFix/>
          </a:blip>
          <a:srcRect b="0" l="0" r="0" t="0"/>
          <a:stretch/>
        </p:blipFill>
        <p:spPr>
          <a:xfrm>
            <a:off x="694715" y="1247306"/>
            <a:ext cx="5328591" cy="1674187"/>
          </a:xfrm>
          <a:prstGeom prst="rect">
            <a:avLst/>
          </a:prstGeom>
          <a:noFill/>
          <a:ln>
            <a:noFill/>
          </a:ln>
        </p:spPr>
      </p:pic>
      <p:sp>
        <p:nvSpPr>
          <p:cNvPr id="189" name="Google Shape;189;p21"/>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0" name="Google Shape;190;p21"/>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93"/>
          <p:cNvSpPr txBox="1"/>
          <p:nvPr>
            <p:ph idx="12" type="sldNum"/>
          </p:nvPr>
        </p:nvSpPr>
        <p:spPr>
          <a:xfrm>
            <a:off x="100825" y="476018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38" name="Google Shape;1138;p93"/>
          <p:cNvPicPr preferRelativeResize="0"/>
          <p:nvPr/>
        </p:nvPicPr>
        <p:blipFill>
          <a:blip r:embed="rId3">
            <a:alphaModFix/>
          </a:blip>
          <a:stretch>
            <a:fillRect/>
          </a:stretch>
        </p:blipFill>
        <p:spPr>
          <a:xfrm>
            <a:off x="546075" y="743798"/>
            <a:ext cx="8839200" cy="1719081"/>
          </a:xfrm>
          <a:prstGeom prst="rect">
            <a:avLst/>
          </a:prstGeom>
          <a:noFill/>
          <a:ln>
            <a:noFill/>
          </a:ln>
        </p:spPr>
      </p:pic>
      <p:pic>
        <p:nvPicPr>
          <p:cNvPr id="1139" name="Google Shape;1139;p93"/>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94"/>
          <p:cNvPicPr preferRelativeResize="0"/>
          <p:nvPr/>
        </p:nvPicPr>
        <p:blipFill>
          <a:blip r:embed="rId3">
            <a:alphaModFix/>
          </a:blip>
          <a:stretch>
            <a:fillRect/>
          </a:stretch>
        </p:blipFill>
        <p:spPr>
          <a:xfrm rot="-1152596">
            <a:off x="616635" y="1872639"/>
            <a:ext cx="2954555" cy="2954570"/>
          </a:xfrm>
          <a:prstGeom prst="rect">
            <a:avLst/>
          </a:prstGeom>
          <a:noFill/>
          <a:ln>
            <a:noFill/>
          </a:ln>
        </p:spPr>
      </p:pic>
      <p:sp>
        <p:nvSpPr>
          <p:cNvPr id="1146" name="Google Shape;1146;p94"/>
          <p:cNvSpPr txBox="1"/>
          <p:nvPr>
            <p:ph idx="12" type="sldNum"/>
          </p:nvPr>
        </p:nvSpPr>
        <p:spPr>
          <a:xfrm>
            <a:off x="12205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47" name="Google Shape;1147;p94"/>
          <p:cNvPicPr preferRelativeResize="0"/>
          <p:nvPr/>
        </p:nvPicPr>
        <p:blipFill rotWithShape="1">
          <a:blip r:embed="rId4">
            <a:alphaModFix/>
          </a:blip>
          <a:srcRect b="0" l="0" r="0" t="0"/>
          <a:stretch/>
        </p:blipFill>
        <p:spPr>
          <a:xfrm>
            <a:off x="8037100" y="5950"/>
            <a:ext cx="1106900" cy="286023"/>
          </a:xfrm>
          <a:prstGeom prst="rect">
            <a:avLst/>
          </a:prstGeom>
          <a:noFill/>
          <a:ln>
            <a:noFill/>
          </a:ln>
        </p:spPr>
      </p:pic>
      <p:pic>
        <p:nvPicPr>
          <p:cNvPr id="1148" name="Google Shape;1148;p94"/>
          <p:cNvPicPr preferRelativeResize="0"/>
          <p:nvPr/>
        </p:nvPicPr>
        <p:blipFill>
          <a:blip r:embed="rId5">
            <a:alphaModFix/>
          </a:blip>
          <a:stretch>
            <a:fillRect/>
          </a:stretch>
        </p:blipFill>
        <p:spPr>
          <a:xfrm>
            <a:off x="122050" y="444385"/>
            <a:ext cx="8787816" cy="41704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2500"/>
                                        <p:tgtEl>
                                          <p:spTgt spid="1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95"/>
          <p:cNvSpPr txBox="1"/>
          <p:nvPr>
            <p:ph idx="12" type="sldNum"/>
          </p:nvPr>
        </p:nvSpPr>
        <p:spPr>
          <a:xfrm>
            <a:off x="185725" y="48026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55" name="Google Shape;1155;p95"/>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chemeClr val="lt1"/>
                </a:solidFill>
                <a:highlight>
                  <a:srgbClr val="61AEEE"/>
                </a:highlight>
                <a:latin typeface="Roboto"/>
                <a:ea typeface="Roboto"/>
                <a:cs typeface="Roboto"/>
                <a:sym typeface="Roboto"/>
              </a:rPr>
              <a:t>DOM Exercises #1</a:t>
            </a:r>
            <a:endParaRPr sz="2200">
              <a:solidFill>
                <a:schemeClr val="lt1"/>
              </a:solidFill>
              <a:highlight>
                <a:srgbClr val="61AEEE"/>
              </a:highlight>
              <a:latin typeface="Roboto"/>
              <a:ea typeface="Roboto"/>
              <a:cs typeface="Roboto"/>
              <a:sym typeface="Roboto"/>
            </a:endParaRPr>
          </a:p>
        </p:txBody>
      </p:sp>
      <p:sp>
        <p:nvSpPr>
          <p:cNvPr id="1156" name="Google Shape;1156;p95"/>
          <p:cNvSpPr txBox="1"/>
          <p:nvPr/>
        </p:nvSpPr>
        <p:spPr>
          <a:xfrm>
            <a:off x="106125" y="555300"/>
            <a:ext cx="3615300" cy="4032900"/>
          </a:xfrm>
          <a:prstGeom prst="rect">
            <a:avLst/>
          </a:prstGeom>
          <a:noFill/>
          <a:ln cap="flat" cmpd="sng" w="9525">
            <a:solidFill>
              <a:srgbClr val="3344B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3344BB"/>
                </a:solidFill>
                <a:latin typeface="Courier New"/>
                <a:ea typeface="Courier New"/>
                <a:cs typeface="Courier New"/>
                <a:sym typeface="Courier New"/>
              </a:rPr>
              <a:t>&lt;!DOCTYPE html&gt;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007700"/>
                </a:solidFill>
                <a:latin typeface="Courier New"/>
                <a:ea typeface="Courier New"/>
                <a:cs typeface="Courier New"/>
                <a:sym typeface="Courier New"/>
              </a:rPr>
              <a:t>&lt;html</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lang</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"en"</a:t>
            </a:r>
            <a:r>
              <a:rPr lang="en-US" sz="1000">
                <a:solidFill>
                  <a:srgbClr val="007700"/>
                </a:solidFill>
                <a:latin typeface="Courier New"/>
                <a:ea typeface="Courier New"/>
                <a:cs typeface="Courier New"/>
                <a:sym typeface="Courier New"/>
              </a:rPr>
              <a:t>&gt;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007700"/>
                </a:solidFill>
                <a:latin typeface="Courier New"/>
                <a:ea typeface="Courier New"/>
                <a:cs typeface="Courier New"/>
                <a:sym typeface="Courier New"/>
              </a:rPr>
              <a:t>&lt;head&gt;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&lt;meta</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charset</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"UTF-8"</a:t>
            </a:r>
            <a:r>
              <a:rPr lang="en-US" sz="1000">
                <a:solidFill>
                  <a:srgbClr val="007700"/>
                </a:solidFill>
                <a:latin typeface="Courier New"/>
                <a:ea typeface="Courier New"/>
                <a:cs typeface="Courier New"/>
                <a:sym typeface="Courier New"/>
              </a:rPr>
              <a:t>&gt;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&lt;title&gt;</a:t>
            </a:r>
            <a:r>
              <a:rPr lang="en-US" sz="1000">
                <a:solidFill>
                  <a:srgbClr val="333333"/>
                </a:solidFill>
                <a:latin typeface="Courier New"/>
                <a:ea typeface="Courier New"/>
                <a:cs typeface="Courier New"/>
                <a:sym typeface="Courier New"/>
              </a:rPr>
              <a:t>Document</a:t>
            </a:r>
            <a:r>
              <a:rPr lang="en-US" sz="1000">
                <a:solidFill>
                  <a:srgbClr val="007700"/>
                </a:solidFill>
                <a:latin typeface="Courier New"/>
                <a:ea typeface="Courier New"/>
                <a:cs typeface="Courier New"/>
                <a:sym typeface="Courier New"/>
              </a:rPr>
              <a:t>&lt;/title&gt;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007700"/>
                </a:solidFill>
                <a:latin typeface="Courier New"/>
                <a:ea typeface="Courier New"/>
                <a:cs typeface="Courier New"/>
                <a:sym typeface="Courier New"/>
              </a:rPr>
              <a:t>&lt;/head&gt;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007700"/>
                </a:solidFill>
                <a:latin typeface="Courier New"/>
                <a:ea typeface="Courier New"/>
                <a:cs typeface="Courier New"/>
                <a:sym typeface="Courier New"/>
              </a:rPr>
              <a:t>&lt;body&gt;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&lt;div</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class</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"header"</a:t>
            </a:r>
            <a:r>
              <a:rPr lang="en-US" sz="1000">
                <a:solidFill>
                  <a:srgbClr val="007700"/>
                </a:solidFill>
                <a:latin typeface="Courier New"/>
                <a:ea typeface="Courier New"/>
                <a:cs typeface="Courier New"/>
                <a:sym typeface="Courier New"/>
              </a:rPr>
              <a:t>&gt;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&lt;/div&gt;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&lt;section</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id</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"container"</a:t>
            </a:r>
            <a:r>
              <a:rPr lang="en-US" sz="1000">
                <a:solidFill>
                  <a:srgbClr val="007700"/>
                </a:solidFill>
                <a:latin typeface="Courier New"/>
                <a:ea typeface="Courier New"/>
                <a:cs typeface="Courier New"/>
                <a:sym typeface="Courier New"/>
              </a:rPr>
              <a:t>&gt;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&lt;ul&gt;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&lt;li</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class</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"first"</a:t>
            </a:r>
            <a:r>
              <a:rPr lang="en-US" sz="1000">
                <a:solidFill>
                  <a:srgbClr val="007700"/>
                </a:solidFill>
                <a:latin typeface="Courier New"/>
                <a:ea typeface="Courier New"/>
                <a:cs typeface="Courier New"/>
                <a:sym typeface="Courier New"/>
              </a:rPr>
              <a:t>&gt;</a:t>
            </a:r>
            <a:r>
              <a:rPr lang="en-US" sz="1000">
                <a:solidFill>
                  <a:srgbClr val="333333"/>
                </a:solidFill>
                <a:latin typeface="Courier New"/>
                <a:ea typeface="Courier New"/>
                <a:cs typeface="Courier New"/>
                <a:sym typeface="Courier New"/>
              </a:rPr>
              <a:t>one</a:t>
            </a:r>
            <a:r>
              <a:rPr lang="en-US" sz="1000">
                <a:solidFill>
                  <a:srgbClr val="007700"/>
                </a:solidFill>
                <a:latin typeface="Courier New"/>
                <a:ea typeface="Courier New"/>
                <a:cs typeface="Courier New"/>
                <a:sym typeface="Courier New"/>
              </a:rPr>
              <a:t>&lt;/li&gt;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&lt;li</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class</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"second"</a:t>
            </a:r>
            <a:r>
              <a:rPr lang="en-US" sz="1000">
                <a:solidFill>
                  <a:srgbClr val="007700"/>
                </a:solidFill>
                <a:latin typeface="Courier New"/>
                <a:ea typeface="Courier New"/>
                <a:cs typeface="Courier New"/>
                <a:sym typeface="Courier New"/>
              </a:rPr>
              <a:t>&gt;</a:t>
            </a:r>
            <a:r>
              <a:rPr lang="en-US" sz="1000">
                <a:solidFill>
                  <a:srgbClr val="333333"/>
                </a:solidFill>
                <a:latin typeface="Courier New"/>
                <a:ea typeface="Courier New"/>
                <a:cs typeface="Courier New"/>
                <a:sym typeface="Courier New"/>
              </a:rPr>
              <a:t>two</a:t>
            </a:r>
            <a:r>
              <a:rPr lang="en-US" sz="1000">
                <a:solidFill>
                  <a:srgbClr val="007700"/>
                </a:solidFill>
                <a:latin typeface="Courier New"/>
                <a:ea typeface="Courier New"/>
                <a:cs typeface="Courier New"/>
                <a:sym typeface="Courier New"/>
              </a:rPr>
              <a:t>&lt;/li&gt;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&lt;li</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class</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"third"</a:t>
            </a:r>
            <a:r>
              <a:rPr lang="en-US" sz="1000">
                <a:solidFill>
                  <a:srgbClr val="007700"/>
                </a:solidFill>
                <a:latin typeface="Courier New"/>
                <a:ea typeface="Courier New"/>
                <a:cs typeface="Courier New"/>
                <a:sym typeface="Courier New"/>
              </a:rPr>
              <a:t>&gt;</a:t>
            </a:r>
            <a:r>
              <a:rPr lang="en-US" sz="1000">
                <a:solidFill>
                  <a:srgbClr val="333333"/>
                </a:solidFill>
                <a:latin typeface="Courier New"/>
                <a:ea typeface="Courier New"/>
                <a:cs typeface="Courier New"/>
                <a:sym typeface="Courier New"/>
              </a:rPr>
              <a:t>three</a:t>
            </a:r>
            <a:r>
              <a:rPr lang="en-US" sz="1000">
                <a:solidFill>
                  <a:srgbClr val="007700"/>
                </a:solidFill>
                <a:latin typeface="Courier New"/>
                <a:ea typeface="Courier New"/>
                <a:cs typeface="Courier New"/>
                <a:sym typeface="Courier New"/>
              </a:rPr>
              <a:t>&lt;/li&gt;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&lt;/ul&gt;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&lt;ol&gt;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&lt;li</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class</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"first"</a:t>
            </a:r>
            <a:r>
              <a:rPr lang="en-US" sz="1000">
                <a:solidFill>
                  <a:srgbClr val="007700"/>
                </a:solidFill>
                <a:latin typeface="Courier New"/>
                <a:ea typeface="Courier New"/>
                <a:cs typeface="Courier New"/>
                <a:sym typeface="Courier New"/>
              </a:rPr>
              <a:t>&gt;</a:t>
            </a:r>
            <a:r>
              <a:rPr lang="en-US" sz="1000">
                <a:solidFill>
                  <a:srgbClr val="333333"/>
                </a:solidFill>
                <a:latin typeface="Courier New"/>
                <a:ea typeface="Courier New"/>
                <a:cs typeface="Courier New"/>
                <a:sym typeface="Courier New"/>
              </a:rPr>
              <a:t>one</a:t>
            </a:r>
            <a:r>
              <a:rPr lang="en-US" sz="1000">
                <a:solidFill>
                  <a:srgbClr val="007700"/>
                </a:solidFill>
                <a:latin typeface="Courier New"/>
                <a:ea typeface="Courier New"/>
                <a:cs typeface="Courier New"/>
                <a:sym typeface="Courier New"/>
              </a:rPr>
              <a:t>&lt;/li&gt;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&lt;li</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class</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"second"</a:t>
            </a:r>
            <a:r>
              <a:rPr lang="en-US" sz="1000">
                <a:solidFill>
                  <a:srgbClr val="007700"/>
                </a:solidFill>
                <a:latin typeface="Courier New"/>
                <a:ea typeface="Courier New"/>
                <a:cs typeface="Courier New"/>
                <a:sym typeface="Courier New"/>
              </a:rPr>
              <a:t>&gt;</a:t>
            </a:r>
            <a:r>
              <a:rPr lang="en-US" sz="1000">
                <a:solidFill>
                  <a:srgbClr val="333333"/>
                </a:solidFill>
                <a:latin typeface="Courier New"/>
                <a:ea typeface="Courier New"/>
                <a:cs typeface="Courier New"/>
                <a:sym typeface="Courier New"/>
              </a:rPr>
              <a:t>two</a:t>
            </a:r>
            <a:r>
              <a:rPr lang="en-US" sz="1000">
                <a:solidFill>
                  <a:srgbClr val="007700"/>
                </a:solidFill>
                <a:latin typeface="Courier New"/>
                <a:ea typeface="Courier New"/>
                <a:cs typeface="Courier New"/>
                <a:sym typeface="Courier New"/>
              </a:rPr>
              <a:t>&lt;/li&gt;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&lt;li</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class</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"third"</a:t>
            </a:r>
            <a:r>
              <a:rPr lang="en-US" sz="1000">
                <a:solidFill>
                  <a:srgbClr val="007700"/>
                </a:solidFill>
                <a:latin typeface="Courier New"/>
                <a:ea typeface="Courier New"/>
                <a:cs typeface="Courier New"/>
                <a:sym typeface="Courier New"/>
              </a:rPr>
              <a:t>&gt;</a:t>
            </a:r>
            <a:r>
              <a:rPr lang="en-US" sz="1000">
                <a:solidFill>
                  <a:srgbClr val="333333"/>
                </a:solidFill>
                <a:latin typeface="Courier New"/>
                <a:ea typeface="Courier New"/>
                <a:cs typeface="Courier New"/>
                <a:sym typeface="Courier New"/>
              </a:rPr>
              <a:t>three</a:t>
            </a:r>
            <a:r>
              <a:rPr lang="en-US" sz="1000">
                <a:solidFill>
                  <a:srgbClr val="007700"/>
                </a:solidFill>
                <a:latin typeface="Courier New"/>
                <a:ea typeface="Courier New"/>
                <a:cs typeface="Courier New"/>
                <a:sym typeface="Courier New"/>
              </a:rPr>
              <a:t>&lt;/li&gt;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&lt;/ol&gt;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&lt;/section&gt;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&lt;div</a:t>
            </a:r>
            <a:r>
              <a:rPr lang="en-US" sz="1000">
                <a:solidFill>
                  <a:srgbClr val="333333"/>
                </a:solidFill>
                <a:latin typeface="Courier New"/>
                <a:ea typeface="Courier New"/>
                <a:cs typeface="Courier New"/>
                <a:sym typeface="Courier New"/>
              </a:rPr>
              <a:t> </a:t>
            </a:r>
            <a:r>
              <a:rPr lang="en-US" sz="1000">
                <a:solidFill>
                  <a:srgbClr val="FF0088"/>
                </a:solidFill>
                <a:latin typeface="Courier New"/>
                <a:ea typeface="Courier New"/>
                <a:cs typeface="Courier New"/>
                <a:sym typeface="Courier New"/>
              </a:rPr>
              <a:t>class</a:t>
            </a:r>
            <a:r>
              <a:rPr lang="en-US" sz="1000">
                <a:solidFill>
                  <a:srgbClr val="333333"/>
                </a:solidFill>
                <a:latin typeface="Courier New"/>
                <a:ea typeface="Courier New"/>
                <a:cs typeface="Courier New"/>
                <a:sym typeface="Courier New"/>
              </a:rPr>
              <a:t>=</a:t>
            </a:r>
            <a:r>
              <a:rPr lang="en-US" sz="1000">
                <a:solidFill>
                  <a:srgbClr val="DD1144"/>
                </a:solidFill>
                <a:latin typeface="Courier New"/>
                <a:ea typeface="Courier New"/>
                <a:cs typeface="Courier New"/>
                <a:sym typeface="Courier New"/>
              </a:rPr>
              <a:t>"footer"</a:t>
            </a:r>
            <a:r>
              <a:rPr lang="en-US" sz="1000">
                <a:solidFill>
                  <a:srgbClr val="007700"/>
                </a:solidFill>
                <a:latin typeface="Courier New"/>
                <a:ea typeface="Courier New"/>
                <a:cs typeface="Courier New"/>
                <a:sym typeface="Courier New"/>
              </a:rPr>
              <a:t>&gt;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    </a:t>
            </a:r>
            <a:r>
              <a:rPr lang="en-US" sz="1000">
                <a:solidFill>
                  <a:srgbClr val="007700"/>
                </a:solidFill>
                <a:latin typeface="Courier New"/>
                <a:ea typeface="Courier New"/>
                <a:cs typeface="Courier New"/>
                <a:sym typeface="Courier New"/>
              </a:rPr>
              <a:t>&lt;/div&gt;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000">
                <a:solidFill>
                  <a:srgbClr val="007700"/>
                </a:solidFill>
                <a:latin typeface="Courier New"/>
                <a:ea typeface="Courier New"/>
                <a:cs typeface="Courier New"/>
                <a:sym typeface="Courier New"/>
              </a:rPr>
              <a:t>&lt;/body&gt;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007700"/>
                </a:solidFill>
                <a:latin typeface="Courier New"/>
                <a:ea typeface="Courier New"/>
                <a:cs typeface="Courier New"/>
                <a:sym typeface="Courier New"/>
              </a:rPr>
              <a:t>&lt;/html&gt;</a:t>
            </a:r>
            <a:endParaRPr sz="1000">
              <a:solidFill>
                <a:srgbClr val="007700"/>
              </a:solidFill>
              <a:latin typeface="Courier New"/>
              <a:ea typeface="Courier New"/>
              <a:cs typeface="Courier New"/>
              <a:sym typeface="Courier New"/>
            </a:endParaRPr>
          </a:p>
        </p:txBody>
      </p:sp>
      <p:sp>
        <p:nvSpPr>
          <p:cNvPr id="1157" name="Google Shape;1157;p95"/>
          <p:cNvSpPr txBox="1"/>
          <p:nvPr/>
        </p:nvSpPr>
        <p:spPr>
          <a:xfrm>
            <a:off x="4216675" y="555300"/>
            <a:ext cx="4888800" cy="3824100"/>
          </a:xfrm>
          <a:prstGeom prst="rect">
            <a:avLst/>
          </a:prstGeom>
          <a:noFill/>
          <a:ln cap="flat" cmpd="sng" w="9525">
            <a:solidFill>
              <a:srgbClr val="3344B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6250"/>
              </a:lnSpc>
              <a:spcBef>
                <a:spcPts val="0"/>
              </a:spcBef>
              <a:spcAft>
                <a:spcPts val="0"/>
              </a:spcAft>
              <a:buNone/>
            </a:pPr>
            <a:r>
              <a:rPr lang="en-US" sz="1200">
                <a:solidFill>
                  <a:srgbClr val="333333"/>
                </a:solidFill>
                <a:latin typeface="Lora"/>
                <a:ea typeface="Lora"/>
                <a:cs typeface="Lora"/>
                <a:sym typeface="Lora"/>
              </a:rPr>
              <a:t>Write the code necessary to do the following:</a:t>
            </a:r>
            <a:endParaRPr sz="1200">
              <a:solidFill>
                <a:srgbClr val="333333"/>
              </a:solidFill>
              <a:latin typeface="Lora"/>
              <a:ea typeface="Lora"/>
              <a:cs typeface="Lora"/>
              <a:sym typeface="Lora"/>
            </a:endParaRPr>
          </a:p>
          <a:p>
            <a:pPr indent="-304800" lvl="0" marL="457200" rtl="0" algn="l">
              <a:lnSpc>
                <a:spcPct val="115000"/>
              </a:lnSpc>
              <a:spcBef>
                <a:spcPts val="1500"/>
              </a:spcBef>
              <a:spcAft>
                <a:spcPts val="0"/>
              </a:spcAft>
              <a:buClr>
                <a:srgbClr val="333333"/>
              </a:buClr>
              <a:buSzPts val="1200"/>
              <a:buAutoNum type="arabicPeriod"/>
            </a:pPr>
            <a:r>
              <a:rPr lang="en-US" sz="1200">
                <a:solidFill>
                  <a:srgbClr val="333333"/>
                </a:solidFill>
                <a:latin typeface="Lora"/>
                <a:ea typeface="Lora"/>
                <a:cs typeface="Lora"/>
                <a:sym typeface="Lora"/>
              </a:rPr>
              <a:t>Select the </a:t>
            </a:r>
            <a:r>
              <a:rPr lang="en-US" sz="1100">
                <a:solidFill>
                  <a:srgbClr val="C7254E"/>
                </a:solidFill>
                <a:latin typeface="Lora"/>
                <a:ea typeface="Lora"/>
                <a:cs typeface="Lora"/>
                <a:sym typeface="Lora"/>
              </a:rPr>
              <a:t>section</a:t>
            </a:r>
            <a:r>
              <a:rPr lang="en-US" sz="1200">
                <a:solidFill>
                  <a:srgbClr val="333333"/>
                </a:solidFill>
                <a:latin typeface="Lora"/>
                <a:ea typeface="Lora"/>
                <a:cs typeface="Lora"/>
                <a:sym typeface="Lora"/>
              </a:rPr>
              <a:t> with an id of </a:t>
            </a:r>
            <a:r>
              <a:rPr lang="en-US" sz="1100">
                <a:solidFill>
                  <a:srgbClr val="C7254E"/>
                </a:solidFill>
                <a:latin typeface="Lora"/>
                <a:ea typeface="Lora"/>
                <a:cs typeface="Lora"/>
                <a:sym typeface="Lora"/>
              </a:rPr>
              <a:t>container</a:t>
            </a:r>
            <a:r>
              <a:rPr lang="en-US" sz="1200">
                <a:solidFill>
                  <a:srgbClr val="333333"/>
                </a:solidFill>
                <a:latin typeface="Lora"/>
                <a:ea typeface="Lora"/>
                <a:cs typeface="Lora"/>
                <a:sym typeface="Lora"/>
              </a:rPr>
              <a:t> without using </a:t>
            </a:r>
            <a:r>
              <a:rPr lang="en-US" sz="1100">
                <a:solidFill>
                  <a:srgbClr val="C7254E"/>
                </a:solidFill>
                <a:latin typeface="Lora"/>
                <a:ea typeface="Lora"/>
                <a:cs typeface="Lora"/>
                <a:sym typeface="Lora"/>
              </a:rPr>
              <a:t>querySelector</a:t>
            </a:r>
            <a:r>
              <a:rPr lang="en-US" sz="1200">
                <a:solidFill>
                  <a:srgbClr val="333333"/>
                </a:solidFill>
                <a:latin typeface="Lora"/>
                <a:ea typeface="Lora"/>
                <a:cs typeface="Lora"/>
                <a:sym typeface="Lora"/>
              </a:rPr>
              <a:t>.</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Select the </a:t>
            </a:r>
            <a:r>
              <a:rPr lang="en-US" sz="1100">
                <a:solidFill>
                  <a:srgbClr val="C7254E"/>
                </a:solidFill>
                <a:latin typeface="Lora"/>
                <a:ea typeface="Lora"/>
                <a:cs typeface="Lora"/>
                <a:sym typeface="Lora"/>
              </a:rPr>
              <a:t>section</a:t>
            </a:r>
            <a:r>
              <a:rPr lang="en-US" sz="1200">
                <a:solidFill>
                  <a:srgbClr val="333333"/>
                </a:solidFill>
                <a:latin typeface="Lora"/>
                <a:ea typeface="Lora"/>
                <a:cs typeface="Lora"/>
                <a:sym typeface="Lora"/>
              </a:rPr>
              <a:t> with an id of </a:t>
            </a:r>
            <a:r>
              <a:rPr lang="en-US" sz="1100">
                <a:solidFill>
                  <a:srgbClr val="C7254E"/>
                </a:solidFill>
                <a:latin typeface="Lora"/>
                <a:ea typeface="Lora"/>
                <a:cs typeface="Lora"/>
                <a:sym typeface="Lora"/>
              </a:rPr>
              <a:t>container</a:t>
            </a:r>
            <a:r>
              <a:rPr lang="en-US" sz="1200">
                <a:solidFill>
                  <a:srgbClr val="333333"/>
                </a:solidFill>
                <a:latin typeface="Lora"/>
                <a:ea typeface="Lora"/>
                <a:cs typeface="Lora"/>
                <a:sym typeface="Lora"/>
              </a:rPr>
              <a:t> using </a:t>
            </a:r>
            <a:r>
              <a:rPr lang="en-US" sz="1100">
                <a:solidFill>
                  <a:srgbClr val="C7254E"/>
                </a:solidFill>
                <a:latin typeface="Lora"/>
                <a:ea typeface="Lora"/>
                <a:cs typeface="Lora"/>
                <a:sym typeface="Lora"/>
              </a:rPr>
              <a:t>querySelector</a:t>
            </a:r>
            <a:r>
              <a:rPr lang="en-US" sz="1200">
                <a:solidFill>
                  <a:srgbClr val="333333"/>
                </a:solidFill>
                <a:latin typeface="Lora"/>
                <a:ea typeface="Lora"/>
                <a:cs typeface="Lora"/>
                <a:sym typeface="Lora"/>
              </a:rPr>
              <a:t>.</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Font typeface="Lora"/>
              <a:buAutoNum type="arabicPeriod"/>
            </a:pPr>
            <a:r>
              <a:rPr lang="en-US" sz="1200">
                <a:solidFill>
                  <a:srgbClr val="333333"/>
                </a:solidFill>
                <a:latin typeface="Lora"/>
                <a:ea typeface="Lora"/>
                <a:cs typeface="Lora"/>
                <a:sym typeface="Lora"/>
              </a:rPr>
              <a:t>Select all of the list items with a class of "second".</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Select a list item with a class of third, but only the list item inside of the </a:t>
            </a:r>
            <a:r>
              <a:rPr lang="en-US" sz="1100">
                <a:solidFill>
                  <a:srgbClr val="C7254E"/>
                </a:solidFill>
                <a:latin typeface="Lora"/>
                <a:ea typeface="Lora"/>
                <a:cs typeface="Lora"/>
                <a:sym typeface="Lora"/>
              </a:rPr>
              <a:t>ol</a:t>
            </a:r>
            <a:r>
              <a:rPr lang="en-US" sz="1200">
                <a:solidFill>
                  <a:srgbClr val="333333"/>
                </a:solidFill>
                <a:latin typeface="Lora"/>
                <a:ea typeface="Lora"/>
                <a:cs typeface="Lora"/>
                <a:sym typeface="Lora"/>
              </a:rPr>
              <a:t> tag.</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Give the </a:t>
            </a:r>
            <a:r>
              <a:rPr lang="en-US" sz="1100">
                <a:solidFill>
                  <a:srgbClr val="C7254E"/>
                </a:solidFill>
                <a:latin typeface="Lora"/>
                <a:ea typeface="Lora"/>
                <a:cs typeface="Lora"/>
                <a:sym typeface="Lora"/>
              </a:rPr>
              <a:t>section</a:t>
            </a:r>
            <a:r>
              <a:rPr lang="en-US" sz="1200">
                <a:solidFill>
                  <a:srgbClr val="333333"/>
                </a:solidFill>
                <a:latin typeface="Lora"/>
                <a:ea typeface="Lora"/>
                <a:cs typeface="Lora"/>
                <a:sym typeface="Lora"/>
              </a:rPr>
              <a:t> with an id of </a:t>
            </a:r>
            <a:r>
              <a:rPr lang="en-US" sz="1100">
                <a:solidFill>
                  <a:srgbClr val="C7254E"/>
                </a:solidFill>
                <a:latin typeface="Lora"/>
                <a:ea typeface="Lora"/>
                <a:cs typeface="Lora"/>
                <a:sym typeface="Lora"/>
              </a:rPr>
              <a:t>container</a:t>
            </a:r>
            <a:r>
              <a:rPr lang="en-US" sz="1200">
                <a:solidFill>
                  <a:srgbClr val="333333"/>
                </a:solidFill>
                <a:latin typeface="Lora"/>
                <a:ea typeface="Lora"/>
                <a:cs typeface="Lora"/>
                <a:sym typeface="Lora"/>
              </a:rPr>
              <a:t> the text "Hello!".</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Add the class </a:t>
            </a:r>
            <a:r>
              <a:rPr lang="en-US" sz="1100">
                <a:solidFill>
                  <a:srgbClr val="C7254E"/>
                </a:solidFill>
                <a:latin typeface="Lora"/>
                <a:ea typeface="Lora"/>
                <a:cs typeface="Lora"/>
                <a:sym typeface="Lora"/>
              </a:rPr>
              <a:t>main</a:t>
            </a:r>
            <a:r>
              <a:rPr lang="en-US" sz="1200">
                <a:solidFill>
                  <a:srgbClr val="333333"/>
                </a:solidFill>
                <a:latin typeface="Lora"/>
                <a:ea typeface="Lora"/>
                <a:cs typeface="Lora"/>
                <a:sym typeface="Lora"/>
              </a:rPr>
              <a:t> to the </a:t>
            </a:r>
            <a:r>
              <a:rPr lang="en-US" sz="1100">
                <a:solidFill>
                  <a:srgbClr val="C7254E"/>
                </a:solidFill>
                <a:latin typeface="Lora"/>
                <a:ea typeface="Lora"/>
                <a:cs typeface="Lora"/>
                <a:sym typeface="Lora"/>
              </a:rPr>
              <a:t>div</a:t>
            </a:r>
            <a:r>
              <a:rPr lang="en-US" sz="1200">
                <a:solidFill>
                  <a:srgbClr val="333333"/>
                </a:solidFill>
                <a:latin typeface="Lora"/>
                <a:ea typeface="Lora"/>
                <a:cs typeface="Lora"/>
                <a:sym typeface="Lora"/>
              </a:rPr>
              <a:t> with a class of </a:t>
            </a:r>
            <a:r>
              <a:rPr lang="en-US" sz="1100">
                <a:solidFill>
                  <a:srgbClr val="C7254E"/>
                </a:solidFill>
                <a:latin typeface="Lora"/>
                <a:ea typeface="Lora"/>
                <a:cs typeface="Lora"/>
                <a:sym typeface="Lora"/>
              </a:rPr>
              <a:t>footer</a:t>
            </a:r>
            <a:r>
              <a:rPr lang="en-US" sz="1200">
                <a:solidFill>
                  <a:srgbClr val="333333"/>
                </a:solidFill>
                <a:latin typeface="Lora"/>
                <a:ea typeface="Lora"/>
                <a:cs typeface="Lora"/>
                <a:sym typeface="Lora"/>
              </a:rPr>
              <a:t>.</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Remove the class </a:t>
            </a:r>
            <a:r>
              <a:rPr lang="en-US" sz="1100">
                <a:solidFill>
                  <a:srgbClr val="C7254E"/>
                </a:solidFill>
                <a:latin typeface="Lora"/>
                <a:ea typeface="Lora"/>
                <a:cs typeface="Lora"/>
                <a:sym typeface="Lora"/>
              </a:rPr>
              <a:t>main</a:t>
            </a:r>
            <a:r>
              <a:rPr lang="en-US" sz="1200">
                <a:solidFill>
                  <a:srgbClr val="333333"/>
                </a:solidFill>
                <a:latin typeface="Lora"/>
                <a:ea typeface="Lora"/>
                <a:cs typeface="Lora"/>
                <a:sym typeface="Lora"/>
              </a:rPr>
              <a:t> on the </a:t>
            </a:r>
            <a:r>
              <a:rPr lang="en-US" sz="1100">
                <a:solidFill>
                  <a:srgbClr val="C7254E"/>
                </a:solidFill>
                <a:latin typeface="Lora"/>
                <a:ea typeface="Lora"/>
                <a:cs typeface="Lora"/>
                <a:sym typeface="Lora"/>
              </a:rPr>
              <a:t>div</a:t>
            </a:r>
            <a:r>
              <a:rPr lang="en-US" sz="1200">
                <a:solidFill>
                  <a:srgbClr val="333333"/>
                </a:solidFill>
                <a:latin typeface="Lora"/>
                <a:ea typeface="Lora"/>
                <a:cs typeface="Lora"/>
                <a:sym typeface="Lora"/>
              </a:rPr>
              <a:t> with a class of </a:t>
            </a:r>
            <a:r>
              <a:rPr lang="en-US" sz="1100">
                <a:solidFill>
                  <a:srgbClr val="C7254E"/>
                </a:solidFill>
                <a:latin typeface="Lora"/>
                <a:ea typeface="Lora"/>
                <a:cs typeface="Lora"/>
                <a:sym typeface="Lora"/>
              </a:rPr>
              <a:t>footer</a:t>
            </a:r>
            <a:r>
              <a:rPr lang="en-US" sz="1200">
                <a:solidFill>
                  <a:srgbClr val="333333"/>
                </a:solidFill>
                <a:latin typeface="Lora"/>
                <a:ea typeface="Lora"/>
                <a:cs typeface="Lora"/>
                <a:sym typeface="Lora"/>
              </a:rPr>
              <a:t>.</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Create a new </a:t>
            </a:r>
            <a:r>
              <a:rPr lang="en-US" sz="1100">
                <a:solidFill>
                  <a:srgbClr val="C7254E"/>
                </a:solidFill>
                <a:latin typeface="Lora"/>
                <a:ea typeface="Lora"/>
                <a:cs typeface="Lora"/>
                <a:sym typeface="Lora"/>
              </a:rPr>
              <a:t>li</a:t>
            </a:r>
            <a:r>
              <a:rPr lang="en-US" sz="1200">
                <a:solidFill>
                  <a:srgbClr val="333333"/>
                </a:solidFill>
                <a:latin typeface="Lora"/>
                <a:ea typeface="Lora"/>
                <a:cs typeface="Lora"/>
                <a:sym typeface="Lora"/>
              </a:rPr>
              <a:t> element.</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Give the </a:t>
            </a:r>
            <a:r>
              <a:rPr lang="en-US" sz="1100">
                <a:solidFill>
                  <a:srgbClr val="C7254E"/>
                </a:solidFill>
                <a:latin typeface="Lora"/>
                <a:ea typeface="Lora"/>
                <a:cs typeface="Lora"/>
                <a:sym typeface="Lora"/>
              </a:rPr>
              <a:t>li</a:t>
            </a:r>
            <a:r>
              <a:rPr lang="en-US" sz="1200">
                <a:solidFill>
                  <a:srgbClr val="333333"/>
                </a:solidFill>
                <a:latin typeface="Lora"/>
                <a:ea typeface="Lora"/>
                <a:cs typeface="Lora"/>
                <a:sym typeface="Lora"/>
              </a:rPr>
              <a:t> the text "four".</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Append the </a:t>
            </a:r>
            <a:r>
              <a:rPr lang="en-US" sz="1100">
                <a:solidFill>
                  <a:srgbClr val="C7254E"/>
                </a:solidFill>
                <a:latin typeface="Lora"/>
                <a:ea typeface="Lora"/>
                <a:cs typeface="Lora"/>
                <a:sym typeface="Lora"/>
              </a:rPr>
              <a:t>li</a:t>
            </a:r>
            <a:r>
              <a:rPr lang="en-US" sz="1200">
                <a:solidFill>
                  <a:srgbClr val="333333"/>
                </a:solidFill>
                <a:latin typeface="Lora"/>
                <a:ea typeface="Lora"/>
                <a:cs typeface="Lora"/>
                <a:sym typeface="Lora"/>
              </a:rPr>
              <a:t> to the </a:t>
            </a:r>
            <a:r>
              <a:rPr lang="en-US" sz="1100">
                <a:solidFill>
                  <a:srgbClr val="C7254E"/>
                </a:solidFill>
                <a:latin typeface="Lora"/>
                <a:ea typeface="Lora"/>
                <a:cs typeface="Lora"/>
                <a:sym typeface="Lora"/>
              </a:rPr>
              <a:t>ul</a:t>
            </a:r>
            <a:r>
              <a:rPr lang="en-US" sz="1200">
                <a:solidFill>
                  <a:srgbClr val="333333"/>
                </a:solidFill>
                <a:latin typeface="Lora"/>
                <a:ea typeface="Lora"/>
                <a:cs typeface="Lora"/>
                <a:sym typeface="Lora"/>
              </a:rPr>
              <a:t> element.</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Loop over all of the </a:t>
            </a:r>
            <a:r>
              <a:rPr lang="en-US" sz="1100">
                <a:solidFill>
                  <a:srgbClr val="C7254E"/>
                </a:solidFill>
                <a:latin typeface="Lora"/>
                <a:ea typeface="Lora"/>
                <a:cs typeface="Lora"/>
                <a:sym typeface="Lora"/>
              </a:rPr>
              <a:t>li</a:t>
            </a:r>
            <a:r>
              <a:rPr lang="en-US" sz="1200">
                <a:solidFill>
                  <a:srgbClr val="333333"/>
                </a:solidFill>
                <a:latin typeface="Lora"/>
                <a:ea typeface="Lora"/>
                <a:cs typeface="Lora"/>
                <a:sym typeface="Lora"/>
              </a:rPr>
              <a:t>s inside the </a:t>
            </a:r>
            <a:r>
              <a:rPr lang="en-US" sz="1100">
                <a:solidFill>
                  <a:srgbClr val="C7254E"/>
                </a:solidFill>
                <a:latin typeface="Lora"/>
                <a:ea typeface="Lora"/>
                <a:cs typeface="Lora"/>
                <a:sym typeface="Lora"/>
              </a:rPr>
              <a:t>ol</a:t>
            </a:r>
            <a:r>
              <a:rPr lang="en-US" sz="1200">
                <a:solidFill>
                  <a:srgbClr val="333333"/>
                </a:solidFill>
                <a:latin typeface="Lora"/>
                <a:ea typeface="Lora"/>
                <a:cs typeface="Lora"/>
                <a:sym typeface="Lora"/>
              </a:rPr>
              <a:t> tag and give them a background color of "green".</a:t>
            </a:r>
            <a:endParaRPr sz="12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200">
                <a:solidFill>
                  <a:srgbClr val="333333"/>
                </a:solidFill>
                <a:latin typeface="Lora"/>
                <a:ea typeface="Lora"/>
                <a:cs typeface="Lora"/>
                <a:sym typeface="Lora"/>
              </a:rPr>
              <a:t>Remove the div with a class of </a:t>
            </a:r>
            <a:r>
              <a:rPr lang="en-US" sz="1100">
                <a:solidFill>
                  <a:srgbClr val="C7254E"/>
                </a:solidFill>
                <a:latin typeface="Lora"/>
                <a:ea typeface="Lora"/>
                <a:cs typeface="Lora"/>
                <a:sym typeface="Lora"/>
              </a:rPr>
              <a:t>footer</a:t>
            </a:r>
            <a:endParaRPr sz="1100">
              <a:solidFill>
                <a:srgbClr val="C7254E"/>
              </a:solidFill>
              <a:latin typeface="Lora"/>
              <a:ea typeface="Lora"/>
              <a:cs typeface="Lora"/>
              <a:sym typeface="Lora"/>
            </a:endParaRPr>
          </a:p>
        </p:txBody>
      </p:sp>
      <p:pic>
        <p:nvPicPr>
          <p:cNvPr id="1158" name="Google Shape;1158;p95"/>
          <p:cNvPicPr preferRelativeResize="0"/>
          <p:nvPr/>
        </p:nvPicPr>
        <p:blipFill rotWithShape="1">
          <a:blip r:embed="rId3">
            <a:alphaModFix/>
          </a:blip>
          <a:srcRect b="0" l="0" r="0" t="0"/>
          <a:stretch/>
        </p:blipFill>
        <p:spPr>
          <a:xfrm>
            <a:off x="8037100" y="5950"/>
            <a:ext cx="1106900" cy="28602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6"/>
          <p:cNvSpPr txBox="1"/>
          <p:nvPr>
            <p:ph idx="12" type="sldNum"/>
          </p:nvPr>
        </p:nvSpPr>
        <p:spPr>
          <a:xfrm>
            <a:off x="185725" y="48026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65" name="Google Shape;1165;p96"/>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chemeClr val="lt1"/>
                </a:solidFill>
                <a:highlight>
                  <a:srgbClr val="61AEEE"/>
                </a:highlight>
                <a:latin typeface="Roboto"/>
                <a:ea typeface="Roboto"/>
                <a:cs typeface="Roboto"/>
                <a:sym typeface="Roboto"/>
              </a:rPr>
              <a:t>DOM Exercises #2</a:t>
            </a:r>
            <a:endParaRPr sz="2200">
              <a:solidFill>
                <a:schemeClr val="lt1"/>
              </a:solidFill>
              <a:highlight>
                <a:srgbClr val="61AEEE"/>
              </a:highlight>
              <a:latin typeface="Roboto"/>
              <a:ea typeface="Roboto"/>
              <a:cs typeface="Roboto"/>
              <a:sym typeface="Roboto"/>
            </a:endParaRPr>
          </a:p>
        </p:txBody>
      </p:sp>
      <p:sp>
        <p:nvSpPr>
          <p:cNvPr id="1166" name="Google Shape;1166;p96"/>
          <p:cNvSpPr txBox="1"/>
          <p:nvPr/>
        </p:nvSpPr>
        <p:spPr>
          <a:xfrm>
            <a:off x="1054175" y="668500"/>
            <a:ext cx="7605600" cy="2602800"/>
          </a:xfrm>
          <a:prstGeom prst="rect">
            <a:avLst/>
          </a:prstGeom>
          <a:noFill/>
          <a:ln cap="flat" cmpd="sng" w="9525">
            <a:solidFill>
              <a:srgbClr val="3344B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6250"/>
              </a:lnSpc>
              <a:spcBef>
                <a:spcPts val="0"/>
              </a:spcBef>
              <a:spcAft>
                <a:spcPts val="0"/>
              </a:spcAft>
              <a:buNone/>
            </a:pPr>
            <a:r>
              <a:rPr lang="en-US" sz="1200">
                <a:solidFill>
                  <a:srgbClr val="333333"/>
                </a:solidFill>
                <a:latin typeface="Lora"/>
                <a:ea typeface="Lora"/>
                <a:cs typeface="Lora"/>
                <a:sym typeface="Lora"/>
              </a:rPr>
              <a:t>Write the code necessary to do the following:</a:t>
            </a:r>
            <a:endParaRPr sz="1200">
              <a:solidFill>
                <a:srgbClr val="333333"/>
              </a:solidFill>
              <a:latin typeface="Lora"/>
              <a:ea typeface="Lora"/>
              <a:cs typeface="Lora"/>
              <a:sym typeface="Lora"/>
            </a:endParaRPr>
          </a:p>
          <a:p>
            <a:pPr indent="-295275" lvl="0" marL="457200" rtl="0" algn="l">
              <a:lnSpc>
                <a:spcPct val="115000"/>
              </a:lnSpc>
              <a:spcBef>
                <a:spcPts val="1500"/>
              </a:spcBef>
              <a:spcAft>
                <a:spcPts val="0"/>
              </a:spcAft>
              <a:buClr>
                <a:srgbClr val="333333"/>
              </a:buClr>
              <a:buSzPts val="1050"/>
              <a:buAutoNum type="arabicPeriod"/>
            </a:pPr>
            <a:r>
              <a:rPr lang="en-US" sz="1050">
                <a:solidFill>
                  <a:srgbClr val="333333"/>
                </a:solidFill>
                <a:highlight>
                  <a:srgbClr val="FFFFFF"/>
                </a:highlight>
              </a:rPr>
              <a:t>Create a webpage with an </a:t>
            </a:r>
            <a:r>
              <a:rPr lang="en-US" sz="950">
                <a:solidFill>
                  <a:srgbClr val="C7254E"/>
                </a:solidFill>
                <a:highlight>
                  <a:srgbClr val="F9F2F4"/>
                </a:highlight>
                <a:latin typeface="Courier New"/>
                <a:ea typeface="Courier New"/>
                <a:cs typeface="Courier New"/>
                <a:sym typeface="Courier New"/>
              </a:rPr>
              <a:t>h1</a:t>
            </a:r>
            <a:r>
              <a:rPr lang="en-US" sz="1050">
                <a:solidFill>
                  <a:srgbClr val="333333"/>
                </a:solidFill>
                <a:highlight>
                  <a:srgbClr val="FFFFFF"/>
                </a:highlight>
              </a:rPr>
              <a:t> of "My Book List".</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en-US" sz="1050">
                <a:solidFill>
                  <a:srgbClr val="333333"/>
                </a:solidFill>
                <a:highlight>
                  <a:srgbClr val="FFFFFF"/>
                </a:highlight>
              </a:rPr>
              <a:t>Add a script tag to the bottom of the page, where all your JS will go.</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en-US" sz="1050">
                <a:solidFill>
                  <a:srgbClr val="333333"/>
                </a:solidFill>
                <a:highlight>
                  <a:srgbClr val="FFFFFF"/>
                </a:highlight>
              </a:rPr>
              <a:t>Create the array of books of your choice with these parameters  . booktitle , author, alreadyread, year</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en-US" sz="1050">
                <a:solidFill>
                  <a:srgbClr val="333333"/>
                </a:solidFill>
                <a:highlight>
                  <a:srgbClr val="FFFFFF"/>
                </a:highlight>
              </a:rPr>
              <a:t>Iterate through the array of books. For each book, create a </a:t>
            </a:r>
            <a:r>
              <a:rPr lang="en-US" sz="950">
                <a:solidFill>
                  <a:srgbClr val="C7254E"/>
                </a:solidFill>
                <a:highlight>
                  <a:srgbClr val="F9F2F4"/>
                </a:highlight>
                <a:latin typeface="Courier New"/>
                <a:ea typeface="Courier New"/>
                <a:cs typeface="Courier New"/>
                <a:sym typeface="Courier New"/>
              </a:rPr>
              <a:t>p</a:t>
            </a:r>
            <a:r>
              <a:rPr lang="en-US" sz="1050">
                <a:solidFill>
                  <a:srgbClr val="333333"/>
                </a:solidFill>
                <a:highlight>
                  <a:srgbClr val="FFFFFF"/>
                </a:highlight>
              </a:rPr>
              <a:t> element with the book title and author and append it to the page.</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b="1" lang="en-US" sz="1050">
                <a:solidFill>
                  <a:srgbClr val="333333"/>
                </a:solidFill>
                <a:highlight>
                  <a:srgbClr val="FFFFFF"/>
                </a:highlight>
              </a:rPr>
              <a:t>Bonus</a:t>
            </a:r>
            <a:r>
              <a:rPr lang="en-US" sz="1050">
                <a:solidFill>
                  <a:srgbClr val="333333"/>
                </a:solidFill>
                <a:highlight>
                  <a:srgbClr val="FFFFFF"/>
                </a:highlight>
              </a:rPr>
              <a:t>: Use a </a:t>
            </a:r>
            <a:r>
              <a:rPr lang="en-US" sz="950">
                <a:solidFill>
                  <a:srgbClr val="C7254E"/>
                </a:solidFill>
                <a:highlight>
                  <a:srgbClr val="F9F2F4"/>
                </a:highlight>
                <a:latin typeface="Courier New"/>
                <a:ea typeface="Courier New"/>
                <a:cs typeface="Courier New"/>
                <a:sym typeface="Courier New"/>
              </a:rPr>
              <a:t>ul</a:t>
            </a:r>
            <a:r>
              <a:rPr lang="en-US" sz="1050">
                <a:solidFill>
                  <a:srgbClr val="333333"/>
                </a:solidFill>
                <a:highlight>
                  <a:srgbClr val="FFFFFF"/>
                </a:highlight>
              </a:rPr>
              <a:t> and </a:t>
            </a:r>
            <a:r>
              <a:rPr lang="en-US" sz="950">
                <a:solidFill>
                  <a:srgbClr val="C7254E"/>
                </a:solidFill>
                <a:highlight>
                  <a:srgbClr val="F9F2F4"/>
                </a:highlight>
                <a:latin typeface="Courier New"/>
                <a:ea typeface="Courier New"/>
                <a:cs typeface="Courier New"/>
                <a:sym typeface="Courier New"/>
              </a:rPr>
              <a:t>li</a:t>
            </a:r>
            <a:r>
              <a:rPr lang="en-US" sz="1050">
                <a:solidFill>
                  <a:srgbClr val="333333"/>
                </a:solidFill>
                <a:highlight>
                  <a:srgbClr val="FFFFFF"/>
                </a:highlight>
              </a:rPr>
              <a:t> to display the books.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b="1" lang="en-US" sz="1050">
                <a:solidFill>
                  <a:srgbClr val="333333"/>
                </a:solidFill>
                <a:highlight>
                  <a:srgbClr val="FFFFFF"/>
                </a:highlight>
              </a:rPr>
              <a:t>Bonus</a:t>
            </a:r>
            <a:r>
              <a:rPr lang="en-US" sz="1050">
                <a:solidFill>
                  <a:srgbClr val="333333"/>
                </a:solidFill>
                <a:highlight>
                  <a:srgbClr val="FFFFFF"/>
                </a:highlight>
              </a:rPr>
              <a:t>: add a property to each book with the URL of the book cover, and add an </a:t>
            </a:r>
            <a:r>
              <a:rPr lang="en-US" sz="950">
                <a:solidFill>
                  <a:srgbClr val="C7254E"/>
                </a:solidFill>
                <a:highlight>
                  <a:srgbClr val="F9F2F4"/>
                </a:highlight>
                <a:latin typeface="Courier New"/>
                <a:ea typeface="Courier New"/>
                <a:cs typeface="Courier New"/>
                <a:sym typeface="Courier New"/>
              </a:rPr>
              <a:t>img</a:t>
            </a:r>
            <a:r>
              <a:rPr lang="en-US" sz="1050">
                <a:solidFill>
                  <a:srgbClr val="333333"/>
                </a:solidFill>
                <a:highlight>
                  <a:srgbClr val="FFFFFF"/>
                </a:highlight>
              </a:rPr>
              <a:t> element for each book on the page.</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b="1" lang="en-US" sz="1050">
                <a:solidFill>
                  <a:srgbClr val="333333"/>
                </a:solidFill>
                <a:highlight>
                  <a:srgbClr val="FFFFFF"/>
                </a:highlight>
              </a:rPr>
              <a:t>Bonus</a:t>
            </a:r>
            <a:r>
              <a:rPr lang="en-US" sz="1050">
                <a:solidFill>
                  <a:srgbClr val="333333"/>
                </a:solidFill>
                <a:highlight>
                  <a:srgbClr val="FFFFFF"/>
                </a:highlight>
              </a:rPr>
              <a:t>: Change the style of the book depending on whether you have read it or not.</a:t>
            </a:r>
            <a:endParaRPr sz="1050">
              <a:solidFill>
                <a:srgbClr val="333333"/>
              </a:solidFill>
              <a:highlight>
                <a:srgbClr val="FFFFFF"/>
              </a:highlight>
            </a:endParaRPr>
          </a:p>
          <a:p>
            <a:pPr indent="0" lvl="0" marL="0" rtl="0" algn="l">
              <a:lnSpc>
                <a:spcPct val="115000"/>
              </a:lnSpc>
              <a:spcBef>
                <a:spcPts val="800"/>
              </a:spcBef>
              <a:spcAft>
                <a:spcPts val="800"/>
              </a:spcAft>
              <a:buNone/>
            </a:pPr>
            <a:r>
              <a:t/>
            </a:r>
            <a:endParaRPr sz="1050">
              <a:solidFill>
                <a:srgbClr val="333333"/>
              </a:solidFill>
              <a:highlight>
                <a:srgbClr val="FFFFFF"/>
              </a:highlight>
              <a:latin typeface="Lora"/>
              <a:ea typeface="Lora"/>
              <a:cs typeface="Lora"/>
              <a:sym typeface="Lora"/>
            </a:endParaRPr>
          </a:p>
        </p:txBody>
      </p:sp>
      <p:pic>
        <p:nvPicPr>
          <p:cNvPr id="1167" name="Google Shape;1167;p96"/>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97"/>
          <p:cNvSpPr txBox="1"/>
          <p:nvPr>
            <p:ph idx="12" type="sldNum"/>
          </p:nvPr>
        </p:nvSpPr>
        <p:spPr>
          <a:xfrm>
            <a:off x="185725" y="48026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74" name="Google Shape;1174;p97"/>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chemeClr val="lt1"/>
                </a:solidFill>
                <a:highlight>
                  <a:srgbClr val="61AEEE"/>
                </a:highlight>
                <a:latin typeface="Roboto"/>
                <a:ea typeface="Roboto"/>
                <a:cs typeface="Roboto"/>
                <a:sym typeface="Roboto"/>
              </a:rPr>
              <a:t>DOM Exercises #3</a:t>
            </a:r>
            <a:endParaRPr sz="2200">
              <a:solidFill>
                <a:schemeClr val="lt1"/>
              </a:solidFill>
              <a:highlight>
                <a:srgbClr val="61AEEE"/>
              </a:highlight>
              <a:latin typeface="Roboto"/>
              <a:ea typeface="Roboto"/>
              <a:cs typeface="Roboto"/>
              <a:sym typeface="Roboto"/>
            </a:endParaRPr>
          </a:p>
        </p:txBody>
      </p:sp>
      <p:sp>
        <p:nvSpPr>
          <p:cNvPr id="1175" name="Google Shape;1175;p97"/>
          <p:cNvSpPr txBox="1"/>
          <p:nvPr/>
        </p:nvSpPr>
        <p:spPr>
          <a:xfrm>
            <a:off x="114975" y="458250"/>
            <a:ext cx="4031100" cy="4076700"/>
          </a:xfrm>
          <a:prstGeom prst="rect">
            <a:avLst/>
          </a:prstGeom>
          <a:noFill/>
          <a:ln cap="flat" cmpd="sng" w="9525">
            <a:solidFill>
              <a:srgbClr val="3344BB"/>
            </a:solidFill>
            <a:prstDash val="solid"/>
            <a:round/>
            <a:headEnd len="sm" w="sm" type="none"/>
            <a:tailEnd len="sm" w="sm" type="none"/>
          </a:ln>
        </p:spPr>
        <p:txBody>
          <a:bodyPr anchorCtr="0" anchor="t" bIns="91425" lIns="91425" spcFirstLastPara="1" rIns="91425" wrap="square" tIns="91425">
            <a:spAutoFit/>
          </a:bodyPr>
          <a:lstStyle/>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&lt;!DOCTYPE html&gt;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&lt;html&gt;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&lt;head&gt;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&lt;meta charset="utf-8"/&gt;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&lt;title&gt;About Me&lt;/title&gt;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&lt;/head&gt;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&lt;body&gt;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&lt;h1&gt;About Me&lt;/h1&gt;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&lt;ul&gt;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&lt;li&gt;Nickname: &lt;span id="nickname"&gt;&lt;/span&gt;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&lt;li&gt;Favorites:  &lt;span id="favorites"&gt;&lt;/span&gt;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&lt;li&gt;Hometown: &lt;span id="hometown"&gt;&lt;/span&gt;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&lt;/ul&gt;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 &lt;/body&gt;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rPr lang="en-US" sz="1000">
                <a:solidFill>
                  <a:srgbClr val="333333"/>
                </a:solidFill>
                <a:latin typeface="Courier New"/>
                <a:ea typeface="Courier New"/>
                <a:cs typeface="Courier New"/>
                <a:sym typeface="Courier New"/>
              </a:rPr>
              <a:t>&lt;/html&gt;</a:t>
            </a:r>
            <a:endParaRPr sz="1000">
              <a:solidFill>
                <a:srgbClr val="333333"/>
              </a:solidFill>
              <a:latin typeface="Courier New"/>
              <a:ea typeface="Courier New"/>
              <a:cs typeface="Courier New"/>
              <a:sym typeface="Courier New"/>
            </a:endParaRPr>
          </a:p>
          <a:p>
            <a:pPr indent="0" lvl="0" marL="127000" marR="127000" rtl="0" algn="l">
              <a:lnSpc>
                <a:spcPct val="142857"/>
              </a:lnSpc>
              <a:spcBef>
                <a:spcPts val="0"/>
              </a:spcBef>
              <a:spcAft>
                <a:spcPts val="0"/>
              </a:spcAft>
              <a:buNone/>
            </a:pPr>
            <a:r>
              <a:t/>
            </a:r>
            <a:endParaRPr sz="1000">
              <a:solidFill>
                <a:srgbClr val="3344BB"/>
              </a:solidFill>
              <a:latin typeface="Courier New"/>
              <a:ea typeface="Courier New"/>
              <a:cs typeface="Courier New"/>
              <a:sym typeface="Courier New"/>
            </a:endParaRPr>
          </a:p>
        </p:txBody>
      </p:sp>
      <p:sp>
        <p:nvSpPr>
          <p:cNvPr id="1176" name="Google Shape;1176;p97"/>
          <p:cNvSpPr txBox="1"/>
          <p:nvPr/>
        </p:nvSpPr>
        <p:spPr>
          <a:xfrm>
            <a:off x="4216675" y="555300"/>
            <a:ext cx="4888800" cy="2128500"/>
          </a:xfrm>
          <a:prstGeom prst="rect">
            <a:avLst/>
          </a:prstGeom>
          <a:noFill/>
          <a:ln cap="flat" cmpd="sng" w="9525">
            <a:solidFill>
              <a:srgbClr val="3344B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6250"/>
              </a:lnSpc>
              <a:spcBef>
                <a:spcPts val="0"/>
              </a:spcBef>
              <a:spcAft>
                <a:spcPts val="0"/>
              </a:spcAft>
              <a:buNone/>
            </a:pPr>
            <a:r>
              <a:rPr lang="en-US" sz="1200">
                <a:solidFill>
                  <a:srgbClr val="333333"/>
                </a:solidFill>
                <a:latin typeface="Lora"/>
                <a:ea typeface="Lora"/>
                <a:cs typeface="Lora"/>
                <a:sym typeface="Lora"/>
              </a:rPr>
              <a:t>Write the code necessary to do the following:</a:t>
            </a:r>
            <a:endParaRPr sz="1200">
              <a:solidFill>
                <a:srgbClr val="333333"/>
              </a:solidFill>
              <a:latin typeface="Lora"/>
              <a:ea typeface="Lora"/>
              <a:cs typeface="Lora"/>
              <a:sym typeface="Lora"/>
            </a:endParaRPr>
          </a:p>
          <a:p>
            <a:pPr indent="-295275" lvl="0" marL="457200" rtl="0" algn="l">
              <a:lnSpc>
                <a:spcPct val="115000"/>
              </a:lnSpc>
              <a:spcBef>
                <a:spcPts val="1500"/>
              </a:spcBef>
              <a:spcAft>
                <a:spcPts val="0"/>
              </a:spcAft>
              <a:buClr>
                <a:srgbClr val="333333"/>
              </a:buClr>
              <a:buSzPts val="1050"/>
              <a:buAutoNum type="arabicPeriod"/>
            </a:pPr>
            <a:r>
              <a:rPr lang="en-US" sz="1050">
                <a:solidFill>
                  <a:srgbClr val="333333"/>
                </a:solidFill>
                <a:highlight>
                  <a:srgbClr val="FFFFFF"/>
                </a:highlight>
                <a:latin typeface="Lora"/>
                <a:ea typeface="Lora"/>
                <a:cs typeface="Lora"/>
                <a:sym typeface="Lora"/>
              </a:rPr>
              <a:t>Add a </a:t>
            </a:r>
            <a:r>
              <a:rPr lang="en-US" sz="950">
                <a:solidFill>
                  <a:srgbClr val="C7254E"/>
                </a:solidFill>
                <a:highlight>
                  <a:srgbClr val="F9F2F4"/>
                </a:highlight>
                <a:latin typeface="Lora"/>
                <a:ea typeface="Lora"/>
                <a:cs typeface="Lora"/>
                <a:sym typeface="Lora"/>
              </a:rPr>
              <a:t>script</a:t>
            </a:r>
            <a:r>
              <a:rPr lang="en-US" sz="1050">
                <a:solidFill>
                  <a:srgbClr val="333333"/>
                </a:solidFill>
                <a:highlight>
                  <a:srgbClr val="FFFFFF"/>
                </a:highlight>
                <a:latin typeface="Lora"/>
                <a:ea typeface="Lora"/>
                <a:cs typeface="Lora"/>
                <a:sym typeface="Lora"/>
              </a:rPr>
              <a:t> tag to the bottom.</a:t>
            </a:r>
            <a:endParaRPr sz="1050">
              <a:solidFill>
                <a:srgbClr val="333333"/>
              </a:solidFill>
              <a:highlight>
                <a:srgbClr val="FFFFFF"/>
              </a:highlight>
              <a:latin typeface="Lora"/>
              <a:ea typeface="Lora"/>
              <a:cs typeface="Lora"/>
              <a:sym typeface="Lora"/>
            </a:endParaRPr>
          </a:p>
          <a:p>
            <a:pPr indent="-295275" lvl="0" marL="457200" rtl="0" algn="l">
              <a:lnSpc>
                <a:spcPct val="115000"/>
              </a:lnSpc>
              <a:spcBef>
                <a:spcPts val="0"/>
              </a:spcBef>
              <a:spcAft>
                <a:spcPts val="0"/>
              </a:spcAft>
              <a:buClr>
                <a:srgbClr val="333333"/>
              </a:buClr>
              <a:buSzPts val="1050"/>
              <a:buFont typeface="Lora"/>
              <a:buAutoNum type="arabicPeriod"/>
            </a:pPr>
            <a:r>
              <a:rPr lang="en-US" sz="1050">
                <a:solidFill>
                  <a:srgbClr val="333333"/>
                </a:solidFill>
                <a:highlight>
                  <a:srgbClr val="FFFFFF"/>
                </a:highlight>
                <a:latin typeface="Lora"/>
                <a:ea typeface="Lora"/>
                <a:cs typeface="Lora"/>
                <a:sym typeface="Lora"/>
              </a:rPr>
              <a:t>Change the body style so it has a font-family of "Arial, sans-serif".</a:t>
            </a:r>
            <a:endParaRPr sz="1050">
              <a:solidFill>
                <a:srgbClr val="333333"/>
              </a:solidFill>
              <a:highlight>
                <a:srgbClr val="FFFFFF"/>
              </a:highlight>
              <a:latin typeface="Lora"/>
              <a:ea typeface="Lora"/>
              <a:cs typeface="Lora"/>
              <a:sym typeface="Lora"/>
            </a:endParaRPr>
          </a:p>
          <a:p>
            <a:pPr indent="-295275" lvl="0" marL="457200" rtl="0" algn="l">
              <a:lnSpc>
                <a:spcPct val="115000"/>
              </a:lnSpc>
              <a:spcBef>
                <a:spcPts val="0"/>
              </a:spcBef>
              <a:spcAft>
                <a:spcPts val="0"/>
              </a:spcAft>
              <a:buClr>
                <a:srgbClr val="333333"/>
              </a:buClr>
              <a:buSzPts val="1050"/>
              <a:buFont typeface="Lora"/>
              <a:buAutoNum type="arabicPeriod"/>
            </a:pPr>
            <a:r>
              <a:rPr lang="en-US" sz="1050">
                <a:solidFill>
                  <a:srgbClr val="333333"/>
                </a:solidFill>
                <a:highlight>
                  <a:srgbClr val="FFFFFF"/>
                </a:highlight>
                <a:latin typeface="Lora"/>
                <a:ea typeface="Lora"/>
                <a:cs typeface="Lora"/>
                <a:sym typeface="Lora"/>
              </a:rPr>
              <a:t>Replace each of the spans (nickname, favorites, hometown) with your own information.</a:t>
            </a:r>
            <a:endParaRPr sz="1050">
              <a:solidFill>
                <a:srgbClr val="333333"/>
              </a:solidFill>
              <a:highlight>
                <a:srgbClr val="FFFFFF"/>
              </a:highlight>
              <a:latin typeface="Lora"/>
              <a:ea typeface="Lora"/>
              <a:cs typeface="Lora"/>
              <a:sym typeface="Lora"/>
            </a:endParaRPr>
          </a:p>
          <a:p>
            <a:pPr indent="-295275" lvl="0" marL="457200" rtl="0" algn="l">
              <a:lnSpc>
                <a:spcPct val="115000"/>
              </a:lnSpc>
              <a:spcBef>
                <a:spcPts val="0"/>
              </a:spcBef>
              <a:spcAft>
                <a:spcPts val="0"/>
              </a:spcAft>
              <a:buClr>
                <a:srgbClr val="333333"/>
              </a:buClr>
              <a:buSzPts val="1050"/>
              <a:buAutoNum type="arabicPeriod"/>
            </a:pPr>
            <a:r>
              <a:rPr lang="en-US" sz="1050">
                <a:solidFill>
                  <a:srgbClr val="333333"/>
                </a:solidFill>
                <a:highlight>
                  <a:srgbClr val="FFFFFF"/>
                </a:highlight>
                <a:latin typeface="Lora"/>
                <a:ea typeface="Lora"/>
                <a:cs typeface="Lora"/>
                <a:sym typeface="Lora"/>
              </a:rPr>
              <a:t>Iterate through each li and change the class to "listitem". Add a </a:t>
            </a:r>
            <a:r>
              <a:rPr lang="en-US" sz="950">
                <a:solidFill>
                  <a:srgbClr val="C7254E"/>
                </a:solidFill>
                <a:highlight>
                  <a:srgbClr val="F9F2F4"/>
                </a:highlight>
                <a:latin typeface="Lora"/>
                <a:ea typeface="Lora"/>
                <a:cs typeface="Lora"/>
                <a:sym typeface="Lora"/>
              </a:rPr>
              <a:t>style</a:t>
            </a:r>
            <a:r>
              <a:rPr lang="en-US" sz="1050">
                <a:solidFill>
                  <a:srgbClr val="333333"/>
                </a:solidFill>
                <a:highlight>
                  <a:srgbClr val="FFFFFF"/>
                </a:highlight>
                <a:latin typeface="Lora"/>
                <a:ea typeface="Lora"/>
                <a:cs typeface="Lora"/>
                <a:sym typeface="Lora"/>
              </a:rPr>
              <a:t> tag that sets a rule for "listitem" to make the color red.</a:t>
            </a:r>
            <a:endParaRPr sz="1050">
              <a:solidFill>
                <a:srgbClr val="333333"/>
              </a:solidFill>
              <a:highlight>
                <a:srgbClr val="FFFFFF"/>
              </a:highlight>
              <a:latin typeface="Lora"/>
              <a:ea typeface="Lora"/>
              <a:cs typeface="Lora"/>
              <a:sym typeface="Lora"/>
            </a:endParaRPr>
          </a:p>
          <a:p>
            <a:pPr indent="-295275" lvl="0" marL="457200" rtl="0" algn="l">
              <a:lnSpc>
                <a:spcPct val="115000"/>
              </a:lnSpc>
              <a:spcBef>
                <a:spcPts val="0"/>
              </a:spcBef>
              <a:spcAft>
                <a:spcPts val="0"/>
              </a:spcAft>
              <a:buClr>
                <a:srgbClr val="333333"/>
              </a:buClr>
              <a:buSzPts val="1050"/>
              <a:buAutoNum type="arabicPeriod"/>
            </a:pPr>
            <a:r>
              <a:rPr lang="en-US" sz="1050">
                <a:solidFill>
                  <a:srgbClr val="333333"/>
                </a:solidFill>
                <a:highlight>
                  <a:srgbClr val="FFFFFF"/>
                </a:highlight>
                <a:latin typeface="Lora"/>
                <a:ea typeface="Lora"/>
                <a:cs typeface="Lora"/>
                <a:sym typeface="Lora"/>
              </a:rPr>
              <a:t>Create a new </a:t>
            </a:r>
            <a:r>
              <a:rPr lang="en-US" sz="950">
                <a:solidFill>
                  <a:srgbClr val="C7254E"/>
                </a:solidFill>
                <a:highlight>
                  <a:srgbClr val="F9F2F4"/>
                </a:highlight>
                <a:latin typeface="Lora"/>
                <a:ea typeface="Lora"/>
                <a:cs typeface="Lora"/>
                <a:sym typeface="Lora"/>
              </a:rPr>
              <a:t>img</a:t>
            </a:r>
            <a:r>
              <a:rPr lang="en-US" sz="1050">
                <a:solidFill>
                  <a:srgbClr val="333333"/>
                </a:solidFill>
                <a:highlight>
                  <a:srgbClr val="FFFFFF"/>
                </a:highlight>
                <a:latin typeface="Lora"/>
                <a:ea typeface="Lora"/>
                <a:cs typeface="Lora"/>
                <a:sym typeface="Lora"/>
              </a:rPr>
              <a:t> element and set its </a:t>
            </a:r>
            <a:r>
              <a:rPr lang="en-US" sz="950">
                <a:solidFill>
                  <a:srgbClr val="C7254E"/>
                </a:solidFill>
                <a:highlight>
                  <a:srgbClr val="F9F2F4"/>
                </a:highlight>
                <a:latin typeface="Lora"/>
                <a:ea typeface="Lora"/>
                <a:cs typeface="Lora"/>
                <a:sym typeface="Lora"/>
              </a:rPr>
              <a:t>src</a:t>
            </a:r>
            <a:r>
              <a:rPr lang="en-US" sz="1050">
                <a:solidFill>
                  <a:srgbClr val="333333"/>
                </a:solidFill>
                <a:highlight>
                  <a:srgbClr val="FFFFFF"/>
                </a:highlight>
                <a:latin typeface="Lora"/>
                <a:ea typeface="Lora"/>
                <a:cs typeface="Lora"/>
                <a:sym typeface="Lora"/>
              </a:rPr>
              <a:t> attribute to a picture of you. Append that element to the page.</a:t>
            </a:r>
            <a:endParaRPr sz="1200">
              <a:solidFill>
                <a:srgbClr val="333333"/>
              </a:solidFill>
              <a:latin typeface="Lora"/>
              <a:ea typeface="Lora"/>
              <a:cs typeface="Lora"/>
              <a:sym typeface="Lora"/>
            </a:endParaRPr>
          </a:p>
        </p:txBody>
      </p:sp>
      <p:sp>
        <p:nvSpPr>
          <p:cNvPr id="1177" name="Google Shape;1177;p97"/>
          <p:cNvSpPr txBox="1"/>
          <p:nvPr/>
        </p:nvSpPr>
        <p:spPr>
          <a:xfrm>
            <a:off x="4329900" y="3528675"/>
            <a:ext cx="302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rgbClr val="98C379"/>
                </a:solidFill>
                <a:latin typeface="Lora"/>
                <a:ea typeface="Lora"/>
                <a:cs typeface="Lora"/>
                <a:sym typeface="Lora"/>
              </a:rPr>
              <a:t>Your Turn</a:t>
            </a:r>
            <a:r>
              <a:rPr lang="en-US" sz="3600">
                <a:solidFill>
                  <a:srgbClr val="98C379"/>
                </a:solidFill>
                <a:latin typeface="Lora"/>
                <a:ea typeface="Lora"/>
                <a:cs typeface="Lora"/>
                <a:sym typeface="Lora"/>
              </a:rPr>
              <a:t> </a:t>
            </a:r>
            <a:endParaRPr sz="3600">
              <a:solidFill>
                <a:srgbClr val="98C379"/>
              </a:solidFill>
              <a:latin typeface="Lora"/>
              <a:ea typeface="Lora"/>
              <a:cs typeface="Lora"/>
              <a:sym typeface="Lora"/>
            </a:endParaRPr>
          </a:p>
        </p:txBody>
      </p:sp>
      <p:pic>
        <p:nvPicPr>
          <p:cNvPr id="1178" name="Google Shape;1178;p97"/>
          <p:cNvPicPr preferRelativeResize="0"/>
          <p:nvPr/>
        </p:nvPicPr>
        <p:blipFill>
          <a:blip r:embed="rId3">
            <a:alphaModFix/>
          </a:blip>
          <a:stretch>
            <a:fillRect/>
          </a:stretch>
        </p:blipFill>
        <p:spPr>
          <a:xfrm>
            <a:off x="6853975" y="2896700"/>
            <a:ext cx="2133600" cy="2133600"/>
          </a:xfrm>
          <a:prstGeom prst="rect">
            <a:avLst/>
          </a:prstGeom>
          <a:noFill/>
          <a:ln>
            <a:noFill/>
          </a:ln>
        </p:spPr>
      </p:pic>
      <p:pic>
        <p:nvPicPr>
          <p:cNvPr id="1179" name="Google Shape;1179;p97"/>
          <p:cNvPicPr preferRelativeResize="0"/>
          <p:nvPr/>
        </p:nvPicPr>
        <p:blipFill rotWithShape="1">
          <a:blip r:embed="rId4">
            <a:alphaModFix/>
          </a:blip>
          <a:srcRect b="0" l="0" r="0" t="0"/>
          <a:stretch/>
        </p:blipFill>
        <p:spPr>
          <a:xfrm>
            <a:off x="501000" y="4629150"/>
            <a:ext cx="1106900" cy="28602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98"/>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1185" name="Google Shape;1185;p98"/>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6" name="Google Shape;1186;p98"/>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100">
                <a:solidFill>
                  <a:srgbClr val="434343"/>
                </a:solidFill>
                <a:latin typeface="Lora"/>
                <a:ea typeface="Lora"/>
                <a:cs typeface="Lora"/>
                <a:sym typeface="Lora"/>
              </a:rPr>
              <a:t>4.13  javascript - Events</a:t>
            </a:r>
            <a:endParaRPr b="1" sz="3100">
              <a:solidFill>
                <a:srgbClr val="434343"/>
              </a:solidFill>
              <a:latin typeface="Lora"/>
              <a:ea typeface="Lora"/>
              <a:cs typeface="Lora"/>
              <a:sym typeface="Lora"/>
            </a:endParaRPr>
          </a:p>
        </p:txBody>
      </p:sp>
      <p:pic>
        <p:nvPicPr>
          <p:cNvPr id="1187" name="Google Shape;1187;p98"/>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1188" name="Google Shape;1188;p98"/>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9" name="Google Shape;1189;p98"/>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90" name="Google Shape;1190;p98"/>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91" name="Google Shape;1191;p98"/>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92" name="Google Shape;1192;p98"/>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1193" name="Google Shape;1193;p98"/>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1194" name="Google Shape;1194;p98"/>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99"/>
          <p:cNvSpPr txBox="1"/>
          <p:nvPr>
            <p:ph idx="12" type="sldNum"/>
          </p:nvPr>
        </p:nvSpPr>
        <p:spPr>
          <a:xfrm>
            <a:off x="93750" y="481678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descr="Illuminati Clicker - Studios" id="1201" name="Google Shape;1201;p99"/>
          <p:cNvPicPr preferRelativeResize="0"/>
          <p:nvPr/>
        </p:nvPicPr>
        <p:blipFill>
          <a:blip r:embed="rId3">
            <a:alphaModFix/>
          </a:blip>
          <a:stretch>
            <a:fillRect/>
          </a:stretch>
        </p:blipFill>
        <p:spPr>
          <a:xfrm>
            <a:off x="2286000" y="148600"/>
            <a:ext cx="4572000" cy="4572000"/>
          </a:xfrm>
          <a:prstGeom prst="rect">
            <a:avLst/>
          </a:prstGeom>
          <a:noFill/>
          <a:ln>
            <a:noFill/>
          </a:ln>
        </p:spPr>
      </p:pic>
      <p:pic>
        <p:nvPicPr>
          <p:cNvPr id="1202" name="Google Shape;1202;p99"/>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00"/>
          <p:cNvSpPr txBox="1"/>
          <p:nvPr>
            <p:ph idx="12" type="sldNum"/>
          </p:nvPr>
        </p:nvSpPr>
        <p:spPr>
          <a:xfrm>
            <a:off x="136200" y="48097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09" name="Google Shape;1209;p100"/>
          <p:cNvSpPr txBox="1"/>
          <p:nvPr/>
        </p:nvSpPr>
        <p:spPr>
          <a:xfrm>
            <a:off x="6204725" y="4909050"/>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source:</a:t>
            </a:r>
            <a:r>
              <a:rPr lang="en-US" sz="600"/>
              <a:t>https://www.kirupa.com/html5/javascript_events.htm</a:t>
            </a:r>
            <a:endParaRPr sz="600"/>
          </a:p>
        </p:txBody>
      </p:sp>
      <p:sp>
        <p:nvSpPr>
          <p:cNvPr id="1210" name="Google Shape;1210;p100"/>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Lora"/>
                <a:ea typeface="Lora"/>
                <a:cs typeface="Lora"/>
                <a:sym typeface="Lora"/>
              </a:rPr>
              <a:t>Events </a:t>
            </a:r>
            <a:endParaRPr b="1" sz="4100">
              <a:solidFill>
                <a:schemeClr val="dk1"/>
              </a:solidFill>
              <a:highlight>
                <a:srgbClr val="FFFFFF"/>
              </a:highlight>
              <a:latin typeface="Lora"/>
              <a:ea typeface="Lora"/>
              <a:cs typeface="Lora"/>
              <a:sym typeface="Lora"/>
            </a:endParaRPr>
          </a:p>
        </p:txBody>
      </p:sp>
      <p:cxnSp>
        <p:nvCxnSpPr>
          <p:cNvPr id="1211" name="Google Shape;1211;p100"/>
          <p:cNvCxnSpPr/>
          <p:nvPr/>
        </p:nvCxnSpPr>
        <p:spPr>
          <a:xfrm>
            <a:off x="4145925" y="427650"/>
            <a:ext cx="8562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1212" name="Google Shape;1212;p100"/>
          <p:cNvSpPr txBox="1"/>
          <p:nvPr/>
        </p:nvSpPr>
        <p:spPr>
          <a:xfrm>
            <a:off x="1457450" y="1881950"/>
            <a:ext cx="582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FF5874"/>
                </a:solidFill>
                <a:latin typeface="Lora"/>
                <a:ea typeface="Lora"/>
                <a:cs typeface="Lora"/>
                <a:sym typeface="Lora"/>
              </a:rPr>
              <a:t>When ____________ happens ,   do _______ .</a:t>
            </a:r>
            <a:endParaRPr>
              <a:solidFill>
                <a:srgbClr val="FF5874"/>
              </a:solidFill>
              <a:latin typeface="Lora"/>
              <a:ea typeface="Lora"/>
              <a:cs typeface="Lora"/>
              <a:sym typeface="Lora"/>
            </a:endParaRPr>
          </a:p>
        </p:txBody>
      </p:sp>
      <p:sp>
        <p:nvSpPr>
          <p:cNvPr id="1213" name="Google Shape;1213;p100"/>
          <p:cNvSpPr/>
          <p:nvPr/>
        </p:nvSpPr>
        <p:spPr>
          <a:xfrm>
            <a:off x="1993776" y="1437968"/>
            <a:ext cx="3257025" cy="1471225"/>
          </a:xfrm>
          <a:custGeom>
            <a:rect b="b" l="l" r="r" t="t"/>
            <a:pathLst>
              <a:path extrusionOk="0" h="58849" w="130281">
                <a:moveTo>
                  <a:pt x="28071" y="5307"/>
                </a:moveTo>
                <a:cubicBezTo>
                  <a:pt x="19592" y="3187"/>
                  <a:pt x="8180" y="6354"/>
                  <a:pt x="3168" y="13514"/>
                </a:cubicBezTo>
                <a:cubicBezTo>
                  <a:pt x="-3134" y="22517"/>
                  <a:pt x="582" y="40046"/>
                  <a:pt x="9960" y="45775"/>
                </a:cubicBezTo>
                <a:cubicBezTo>
                  <a:pt x="34230" y="60602"/>
                  <a:pt x="67442" y="61828"/>
                  <a:pt x="94859" y="54265"/>
                </a:cubicBezTo>
                <a:cubicBezTo>
                  <a:pt x="108352" y="50543"/>
                  <a:pt x="124753" y="43883"/>
                  <a:pt x="129668" y="30777"/>
                </a:cubicBezTo>
                <a:cubicBezTo>
                  <a:pt x="134344" y="18308"/>
                  <a:pt x="109547" y="11353"/>
                  <a:pt x="96557" y="8420"/>
                </a:cubicBezTo>
                <a:cubicBezTo>
                  <a:pt x="85300" y="5878"/>
                  <a:pt x="73827" y="4120"/>
                  <a:pt x="62314" y="3326"/>
                </a:cubicBezTo>
                <a:cubicBezTo>
                  <a:pt x="56295" y="2911"/>
                  <a:pt x="50457" y="-640"/>
                  <a:pt x="44485" y="213"/>
                </a:cubicBezTo>
                <a:cubicBezTo>
                  <a:pt x="38903" y="1010"/>
                  <a:pt x="33824" y="3939"/>
                  <a:pt x="28354" y="5307"/>
                </a:cubicBezTo>
              </a:path>
            </a:pathLst>
          </a:custGeom>
          <a:noFill/>
          <a:ln cap="flat" cmpd="sng" w="19050">
            <a:solidFill>
              <a:srgbClr val="DD4A68"/>
            </a:solidFill>
            <a:prstDash val="dash"/>
            <a:round/>
            <a:headEnd len="med" w="med" type="none"/>
            <a:tailEnd len="med" w="med" type="none"/>
          </a:ln>
        </p:spPr>
      </p:sp>
      <p:sp>
        <p:nvSpPr>
          <p:cNvPr id="1214" name="Google Shape;1214;p100"/>
          <p:cNvSpPr/>
          <p:nvPr/>
        </p:nvSpPr>
        <p:spPr>
          <a:xfrm>
            <a:off x="4230825" y="1067986"/>
            <a:ext cx="452800" cy="460225"/>
          </a:xfrm>
          <a:custGeom>
            <a:rect b="b" l="l" r="r" t="t"/>
            <a:pathLst>
              <a:path extrusionOk="0" h="18409" w="18112">
                <a:moveTo>
                  <a:pt x="18112" y="297"/>
                </a:moveTo>
                <a:cubicBezTo>
                  <a:pt x="9829" y="-1774"/>
                  <a:pt x="2700" y="10309"/>
                  <a:pt x="0" y="18409"/>
                </a:cubicBezTo>
              </a:path>
            </a:pathLst>
          </a:custGeom>
          <a:noFill/>
          <a:ln cap="flat" cmpd="sng" w="19050">
            <a:solidFill>
              <a:srgbClr val="DD4A68"/>
            </a:solidFill>
            <a:prstDash val="solid"/>
            <a:round/>
            <a:headEnd len="med" w="med" type="none"/>
            <a:tailEnd len="med" w="med" type="stealth"/>
          </a:ln>
        </p:spPr>
      </p:sp>
      <p:sp>
        <p:nvSpPr>
          <p:cNvPr id="1215" name="Google Shape;1215;p100"/>
          <p:cNvSpPr txBox="1"/>
          <p:nvPr/>
        </p:nvSpPr>
        <p:spPr>
          <a:xfrm>
            <a:off x="4605800" y="8514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DD4A68"/>
                </a:solidFill>
                <a:latin typeface="Pacifico"/>
                <a:ea typeface="Pacifico"/>
                <a:cs typeface="Pacifico"/>
                <a:sym typeface="Pacifico"/>
              </a:rPr>
              <a:t>an event</a:t>
            </a:r>
            <a:endParaRPr>
              <a:solidFill>
                <a:srgbClr val="DD4A68"/>
              </a:solidFill>
              <a:latin typeface="Pacifico"/>
              <a:ea typeface="Pacifico"/>
              <a:cs typeface="Pacifico"/>
              <a:sym typeface="Pacifico"/>
            </a:endParaRPr>
          </a:p>
        </p:txBody>
      </p:sp>
      <p:sp>
        <p:nvSpPr>
          <p:cNvPr id="1216" name="Google Shape;1216;p100"/>
          <p:cNvSpPr/>
          <p:nvPr/>
        </p:nvSpPr>
        <p:spPr>
          <a:xfrm>
            <a:off x="5462600" y="1895475"/>
            <a:ext cx="1014435" cy="538175"/>
          </a:xfrm>
          <a:custGeom>
            <a:rect b="b" l="l" r="r" t="t"/>
            <a:pathLst>
              <a:path extrusionOk="0" h="21527" w="42445">
                <a:moveTo>
                  <a:pt x="0" y="0"/>
                </a:moveTo>
                <a:cubicBezTo>
                  <a:pt x="3870" y="4520"/>
                  <a:pt x="-2019" y="13511"/>
                  <a:pt x="2190" y="17717"/>
                </a:cubicBezTo>
                <a:cubicBezTo>
                  <a:pt x="7526" y="23049"/>
                  <a:pt x="17034" y="21287"/>
                  <a:pt x="24574" y="21050"/>
                </a:cubicBezTo>
                <a:cubicBezTo>
                  <a:pt x="30331" y="20869"/>
                  <a:pt x="38836" y="22808"/>
                  <a:pt x="41529" y="17717"/>
                </a:cubicBezTo>
                <a:cubicBezTo>
                  <a:pt x="44176" y="12714"/>
                  <a:pt x="40645" y="3872"/>
                  <a:pt x="35337" y="1905"/>
                </a:cubicBezTo>
                <a:cubicBezTo>
                  <a:pt x="31496" y="482"/>
                  <a:pt x="27138" y="1753"/>
                  <a:pt x="23050" y="2000"/>
                </a:cubicBezTo>
                <a:cubicBezTo>
                  <a:pt x="15612" y="2449"/>
                  <a:pt x="8168" y="1107"/>
                  <a:pt x="762" y="286"/>
                </a:cubicBezTo>
              </a:path>
            </a:pathLst>
          </a:custGeom>
          <a:noFill/>
          <a:ln cap="flat" cmpd="sng" w="19050">
            <a:solidFill>
              <a:srgbClr val="F1C232"/>
            </a:solidFill>
            <a:prstDash val="dash"/>
            <a:round/>
            <a:headEnd len="med" w="med" type="none"/>
            <a:tailEnd len="med" w="med" type="none"/>
          </a:ln>
        </p:spPr>
      </p:sp>
      <p:sp>
        <p:nvSpPr>
          <p:cNvPr id="1217" name="Google Shape;1217;p100"/>
          <p:cNvSpPr/>
          <p:nvPr/>
        </p:nvSpPr>
        <p:spPr>
          <a:xfrm>
            <a:off x="5971275" y="2469175"/>
            <a:ext cx="693350" cy="288150"/>
          </a:xfrm>
          <a:custGeom>
            <a:rect b="b" l="l" r="r" t="t"/>
            <a:pathLst>
              <a:path extrusionOk="0" h="11526" w="27734">
                <a:moveTo>
                  <a:pt x="27734" y="5093"/>
                </a:moveTo>
                <a:cubicBezTo>
                  <a:pt x="24751" y="7479"/>
                  <a:pt x="21871" y="10636"/>
                  <a:pt x="18112" y="11319"/>
                </a:cubicBezTo>
                <a:cubicBezTo>
                  <a:pt x="11108" y="12593"/>
                  <a:pt x="2251" y="6754"/>
                  <a:pt x="0" y="0"/>
                </a:cubicBezTo>
              </a:path>
            </a:pathLst>
          </a:custGeom>
          <a:noFill/>
          <a:ln cap="flat" cmpd="sng" w="19050">
            <a:solidFill>
              <a:srgbClr val="F1C232"/>
            </a:solidFill>
            <a:prstDash val="solid"/>
            <a:round/>
            <a:headEnd len="med" w="med" type="none"/>
            <a:tailEnd len="med" w="med" type="stealth"/>
          </a:ln>
        </p:spPr>
      </p:sp>
      <p:sp>
        <p:nvSpPr>
          <p:cNvPr id="1218" name="Google Shape;1218;p100"/>
          <p:cNvSpPr txBox="1"/>
          <p:nvPr/>
        </p:nvSpPr>
        <p:spPr>
          <a:xfrm>
            <a:off x="6593875" y="237165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1C232"/>
                </a:solidFill>
                <a:latin typeface="Pacifico"/>
                <a:ea typeface="Pacifico"/>
                <a:cs typeface="Pacifico"/>
                <a:sym typeface="Pacifico"/>
              </a:rPr>
              <a:t>react to event</a:t>
            </a:r>
            <a:endParaRPr>
              <a:solidFill>
                <a:srgbClr val="F1C232"/>
              </a:solidFill>
              <a:latin typeface="Pacifico"/>
              <a:ea typeface="Pacifico"/>
              <a:cs typeface="Pacifico"/>
              <a:sym typeface="Pacifico"/>
            </a:endParaRPr>
          </a:p>
        </p:txBody>
      </p:sp>
      <p:pic>
        <p:nvPicPr>
          <p:cNvPr id="1219" name="Google Shape;1219;p100"/>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2300"/>
                                        <p:tgtEl>
                                          <p:spTgt spid="1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2300"/>
                                        <p:tgtEl>
                                          <p:spTgt spid="1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21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2400"/>
                                        <p:tgtEl>
                                          <p:spTgt spid="1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01"/>
          <p:cNvSpPr txBox="1"/>
          <p:nvPr>
            <p:ph idx="12" type="sldNum"/>
          </p:nvPr>
        </p:nvSpPr>
        <p:spPr>
          <a:xfrm>
            <a:off x="136200" y="48097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26" name="Google Shape;1226;p101"/>
          <p:cNvSpPr txBox="1"/>
          <p:nvPr/>
        </p:nvSpPr>
        <p:spPr>
          <a:xfrm>
            <a:off x="6204725" y="4909050"/>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source:https://www.kirupa.com/html5/javascript_events.htm</a:t>
            </a:r>
            <a:endParaRPr sz="600"/>
          </a:p>
        </p:txBody>
      </p:sp>
      <p:sp>
        <p:nvSpPr>
          <p:cNvPr id="1227" name="Google Shape;1227;p101"/>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Lora"/>
                <a:ea typeface="Lora"/>
                <a:cs typeface="Lora"/>
                <a:sym typeface="Lora"/>
              </a:rPr>
              <a:t>Events in JavaScript</a:t>
            </a:r>
            <a:endParaRPr b="1" sz="4100">
              <a:solidFill>
                <a:schemeClr val="dk1"/>
              </a:solidFill>
              <a:highlight>
                <a:srgbClr val="FFFFFF"/>
              </a:highlight>
              <a:latin typeface="Lora"/>
              <a:ea typeface="Lora"/>
              <a:cs typeface="Lora"/>
              <a:sym typeface="Lora"/>
            </a:endParaRPr>
          </a:p>
        </p:txBody>
      </p:sp>
      <p:cxnSp>
        <p:nvCxnSpPr>
          <p:cNvPr id="1228" name="Google Shape;1228;p101"/>
          <p:cNvCxnSpPr/>
          <p:nvPr/>
        </p:nvCxnSpPr>
        <p:spPr>
          <a:xfrm>
            <a:off x="3456721" y="427653"/>
            <a:ext cx="2217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1229" name="Google Shape;1229;p101"/>
          <p:cNvSpPr txBox="1"/>
          <p:nvPr/>
        </p:nvSpPr>
        <p:spPr>
          <a:xfrm>
            <a:off x="749950" y="940975"/>
            <a:ext cx="344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Lora"/>
                <a:ea typeface="Lora"/>
                <a:cs typeface="Lora"/>
                <a:sym typeface="Lora"/>
              </a:rPr>
              <a:t>Listen to events</a:t>
            </a:r>
            <a:endParaRPr>
              <a:solidFill>
                <a:srgbClr val="666666"/>
              </a:solidFill>
              <a:latin typeface="Lora"/>
              <a:ea typeface="Lora"/>
              <a:cs typeface="Lora"/>
              <a:sym typeface="Lora"/>
            </a:endParaRPr>
          </a:p>
          <a:p>
            <a:pPr indent="0" lvl="0" marL="0" rtl="0" algn="l">
              <a:spcBef>
                <a:spcPts val="0"/>
              </a:spcBef>
              <a:spcAft>
                <a:spcPts val="0"/>
              </a:spcAft>
              <a:buNone/>
            </a:pPr>
            <a:r>
              <a:t/>
            </a:r>
            <a:endParaRPr>
              <a:solidFill>
                <a:srgbClr val="666666"/>
              </a:solidFill>
              <a:latin typeface="Lora"/>
              <a:ea typeface="Lora"/>
              <a:cs typeface="Lora"/>
              <a:sym typeface="Lora"/>
            </a:endParaRPr>
          </a:p>
          <a:p>
            <a:pPr indent="0" lvl="0" marL="0" rtl="0" algn="l">
              <a:spcBef>
                <a:spcPts val="0"/>
              </a:spcBef>
              <a:spcAft>
                <a:spcPts val="0"/>
              </a:spcAft>
              <a:buNone/>
            </a:pPr>
            <a:r>
              <a:rPr lang="en-US">
                <a:solidFill>
                  <a:srgbClr val="666666"/>
                </a:solidFill>
                <a:latin typeface="Lora"/>
                <a:ea typeface="Lora"/>
                <a:cs typeface="Lora"/>
                <a:sym typeface="Lora"/>
              </a:rPr>
              <a:t>React to events</a:t>
            </a:r>
            <a:endParaRPr>
              <a:solidFill>
                <a:srgbClr val="666666"/>
              </a:solidFill>
              <a:latin typeface="Lora"/>
              <a:ea typeface="Lora"/>
              <a:cs typeface="Lora"/>
              <a:sym typeface="Lora"/>
            </a:endParaRPr>
          </a:p>
        </p:txBody>
      </p:sp>
      <p:sp>
        <p:nvSpPr>
          <p:cNvPr id="1230" name="Google Shape;1230;p101"/>
          <p:cNvSpPr txBox="1"/>
          <p:nvPr/>
        </p:nvSpPr>
        <p:spPr>
          <a:xfrm>
            <a:off x="721650" y="1988075"/>
            <a:ext cx="6077400" cy="859500"/>
          </a:xfrm>
          <a:prstGeom prst="rect">
            <a:avLst/>
          </a:prstGeom>
          <a:noFill/>
          <a:ln cap="flat" cmpd="sng" w="9525">
            <a:solidFill>
              <a:srgbClr val="66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75000"/>
              </a:lnSpc>
              <a:spcBef>
                <a:spcPts val="1300"/>
              </a:spcBef>
              <a:spcAft>
                <a:spcPts val="0"/>
              </a:spcAft>
              <a:buNone/>
            </a:pPr>
            <a:r>
              <a:rPr lang="en-US" sz="1200">
                <a:solidFill>
                  <a:schemeClr val="dk1"/>
                </a:solidFill>
                <a:latin typeface="Lora"/>
                <a:ea typeface="Lora"/>
                <a:cs typeface="Lora"/>
                <a:sym typeface="Lora"/>
              </a:rPr>
              <a:t>The way we use this function looks as follows:</a:t>
            </a:r>
            <a:endParaRPr sz="1200">
              <a:solidFill>
                <a:schemeClr val="dk1"/>
              </a:solidFill>
              <a:latin typeface="Lora"/>
              <a:ea typeface="Lora"/>
              <a:cs typeface="Lora"/>
              <a:sym typeface="Lora"/>
            </a:endParaRPr>
          </a:p>
          <a:p>
            <a:pPr indent="0" lvl="0" marL="139700" marR="139700" rtl="0" algn="l">
              <a:lnSpc>
                <a:spcPct val="175000"/>
              </a:lnSpc>
              <a:spcBef>
                <a:spcPts val="1300"/>
              </a:spcBef>
              <a:spcAft>
                <a:spcPts val="600"/>
              </a:spcAft>
              <a:buNone/>
            </a:pPr>
            <a:r>
              <a:rPr lang="en-US" sz="1200">
                <a:solidFill>
                  <a:schemeClr val="dk1"/>
                </a:solidFill>
                <a:latin typeface="Courier New"/>
                <a:ea typeface="Courier New"/>
                <a:cs typeface="Courier New"/>
                <a:sym typeface="Courier New"/>
              </a:rPr>
              <a:t>source</a:t>
            </a:r>
            <a:r>
              <a:rPr lang="en-US" sz="1200">
                <a:solidFill>
                  <a:srgbClr val="999999"/>
                </a:solidFill>
                <a:latin typeface="Courier New"/>
                <a:ea typeface="Courier New"/>
                <a:cs typeface="Courier New"/>
                <a:sym typeface="Courier New"/>
              </a:rPr>
              <a:t>.</a:t>
            </a:r>
            <a:r>
              <a:rPr lang="en-US" sz="1200">
                <a:solidFill>
                  <a:srgbClr val="DD4A68"/>
                </a:solidFill>
                <a:latin typeface="Courier New"/>
                <a:ea typeface="Courier New"/>
                <a:cs typeface="Courier New"/>
                <a:sym typeface="Courier New"/>
              </a:rPr>
              <a:t>addEventListener</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eventName</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eventHandler</a:t>
            </a:r>
            <a:r>
              <a:rPr lang="en-US" sz="1200">
                <a:solidFill>
                  <a:srgbClr val="999999"/>
                </a:solidFill>
                <a:latin typeface="Courier New"/>
                <a:ea typeface="Courier New"/>
                <a:cs typeface="Courier New"/>
                <a:sym typeface="Courier New"/>
              </a:rPr>
              <a:t>,</a:t>
            </a:r>
            <a:r>
              <a:rPr lang="en-US" sz="1200">
                <a:solidFill>
                  <a:schemeClr val="dk1"/>
                </a:solidFill>
                <a:latin typeface="Courier New"/>
                <a:ea typeface="Courier New"/>
                <a:cs typeface="Courier New"/>
                <a:sym typeface="Courier New"/>
              </a:rPr>
              <a:t> </a:t>
            </a:r>
            <a:r>
              <a:rPr lang="en-US" sz="1200">
                <a:solidFill>
                  <a:srgbClr val="990055"/>
                </a:solidFill>
                <a:latin typeface="Courier New"/>
                <a:ea typeface="Courier New"/>
                <a:cs typeface="Courier New"/>
                <a:sym typeface="Courier New"/>
              </a:rPr>
              <a:t>false</a:t>
            </a:r>
            <a:r>
              <a:rPr lang="en-US" sz="1200">
                <a:solidFill>
                  <a:srgbClr val="999999"/>
                </a:solidFill>
                <a:latin typeface="Courier New"/>
                <a:ea typeface="Courier New"/>
                <a:cs typeface="Courier New"/>
                <a:sym typeface="Courier New"/>
              </a:rPr>
              <a:t>);</a:t>
            </a:r>
            <a:endParaRPr sz="1200">
              <a:solidFill>
                <a:srgbClr val="999999"/>
              </a:solidFill>
              <a:latin typeface="Courier New"/>
              <a:ea typeface="Courier New"/>
              <a:cs typeface="Courier New"/>
              <a:sym typeface="Courier New"/>
            </a:endParaRPr>
          </a:p>
        </p:txBody>
      </p:sp>
      <p:sp>
        <p:nvSpPr>
          <p:cNvPr id="1231" name="Google Shape;1231;p101"/>
          <p:cNvSpPr/>
          <p:nvPr/>
        </p:nvSpPr>
        <p:spPr>
          <a:xfrm>
            <a:off x="613895" y="1082475"/>
            <a:ext cx="107750" cy="155650"/>
          </a:xfrm>
          <a:custGeom>
            <a:rect b="b" l="l" r="r" t="t"/>
            <a:pathLst>
              <a:path extrusionOk="0" h="6226" w="4310">
                <a:moveTo>
                  <a:pt x="65" y="0"/>
                </a:moveTo>
                <a:cubicBezTo>
                  <a:pt x="-196" y="1043"/>
                  <a:pt x="3178" y="1925"/>
                  <a:pt x="3178" y="849"/>
                </a:cubicBezTo>
                <a:cubicBezTo>
                  <a:pt x="3178" y="-113"/>
                  <a:pt x="2117" y="2854"/>
                  <a:pt x="2612" y="3679"/>
                </a:cubicBezTo>
                <a:cubicBezTo>
                  <a:pt x="2991" y="4311"/>
                  <a:pt x="4686" y="2310"/>
                  <a:pt x="4027" y="1981"/>
                </a:cubicBezTo>
                <a:cubicBezTo>
                  <a:pt x="2759" y="1347"/>
                  <a:pt x="3307" y="5223"/>
                  <a:pt x="4310" y="6226"/>
                </a:cubicBezTo>
              </a:path>
            </a:pathLst>
          </a:custGeom>
          <a:noFill/>
          <a:ln cap="flat" cmpd="sng" w="28575">
            <a:solidFill>
              <a:srgbClr val="669900"/>
            </a:solidFill>
            <a:prstDash val="solid"/>
            <a:round/>
            <a:headEnd len="med" w="med" type="none"/>
            <a:tailEnd len="med" w="med" type="none"/>
          </a:ln>
        </p:spPr>
      </p:sp>
      <p:sp>
        <p:nvSpPr>
          <p:cNvPr id="1232" name="Google Shape;1232;p101"/>
          <p:cNvSpPr/>
          <p:nvPr/>
        </p:nvSpPr>
        <p:spPr>
          <a:xfrm>
            <a:off x="638945" y="1482499"/>
            <a:ext cx="107750" cy="155650"/>
          </a:xfrm>
          <a:custGeom>
            <a:rect b="b" l="l" r="r" t="t"/>
            <a:pathLst>
              <a:path extrusionOk="0" h="6226" w="4310">
                <a:moveTo>
                  <a:pt x="65" y="0"/>
                </a:moveTo>
                <a:cubicBezTo>
                  <a:pt x="-196" y="1043"/>
                  <a:pt x="3178" y="1925"/>
                  <a:pt x="3178" y="849"/>
                </a:cubicBezTo>
                <a:cubicBezTo>
                  <a:pt x="3178" y="-113"/>
                  <a:pt x="2117" y="2854"/>
                  <a:pt x="2612" y="3679"/>
                </a:cubicBezTo>
                <a:cubicBezTo>
                  <a:pt x="2991" y="4311"/>
                  <a:pt x="4686" y="2310"/>
                  <a:pt x="4027" y="1981"/>
                </a:cubicBezTo>
                <a:cubicBezTo>
                  <a:pt x="2759" y="1347"/>
                  <a:pt x="3307" y="5223"/>
                  <a:pt x="4310" y="6226"/>
                </a:cubicBezTo>
              </a:path>
            </a:pathLst>
          </a:custGeom>
          <a:noFill/>
          <a:ln cap="flat" cmpd="sng" w="28575">
            <a:solidFill>
              <a:srgbClr val="669900"/>
            </a:solidFill>
            <a:prstDash val="solid"/>
            <a:round/>
            <a:headEnd len="med" w="med" type="none"/>
            <a:tailEnd len="med" w="med" type="none"/>
          </a:ln>
        </p:spPr>
      </p:sp>
      <p:sp>
        <p:nvSpPr>
          <p:cNvPr id="1233" name="Google Shape;1233;p101"/>
          <p:cNvSpPr/>
          <p:nvPr/>
        </p:nvSpPr>
        <p:spPr>
          <a:xfrm>
            <a:off x="771175" y="2900725"/>
            <a:ext cx="396200" cy="367450"/>
          </a:xfrm>
          <a:custGeom>
            <a:rect b="b" l="l" r="r" t="t"/>
            <a:pathLst>
              <a:path extrusionOk="0" h="14698" w="15848">
                <a:moveTo>
                  <a:pt x="0" y="14433"/>
                </a:moveTo>
                <a:cubicBezTo>
                  <a:pt x="6932" y="16166"/>
                  <a:pt x="15848" y="7145"/>
                  <a:pt x="15848" y="0"/>
                </a:cubicBezTo>
              </a:path>
            </a:pathLst>
          </a:custGeom>
          <a:noFill/>
          <a:ln cap="flat" cmpd="sng" w="9525">
            <a:solidFill>
              <a:srgbClr val="3344BB"/>
            </a:solidFill>
            <a:prstDash val="solid"/>
            <a:round/>
            <a:headEnd len="med" w="med" type="none"/>
            <a:tailEnd len="med" w="med" type="stealth"/>
          </a:ln>
        </p:spPr>
      </p:sp>
      <p:sp>
        <p:nvSpPr>
          <p:cNvPr id="1234" name="Google Shape;1234;p101"/>
          <p:cNvSpPr txBox="1"/>
          <p:nvPr/>
        </p:nvSpPr>
        <p:spPr>
          <a:xfrm>
            <a:off x="136200" y="3162500"/>
            <a:ext cx="145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3344BB"/>
                </a:solidFill>
                <a:latin typeface="Comic Sans MS"/>
                <a:ea typeface="Comic Sans MS"/>
                <a:cs typeface="Comic Sans MS"/>
                <a:sym typeface="Comic Sans MS"/>
              </a:rPr>
              <a:t>DOM element such as document , window or any object</a:t>
            </a:r>
            <a:endParaRPr sz="1000">
              <a:solidFill>
                <a:srgbClr val="3344BB"/>
              </a:solidFill>
              <a:latin typeface="Comic Sans MS"/>
              <a:ea typeface="Comic Sans MS"/>
              <a:cs typeface="Comic Sans MS"/>
              <a:sym typeface="Comic Sans MS"/>
            </a:endParaRPr>
          </a:p>
        </p:txBody>
      </p:sp>
      <p:sp>
        <p:nvSpPr>
          <p:cNvPr id="1235" name="Google Shape;1235;p101"/>
          <p:cNvSpPr/>
          <p:nvPr/>
        </p:nvSpPr>
        <p:spPr>
          <a:xfrm flipH="1">
            <a:off x="3367681" y="2716773"/>
            <a:ext cx="444219" cy="551359"/>
          </a:xfrm>
          <a:custGeom>
            <a:rect b="b" l="l" r="r" t="t"/>
            <a:pathLst>
              <a:path extrusionOk="0" h="14698" w="15848">
                <a:moveTo>
                  <a:pt x="0" y="14433"/>
                </a:moveTo>
                <a:cubicBezTo>
                  <a:pt x="6932" y="16166"/>
                  <a:pt x="15848" y="7145"/>
                  <a:pt x="15848" y="0"/>
                </a:cubicBezTo>
              </a:path>
            </a:pathLst>
          </a:custGeom>
          <a:noFill/>
          <a:ln cap="flat" cmpd="sng" w="9525">
            <a:solidFill>
              <a:srgbClr val="FF00FF"/>
            </a:solidFill>
            <a:prstDash val="solid"/>
            <a:round/>
            <a:headEnd len="med" w="med" type="none"/>
            <a:tailEnd len="med" w="med" type="stealth"/>
          </a:ln>
        </p:spPr>
      </p:sp>
      <p:sp>
        <p:nvSpPr>
          <p:cNvPr id="1236" name="Google Shape;1236;p101"/>
          <p:cNvSpPr txBox="1"/>
          <p:nvPr/>
        </p:nvSpPr>
        <p:spPr>
          <a:xfrm>
            <a:off x="2998325" y="3172751"/>
            <a:ext cx="235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00FF"/>
                </a:solidFill>
                <a:latin typeface="Comic Sans MS"/>
                <a:ea typeface="Comic Sans MS"/>
                <a:cs typeface="Comic Sans MS"/>
                <a:sym typeface="Comic Sans MS"/>
              </a:rPr>
              <a:t>click, mousemove,mouseover...</a:t>
            </a:r>
            <a:endParaRPr sz="1000">
              <a:solidFill>
                <a:srgbClr val="FF00FF"/>
              </a:solidFill>
              <a:latin typeface="Comic Sans MS"/>
              <a:ea typeface="Comic Sans MS"/>
              <a:cs typeface="Comic Sans MS"/>
              <a:sym typeface="Comic Sans MS"/>
            </a:endParaRPr>
          </a:p>
        </p:txBody>
      </p:sp>
      <p:sp>
        <p:nvSpPr>
          <p:cNvPr id="1237" name="Google Shape;1237;p101"/>
          <p:cNvSpPr/>
          <p:nvPr/>
        </p:nvSpPr>
        <p:spPr>
          <a:xfrm flipH="1">
            <a:off x="5005808" y="2716776"/>
            <a:ext cx="555116" cy="891434"/>
          </a:xfrm>
          <a:custGeom>
            <a:rect b="b" l="l" r="r" t="t"/>
            <a:pathLst>
              <a:path extrusionOk="0" h="14698" w="15848">
                <a:moveTo>
                  <a:pt x="0" y="14433"/>
                </a:moveTo>
                <a:cubicBezTo>
                  <a:pt x="6932" y="16166"/>
                  <a:pt x="15848" y="7145"/>
                  <a:pt x="15848" y="0"/>
                </a:cubicBezTo>
              </a:path>
            </a:pathLst>
          </a:custGeom>
          <a:noFill/>
          <a:ln cap="flat" cmpd="sng" w="9525">
            <a:solidFill>
              <a:srgbClr val="FF00FF"/>
            </a:solidFill>
            <a:prstDash val="solid"/>
            <a:round/>
            <a:headEnd len="med" w="med" type="none"/>
            <a:tailEnd len="med" w="med" type="stealth"/>
          </a:ln>
        </p:spPr>
      </p:sp>
      <p:sp>
        <p:nvSpPr>
          <p:cNvPr id="1238" name="Google Shape;1238;p101"/>
          <p:cNvSpPr txBox="1"/>
          <p:nvPr/>
        </p:nvSpPr>
        <p:spPr>
          <a:xfrm>
            <a:off x="4636468" y="3480800"/>
            <a:ext cx="235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00FF"/>
                </a:solidFill>
                <a:latin typeface="Comic Sans MS"/>
                <a:ea typeface="Comic Sans MS"/>
                <a:cs typeface="Comic Sans MS"/>
                <a:sym typeface="Comic Sans MS"/>
              </a:rPr>
              <a:t>specify a function that will get called when the event gets overheard</a:t>
            </a:r>
            <a:endParaRPr sz="1000">
              <a:solidFill>
                <a:srgbClr val="FF00FF"/>
              </a:solidFill>
              <a:latin typeface="Comic Sans MS"/>
              <a:ea typeface="Comic Sans MS"/>
              <a:cs typeface="Comic Sans MS"/>
              <a:sym typeface="Comic Sans MS"/>
            </a:endParaRPr>
          </a:p>
        </p:txBody>
      </p:sp>
      <p:sp>
        <p:nvSpPr>
          <p:cNvPr id="1239" name="Google Shape;1239;p101"/>
          <p:cNvSpPr/>
          <p:nvPr/>
        </p:nvSpPr>
        <p:spPr>
          <a:xfrm flipH="1">
            <a:off x="5748695" y="2699374"/>
            <a:ext cx="444219" cy="551359"/>
          </a:xfrm>
          <a:custGeom>
            <a:rect b="b" l="l" r="r" t="t"/>
            <a:pathLst>
              <a:path extrusionOk="0" h="14698" w="15848">
                <a:moveTo>
                  <a:pt x="0" y="14433"/>
                </a:moveTo>
                <a:cubicBezTo>
                  <a:pt x="6932" y="16166"/>
                  <a:pt x="15848" y="7145"/>
                  <a:pt x="15848" y="0"/>
                </a:cubicBezTo>
              </a:path>
            </a:pathLst>
          </a:custGeom>
          <a:noFill/>
          <a:ln cap="flat" cmpd="sng" w="9525">
            <a:solidFill>
              <a:srgbClr val="FF00FF"/>
            </a:solidFill>
            <a:prstDash val="solid"/>
            <a:round/>
            <a:headEnd len="med" w="med" type="none"/>
            <a:tailEnd len="med" w="med" type="stealth"/>
          </a:ln>
        </p:spPr>
      </p:sp>
      <p:sp>
        <p:nvSpPr>
          <p:cNvPr id="1240" name="Google Shape;1240;p101"/>
          <p:cNvSpPr txBox="1"/>
          <p:nvPr/>
        </p:nvSpPr>
        <p:spPr>
          <a:xfrm>
            <a:off x="6109524" y="3056824"/>
            <a:ext cx="339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00FF"/>
                </a:solidFill>
                <a:latin typeface="Comic Sans MS"/>
                <a:ea typeface="Comic Sans MS"/>
                <a:cs typeface="Comic Sans MS"/>
                <a:sym typeface="Comic Sans MS"/>
              </a:rPr>
              <a:t>to capture or not to capture ( true or false)</a:t>
            </a:r>
            <a:endParaRPr sz="1000">
              <a:solidFill>
                <a:srgbClr val="FF00FF"/>
              </a:solidFill>
              <a:latin typeface="Comic Sans MS"/>
              <a:ea typeface="Comic Sans MS"/>
              <a:cs typeface="Comic Sans MS"/>
              <a:sym typeface="Comic Sans MS"/>
            </a:endParaRPr>
          </a:p>
        </p:txBody>
      </p:sp>
      <p:sp>
        <p:nvSpPr>
          <p:cNvPr id="1241" name="Google Shape;1241;p101"/>
          <p:cNvSpPr/>
          <p:nvPr/>
        </p:nvSpPr>
        <p:spPr>
          <a:xfrm>
            <a:off x="771175" y="2900725"/>
            <a:ext cx="1153219" cy="367450"/>
          </a:xfrm>
          <a:custGeom>
            <a:rect b="b" l="l" r="r" t="t"/>
            <a:pathLst>
              <a:path extrusionOk="0" h="14698" w="15848">
                <a:moveTo>
                  <a:pt x="0" y="14433"/>
                </a:moveTo>
                <a:cubicBezTo>
                  <a:pt x="6932" y="16166"/>
                  <a:pt x="15848" y="7145"/>
                  <a:pt x="15848" y="0"/>
                </a:cubicBezTo>
              </a:path>
            </a:pathLst>
          </a:custGeom>
          <a:noFill/>
          <a:ln cap="flat" cmpd="sng" w="9525">
            <a:solidFill>
              <a:srgbClr val="3344BB"/>
            </a:solidFill>
            <a:prstDash val="solid"/>
            <a:round/>
            <a:headEnd len="med" w="med" type="none"/>
            <a:tailEnd len="med" w="med" type="stealth"/>
          </a:ln>
        </p:spPr>
      </p:sp>
      <p:pic>
        <p:nvPicPr>
          <p:cNvPr id="1242" name="Google Shape;1242;p101"/>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8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000"/>
                                        <p:tgtEl>
                                          <p:spTgt spid="1234"/>
                                        </p:tgtEl>
                                      </p:cBhvr>
                                    </p:animEffect>
                                  </p:childTnLst>
                                </p:cTn>
                              </p:par>
                              <p:par>
                                <p:cTn fill="hold" nodeType="with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1000"/>
                                        <p:tgtEl>
                                          <p:spTgt spid="1241"/>
                                        </p:tgtEl>
                                      </p:cBhvr>
                                    </p:animEffect>
                                  </p:childTnLst>
                                </p:cTn>
                              </p:par>
                              <p:par>
                                <p:cTn fill="hold" nodeType="with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000"/>
                                        <p:tgtEl>
                                          <p:spTgt spid="1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000"/>
                                        <p:tgtEl>
                                          <p:spTgt spid="1236"/>
                                        </p:tgtEl>
                                      </p:cBhvr>
                                    </p:animEffect>
                                  </p:childTnLst>
                                </p:cTn>
                              </p:par>
                              <p:par>
                                <p:cTn fill="hold" nodeType="with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1000"/>
                                        <p:tgtEl>
                                          <p:spTgt spid="1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000"/>
                                        <p:tgtEl>
                                          <p:spTgt spid="1238"/>
                                        </p:tgtEl>
                                      </p:cBhvr>
                                    </p:animEffect>
                                  </p:childTnLst>
                                </p:cTn>
                              </p:par>
                              <p:par>
                                <p:cTn fill="hold" nodeType="with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02"/>
          <p:cNvSpPr txBox="1"/>
          <p:nvPr>
            <p:ph idx="12" type="sldNum"/>
          </p:nvPr>
        </p:nvSpPr>
        <p:spPr>
          <a:xfrm>
            <a:off x="185725" y="47531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49" name="Google Shape;1249;p102"/>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Lora"/>
                <a:ea typeface="Lora"/>
                <a:cs typeface="Lora"/>
                <a:sym typeface="Lora"/>
              </a:rPr>
              <a:t>Events in JavaScript</a:t>
            </a:r>
            <a:endParaRPr b="1" sz="4100">
              <a:solidFill>
                <a:schemeClr val="dk1"/>
              </a:solidFill>
              <a:highlight>
                <a:srgbClr val="FFFFFF"/>
              </a:highlight>
              <a:latin typeface="Lora"/>
              <a:ea typeface="Lora"/>
              <a:cs typeface="Lora"/>
              <a:sym typeface="Lora"/>
            </a:endParaRPr>
          </a:p>
        </p:txBody>
      </p:sp>
      <p:cxnSp>
        <p:nvCxnSpPr>
          <p:cNvPr id="1250" name="Google Shape;1250;p102"/>
          <p:cNvCxnSpPr/>
          <p:nvPr/>
        </p:nvCxnSpPr>
        <p:spPr>
          <a:xfrm>
            <a:off x="3456721" y="427653"/>
            <a:ext cx="2217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1251" name="Google Shape;1251;p102"/>
          <p:cNvSpPr txBox="1"/>
          <p:nvPr/>
        </p:nvSpPr>
        <p:spPr>
          <a:xfrm>
            <a:off x="169800" y="665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ora"/>
                <a:ea typeface="Lora"/>
                <a:cs typeface="Lora"/>
                <a:sym typeface="Lora"/>
              </a:rPr>
              <a:t>Putting It All Together</a:t>
            </a:r>
            <a:endParaRPr b="1" sz="1650">
              <a:solidFill>
                <a:schemeClr val="dk1"/>
              </a:solidFill>
              <a:highlight>
                <a:srgbClr val="FFFFFF"/>
              </a:highlight>
              <a:latin typeface="Lora"/>
              <a:ea typeface="Lora"/>
              <a:cs typeface="Lora"/>
              <a:sym typeface="Lora"/>
            </a:endParaRPr>
          </a:p>
        </p:txBody>
      </p:sp>
      <p:sp>
        <p:nvSpPr>
          <p:cNvPr id="1252" name="Google Shape;1252;p102"/>
          <p:cNvSpPr txBox="1"/>
          <p:nvPr/>
        </p:nvSpPr>
        <p:spPr>
          <a:xfrm>
            <a:off x="537700" y="1011725"/>
            <a:ext cx="655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rgbClr val="666666"/>
                </a:solidFill>
                <a:highlight>
                  <a:srgbClr val="FFFFFF"/>
                </a:highlight>
                <a:latin typeface="Lora"/>
                <a:ea typeface="Lora"/>
                <a:cs typeface="Lora"/>
                <a:sym typeface="Lora"/>
              </a:rPr>
              <a:t> let's tie it all up with an example of this function fully decked out:</a:t>
            </a:r>
            <a:endParaRPr>
              <a:solidFill>
                <a:srgbClr val="666666"/>
              </a:solidFill>
              <a:latin typeface="Lora"/>
              <a:ea typeface="Lora"/>
              <a:cs typeface="Lora"/>
              <a:sym typeface="Lora"/>
            </a:endParaRPr>
          </a:p>
        </p:txBody>
      </p:sp>
      <p:sp>
        <p:nvSpPr>
          <p:cNvPr id="1253" name="Google Shape;1253;p102"/>
          <p:cNvSpPr txBox="1"/>
          <p:nvPr/>
        </p:nvSpPr>
        <p:spPr>
          <a:xfrm>
            <a:off x="1245175" y="1351325"/>
            <a:ext cx="5568000" cy="3693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75000"/>
              </a:lnSpc>
              <a:spcBef>
                <a:spcPts val="600"/>
              </a:spcBef>
              <a:spcAft>
                <a:spcPts val="600"/>
              </a:spcAft>
              <a:buNone/>
            </a:pPr>
            <a:r>
              <a:rPr b="1" lang="en-US" sz="1200">
                <a:solidFill>
                  <a:schemeClr val="dk1"/>
                </a:solidFill>
                <a:latin typeface="Courier New"/>
                <a:ea typeface="Courier New"/>
                <a:cs typeface="Courier New"/>
                <a:sym typeface="Courier New"/>
              </a:rPr>
              <a:t>document</a:t>
            </a:r>
            <a:r>
              <a:rPr b="1" lang="en-US" sz="1200">
                <a:solidFill>
                  <a:srgbClr val="999999"/>
                </a:solidFill>
                <a:latin typeface="Courier New"/>
                <a:ea typeface="Courier New"/>
                <a:cs typeface="Courier New"/>
                <a:sym typeface="Courier New"/>
              </a:rPr>
              <a:t>.</a:t>
            </a:r>
            <a:r>
              <a:rPr b="1" lang="en-US" sz="1200">
                <a:solidFill>
                  <a:srgbClr val="DD4A68"/>
                </a:solidFill>
                <a:latin typeface="Courier New"/>
                <a:ea typeface="Courier New"/>
                <a:cs typeface="Courier New"/>
                <a:sym typeface="Courier New"/>
              </a:rPr>
              <a:t>addEventListener</a:t>
            </a:r>
            <a:r>
              <a:rPr b="1" lang="en-US" sz="1200">
                <a:solidFill>
                  <a:srgbClr val="999999"/>
                </a:solidFill>
                <a:latin typeface="Courier New"/>
                <a:ea typeface="Courier New"/>
                <a:cs typeface="Courier New"/>
                <a:sym typeface="Courier New"/>
              </a:rPr>
              <a:t>(</a:t>
            </a:r>
            <a:r>
              <a:rPr b="1" lang="en-US" sz="1200">
                <a:solidFill>
                  <a:srgbClr val="669900"/>
                </a:solidFill>
                <a:latin typeface="Courier New"/>
                <a:ea typeface="Courier New"/>
                <a:cs typeface="Courier New"/>
                <a:sym typeface="Courier New"/>
              </a:rPr>
              <a:t>"click"</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changeColor</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a:t>
            </a:r>
            <a:r>
              <a:rPr b="1" lang="en-US" sz="1200">
                <a:solidFill>
                  <a:srgbClr val="990055"/>
                </a:solidFill>
                <a:latin typeface="Courier New"/>
                <a:ea typeface="Courier New"/>
                <a:cs typeface="Courier New"/>
                <a:sym typeface="Courier New"/>
              </a:rPr>
              <a:t>false</a:t>
            </a:r>
            <a:r>
              <a:rPr b="1" lang="en-US" sz="1200">
                <a:solidFill>
                  <a:srgbClr val="999999"/>
                </a:solidFill>
                <a:latin typeface="Courier New"/>
                <a:ea typeface="Courier New"/>
                <a:cs typeface="Courier New"/>
                <a:sym typeface="Courier New"/>
              </a:rPr>
              <a:t>);</a:t>
            </a:r>
            <a:endParaRPr b="1" sz="1200">
              <a:solidFill>
                <a:srgbClr val="999999"/>
              </a:solidFill>
              <a:latin typeface="Courier New"/>
              <a:ea typeface="Courier New"/>
              <a:cs typeface="Courier New"/>
              <a:sym typeface="Courier New"/>
            </a:endParaRPr>
          </a:p>
        </p:txBody>
      </p:sp>
      <p:cxnSp>
        <p:nvCxnSpPr>
          <p:cNvPr id="1254" name="Google Shape;1254;p102"/>
          <p:cNvCxnSpPr/>
          <p:nvPr/>
        </p:nvCxnSpPr>
        <p:spPr>
          <a:xfrm>
            <a:off x="261775" y="969300"/>
            <a:ext cx="1839600" cy="0"/>
          </a:xfrm>
          <a:prstGeom prst="straightConnector1">
            <a:avLst/>
          </a:prstGeom>
          <a:noFill/>
          <a:ln cap="flat" cmpd="sng" w="9525">
            <a:solidFill>
              <a:srgbClr val="FF5874"/>
            </a:solidFill>
            <a:prstDash val="solid"/>
            <a:round/>
            <a:headEnd len="med" w="med" type="none"/>
            <a:tailEnd len="med" w="med" type="none"/>
          </a:ln>
        </p:spPr>
      </p:cxnSp>
      <p:pic>
        <p:nvPicPr>
          <p:cNvPr descr="Illuminati Clicker - Studios" id="1255" name="Google Shape;1255;p102"/>
          <p:cNvPicPr preferRelativeResize="0"/>
          <p:nvPr/>
        </p:nvPicPr>
        <p:blipFill>
          <a:blip r:embed="rId3">
            <a:alphaModFix/>
          </a:blip>
          <a:stretch>
            <a:fillRect/>
          </a:stretch>
        </p:blipFill>
        <p:spPr>
          <a:xfrm>
            <a:off x="559900" y="4348151"/>
            <a:ext cx="1048000" cy="1048000"/>
          </a:xfrm>
          <a:prstGeom prst="rect">
            <a:avLst/>
          </a:prstGeom>
          <a:noFill/>
          <a:ln>
            <a:noFill/>
          </a:ln>
        </p:spPr>
      </p:pic>
      <p:sp>
        <p:nvSpPr>
          <p:cNvPr id="1256" name="Google Shape;1256;p102"/>
          <p:cNvSpPr txBox="1"/>
          <p:nvPr/>
        </p:nvSpPr>
        <p:spPr>
          <a:xfrm>
            <a:off x="1570650" y="1931350"/>
            <a:ext cx="4011600" cy="1169700"/>
          </a:xfrm>
          <a:prstGeom prst="rect">
            <a:avLst/>
          </a:prstGeom>
          <a:noFill/>
          <a:ln cap="flat" cmpd="sng" w="9525">
            <a:solidFill>
              <a:srgbClr val="669900"/>
            </a:solidFill>
            <a:prstDash val="dot"/>
            <a:round/>
            <a:headEnd len="sm" w="sm" type="none"/>
            <a:tailEnd len="sm" w="sm" type="none"/>
          </a:ln>
        </p:spPr>
        <p:txBody>
          <a:bodyPr anchorCtr="0" anchor="t" bIns="91425" lIns="91425" spcFirstLastPara="1" rIns="91425" wrap="square" tIns="91425">
            <a:spAutoFit/>
          </a:bodyPr>
          <a:lstStyle/>
          <a:p>
            <a:pPr indent="0" lvl="0" marL="533400" rtl="0" algn="l">
              <a:lnSpc>
                <a:spcPct val="175000"/>
              </a:lnSpc>
              <a:spcBef>
                <a:spcPts val="600"/>
              </a:spcBef>
              <a:spcAft>
                <a:spcPts val="0"/>
              </a:spcAft>
              <a:buNone/>
            </a:pPr>
            <a:r>
              <a:rPr b="1" lang="en-US" sz="1200">
                <a:solidFill>
                  <a:srgbClr val="0077AA"/>
                </a:solidFill>
                <a:latin typeface="Courier New"/>
                <a:ea typeface="Courier New"/>
                <a:cs typeface="Courier New"/>
                <a:sym typeface="Courier New"/>
              </a:rPr>
              <a:t>function</a:t>
            </a:r>
            <a:r>
              <a:rPr b="1" lang="en-US" sz="1200">
                <a:solidFill>
                  <a:schemeClr val="dk1"/>
                </a:solidFill>
                <a:latin typeface="Courier New"/>
                <a:ea typeface="Courier New"/>
                <a:cs typeface="Courier New"/>
                <a:sym typeface="Courier New"/>
              </a:rPr>
              <a:t> </a:t>
            </a:r>
            <a:r>
              <a:rPr b="1" lang="en-US" sz="1200">
                <a:solidFill>
                  <a:srgbClr val="DD4A68"/>
                </a:solidFill>
                <a:latin typeface="Courier New"/>
                <a:ea typeface="Courier New"/>
                <a:cs typeface="Courier New"/>
                <a:sym typeface="Courier New"/>
              </a:rPr>
              <a:t>changeColor</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event</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533400" rtl="0" algn="l">
              <a:lnSpc>
                <a:spcPct val="175000"/>
              </a:lnSpc>
              <a:spcBef>
                <a:spcPts val="600"/>
              </a:spcBef>
              <a:spcAft>
                <a:spcPts val="0"/>
              </a:spcAft>
              <a:buNone/>
            </a:pPr>
            <a:r>
              <a:rPr b="1" lang="en-US" sz="1200">
                <a:solidFill>
                  <a:srgbClr val="708090"/>
                </a:solidFill>
                <a:latin typeface="Courier New"/>
                <a:ea typeface="Courier New"/>
                <a:cs typeface="Courier New"/>
                <a:sym typeface="Courier New"/>
              </a:rPr>
              <a:t>// I am event handler!!!</a:t>
            </a:r>
            <a:endParaRPr b="1" sz="1200">
              <a:solidFill>
                <a:srgbClr val="708090"/>
              </a:solidFill>
              <a:latin typeface="Courier New"/>
              <a:ea typeface="Courier New"/>
              <a:cs typeface="Courier New"/>
              <a:sym typeface="Courier New"/>
            </a:endParaRPr>
          </a:p>
          <a:p>
            <a:pPr indent="0" lvl="0" marL="533400" rtl="0" algn="l">
              <a:lnSpc>
                <a:spcPct val="175000"/>
              </a:lnSpc>
              <a:spcBef>
                <a:spcPts val="600"/>
              </a:spcBef>
              <a:spcAft>
                <a:spcPts val="600"/>
              </a:spcAft>
              <a:buNone/>
            </a:pPr>
            <a:r>
              <a:rPr b="1" lang="en-US" sz="1200">
                <a:solidFill>
                  <a:schemeClr val="dk1"/>
                </a:solidFill>
                <a:latin typeface="Courier New"/>
                <a:ea typeface="Courier New"/>
                <a:cs typeface="Courier New"/>
                <a:sym typeface="Courier New"/>
              </a:rPr>
              <a:t> </a:t>
            </a:r>
            <a:r>
              <a:rPr b="1" lang="en-US" sz="1200">
                <a:solidFill>
                  <a:srgbClr val="999999"/>
                </a:solidFill>
                <a:latin typeface="Courier New"/>
                <a:ea typeface="Courier New"/>
                <a:cs typeface="Courier New"/>
                <a:sym typeface="Courier New"/>
              </a:rPr>
              <a:t>}</a:t>
            </a:r>
            <a:endParaRPr b="1" sz="1200">
              <a:solidFill>
                <a:srgbClr val="999999"/>
              </a:solidFill>
              <a:latin typeface="Courier New"/>
              <a:ea typeface="Courier New"/>
              <a:cs typeface="Courier New"/>
              <a:sym typeface="Courier New"/>
            </a:endParaRPr>
          </a:p>
        </p:txBody>
      </p:sp>
      <p:sp>
        <p:nvSpPr>
          <p:cNvPr id="1257" name="Google Shape;1257;p102"/>
          <p:cNvSpPr/>
          <p:nvPr/>
        </p:nvSpPr>
        <p:spPr>
          <a:xfrm>
            <a:off x="4386475" y="2228625"/>
            <a:ext cx="1839500" cy="220250"/>
          </a:xfrm>
          <a:custGeom>
            <a:rect b="b" l="l" r="r" t="t"/>
            <a:pathLst>
              <a:path extrusionOk="0" h="8810" w="73580">
                <a:moveTo>
                  <a:pt x="73580" y="1698"/>
                </a:moveTo>
                <a:cubicBezTo>
                  <a:pt x="68362" y="4307"/>
                  <a:pt x="63248" y="7846"/>
                  <a:pt x="57449" y="8490"/>
                </a:cubicBezTo>
                <a:cubicBezTo>
                  <a:pt x="47226" y="9626"/>
                  <a:pt x="36853" y="6787"/>
                  <a:pt x="26602" y="7641"/>
                </a:cubicBezTo>
                <a:cubicBezTo>
                  <a:pt x="17408" y="8407"/>
                  <a:pt x="2917" y="8752"/>
                  <a:pt x="0" y="0"/>
                </a:cubicBezTo>
              </a:path>
            </a:pathLst>
          </a:custGeom>
          <a:noFill/>
          <a:ln cap="flat" cmpd="sng" w="9525">
            <a:solidFill>
              <a:srgbClr val="FF5874"/>
            </a:solidFill>
            <a:prstDash val="solid"/>
            <a:round/>
            <a:headEnd len="med" w="med" type="none"/>
            <a:tailEnd len="med" w="med" type="triangle"/>
          </a:ln>
        </p:spPr>
      </p:sp>
      <p:sp>
        <p:nvSpPr>
          <p:cNvPr id="1258" name="Google Shape;1258;p102"/>
          <p:cNvSpPr txBox="1"/>
          <p:nvPr/>
        </p:nvSpPr>
        <p:spPr>
          <a:xfrm>
            <a:off x="5815625" y="1874750"/>
            <a:ext cx="30000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000">
                <a:solidFill>
                  <a:srgbClr val="666666"/>
                </a:solidFill>
                <a:latin typeface="Lora"/>
                <a:ea typeface="Lora"/>
                <a:cs typeface="Lora"/>
                <a:sym typeface="Lora"/>
              </a:rPr>
              <a:t>event object</a:t>
            </a:r>
            <a:r>
              <a:rPr lang="en-US" sz="1000">
                <a:solidFill>
                  <a:srgbClr val="666666"/>
                </a:solidFill>
                <a:latin typeface="Lora"/>
                <a:ea typeface="Lora"/>
                <a:cs typeface="Lora"/>
                <a:sym typeface="Lora"/>
              </a:rPr>
              <a:t> contains properties that are </a:t>
            </a:r>
            <a:r>
              <a:rPr b="1" lang="en-US" sz="1000">
                <a:solidFill>
                  <a:srgbClr val="666666"/>
                </a:solidFill>
                <a:latin typeface="Lora"/>
                <a:ea typeface="Lora"/>
                <a:cs typeface="Lora"/>
                <a:sym typeface="Lora"/>
              </a:rPr>
              <a:t>relevant to the event that was fired.</a:t>
            </a:r>
            <a:endParaRPr b="1" sz="1000">
              <a:solidFill>
                <a:srgbClr val="666666"/>
              </a:solidFill>
              <a:latin typeface="Lora"/>
              <a:ea typeface="Lora"/>
              <a:cs typeface="Lora"/>
              <a:sym typeface="Lora"/>
            </a:endParaRPr>
          </a:p>
        </p:txBody>
      </p:sp>
      <p:sp>
        <p:nvSpPr>
          <p:cNvPr id="1259" name="Google Shape;1259;p102"/>
          <p:cNvSpPr txBox="1"/>
          <p:nvPr/>
        </p:nvSpPr>
        <p:spPr>
          <a:xfrm>
            <a:off x="5815625" y="2521475"/>
            <a:ext cx="3000000" cy="2031900"/>
          </a:xfrm>
          <a:prstGeom prst="rect">
            <a:avLst/>
          </a:prstGeom>
          <a:noFill/>
          <a:ln cap="flat" cmpd="sng" w="9525">
            <a:solidFill>
              <a:srgbClr val="7FDBCA"/>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666666"/>
                </a:solidFill>
                <a:latin typeface="Lora"/>
                <a:ea typeface="Lora"/>
                <a:cs typeface="Lora"/>
                <a:sym typeface="Lora"/>
              </a:rPr>
              <a:t>Some of the popular properties from the Event type that we will use are:</a:t>
            </a:r>
            <a:endParaRPr sz="1000">
              <a:solidFill>
                <a:srgbClr val="666666"/>
              </a:solidFill>
              <a:latin typeface="Lora"/>
              <a:ea typeface="Lora"/>
              <a:cs typeface="Lora"/>
              <a:sym typeface="Lora"/>
            </a:endParaRPr>
          </a:p>
          <a:p>
            <a:pPr indent="0" lvl="0" marL="0" rtl="0" algn="l">
              <a:spcBef>
                <a:spcPts val="0"/>
              </a:spcBef>
              <a:spcAft>
                <a:spcPts val="0"/>
              </a:spcAft>
              <a:buNone/>
            </a:pPr>
            <a:r>
              <a:t/>
            </a:r>
            <a:endParaRPr sz="1000">
              <a:solidFill>
                <a:srgbClr val="666666"/>
              </a:solidFill>
              <a:latin typeface="Lora"/>
              <a:ea typeface="Lora"/>
              <a:cs typeface="Lora"/>
              <a:sym typeface="Lora"/>
            </a:endParaRPr>
          </a:p>
          <a:p>
            <a:pPr indent="0" lvl="0" marL="0" rtl="0" algn="l">
              <a:spcBef>
                <a:spcPts val="0"/>
              </a:spcBef>
              <a:spcAft>
                <a:spcPts val="0"/>
              </a:spcAft>
              <a:buNone/>
            </a:pPr>
            <a:r>
              <a:rPr lang="en-US" sz="1000">
                <a:solidFill>
                  <a:srgbClr val="666666"/>
                </a:solidFill>
                <a:latin typeface="Lora"/>
                <a:ea typeface="Lora"/>
                <a:cs typeface="Lora"/>
                <a:sym typeface="Lora"/>
              </a:rPr>
              <a:t>#  currentTarget</a:t>
            </a:r>
            <a:endParaRPr sz="1000">
              <a:solidFill>
                <a:srgbClr val="666666"/>
              </a:solidFill>
              <a:latin typeface="Lora"/>
              <a:ea typeface="Lora"/>
              <a:cs typeface="Lora"/>
              <a:sym typeface="Lora"/>
            </a:endParaRPr>
          </a:p>
          <a:p>
            <a:pPr indent="0" lvl="0" marL="0" rtl="0" algn="l">
              <a:spcBef>
                <a:spcPts val="0"/>
              </a:spcBef>
              <a:spcAft>
                <a:spcPts val="0"/>
              </a:spcAft>
              <a:buNone/>
            </a:pPr>
            <a:r>
              <a:t/>
            </a:r>
            <a:endParaRPr sz="1000">
              <a:solidFill>
                <a:srgbClr val="666666"/>
              </a:solidFill>
              <a:latin typeface="Lora"/>
              <a:ea typeface="Lora"/>
              <a:cs typeface="Lora"/>
              <a:sym typeface="Lora"/>
            </a:endParaRPr>
          </a:p>
          <a:p>
            <a:pPr indent="0" lvl="0" marL="0" rtl="0" algn="l">
              <a:spcBef>
                <a:spcPts val="0"/>
              </a:spcBef>
              <a:spcAft>
                <a:spcPts val="0"/>
              </a:spcAft>
              <a:buNone/>
            </a:pPr>
            <a:r>
              <a:rPr lang="en-US" sz="1000">
                <a:solidFill>
                  <a:srgbClr val="666666"/>
                </a:solidFill>
                <a:latin typeface="Lora"/>
                <a:ea typeface="Lora"/>
                <a:cs typeface="Lora"/>
                <a:sym typeface="Lora"/>
              </a:rPr>
              <a:t>#  target</a:t>
            </a:r>
            <a:endParaRPr sz="1000">
              <a:solidFill>
                <a:srgbClr val="666666"/>
              </a:solidFill>
              <a:latin typeface="Lora"/>
              <a:ea typeface="Lora"/>
              <a:cs typeface="Lora"/>
              <a:sym typeface="Lora"/>
            </a:endParaRPr>
          </a:p>
          <a:p>
            <a:pPr indent="0" lvl="0" marL="0" rtl="0" algn="l">
              <a:spcBef>
                <a:spcPts val="0"/>
              </a:spcBef>
              <a:spcAft>
                <a:spcPts val="0"/>
              </a:spcAft>
              <a:buNone/>
            </a:pPr>
            <a:r>
              <a:t/>
            </a:r>
            <a:endParaRPr sz="1000">
              <a:solidFill>
                <a:srgbClr val="666666"/>
              </a:solidFill>
              <a:latin typeface="Lora"/>
              <a:ea typeface="Lora"/>
              <a:cs typeface="Lora"/>
              <a:sym typeface="Lora"/>
            </a:endParaRPr>
          </a:p>
          <a:p>
            <a:pPr indent="0" lvl="0" marL="0" rtl="0" algn="l">
              <a:spcBef>
                <a:spcPts val="0"/>
              </a:spcBef>
              <a:spcAft>
                <a:spcPts val="0"/>
              </a:spcAft>
              <a:buNone/>
            </a:pPr>
            <a:r>
              <a:rPr lang="en-US" sz="1000">
                <a:solidFill>
                  <a:srgbClr val="666666"/>
                </a:solidFill>
                <a:latin typeface="Lora"/>
                <a:ea typeface="Lora"/>
                <a:cs typeface="Lora"/>
                <a:sym typeface="Lora"/>
              </a:rPr>
              <a:t>#   preventDefault</a:t>
            </a:r>
            <a:endParaRPr sz="1000">
              <a:solidFill>
                <a:srgbClr val="666666"/>
              </a:solidFill>
              <a:latin typeface="Lora"/>
              <a:ea typeface="Lora"/>
              <a:cs typeface="Lora"/>
              <a:sym typeface="Lora"/>
            </a:endParaRPr>
          </a:p>
          <a:p>
            <a:pPr indent="0" lvl="0" marL="0" rtl="0" algn="l">
              <a:spcBef>
                <a:spcPts val="0"/>
              </a:spcBef>
              <a:spcAft>
                <a:spcPts val="0"/>
              </a:spcAft>
              <a:buNone/>
            </a:pPr>
            <a:r>
              <a:t/>
            </a:r>
            <a:endParaRPr sz="1000">
              <a:solidFill>
                <a:srgbClr val="666666"/>
              </a:solidFill>
              <a:latin typeface="Lora"/>
              <a:ea typeface="Lora"/>
              <a:cs typeface="Lora"/>
              <a:sym typeface="Lora"/>
            </a:endParaRPr>
          </a:p>
          <a:p>
            <a:pPr indent="0" lvl="0" marL="0" rtl="0" algn="l">
              <a:spcBef>
                <a:spcPts val="0"/>
              </a:spcBef>
              <a:spcAft>
                <a:spcPts val="0"/>
              </a:spcAft>
              <a:buNone/>
            </a:pPr>
            <a:r>
              <a:rPr lang="en-US" sz="1000">
                <a:solidFill>
                  <a:srgbClr val="666666"/>
                </a:solidFill>
                <a:latin typeface="Lora"/>
                <a:ea typeface="Lora"/>
                <a:cs typeface="Lora"/>
                <a:sym typeface="Lora"/>
              </a:rPr>
              <a:t>#   stopPropagation</a:t>
            </a:r>
            <a:endParaRPr sz="1000">
              <a:solidFill>
                <a:srgbClr val="666666"/>
              </a:solidFill>
              <a:latin typeface="Lora"/>
              <a:ea typeface="Lora"/>
              <a:cs typeface="Lora"/>
              <a:sym typeface="Lora"/>
            </a:endParaRPr>
          </a:p>
          <a:p>
            <a:pPr indent="0" lvl="0" marL="0" rtl="0" algn="l">
              <a:spcBef>
                <a:spcPts val="0"/>
              </a:spcBef>
              <a:spcAft>
                <a:spcPts val="0"/>
              </a:spcAft>
              <a:buNone/>
            </a:pPr>
            <a:r>
              <a:t/>
            </a:r>
            <a:endParaRPr sz="1000">
              <a:solidFill>
                <a:srgbClr val="666666"/>
              </a:solidFill>
              <a:latin typeface="Lora"/>
              <a:ea typeface="Lora"/>
              <a:cs typeface="Lora"/>
              <a:sym typeface="Lora"/>
            </a:endParaRPr>
          </a:p>
          <a:p>
            <a:pPr indent="0" lvl="0" marL="0" rtl="0" algn="l">
              <a:spcBef>
                <a:spcPts val="0"/>
              </a:spcBef>
              <a:spcAft>
                <a:spcPts val="0"/>
              </a:spcAft>
              <a:buNone/>
            </a:pPr>
            <a:r>
              <a:rPr lang="en-US" sz="1000">
                <a:solidFill>
                  <a:srgbClr val="666666"/>
                </a:solidFill>
                <a:latin typeface="Lora"/>
                <a:ea typeface="Lora"/>
                <a:cs typeface="Lora"/>
                <a:sym typeface="Lora"/>
              </a:rPr>
              <a:t>#   type</a:t>
            </a:r>
            <a:endParaRPr sz="1000">
              <a:solidFill>
                <a:srgbClr val="666666"/>
              </a:solidFill>
              <a:latin typeface="Lora"/>
              <a:ea typeface="Lora"/>
              <a:cs typeface="Lora"/>
              <a:sym typeface="Lora"/>
            </a:endParaRPr>
          </a:p>
        </p:txBody>
      </p:sp>
      <p:pic>
        <p:nvPicPr>
          <p:cNvPr id="1260" name="Google Shape;1260;p102"/>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357158" y="0"/>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Times New Roman"/>
              <a:buNone/>
            </a:pPr>
            <a:r>
              <a:rPr lang="en-US" sz="4000">
                <a:solidFill>
                  <a:srgbClr val="333333"/>
                </a:solidFill>
                <a:latin typeface="Times New Roman"/>
                <a:ea typeface="Times New Roman"/>
                <a:cs typeface="Times New Roman"/>
                <a:sym typeface="Times New Roman"/>
              </a:rPr>
              <a:t>Variables</a:t>
            </a:r>
            <a:r>
              <a:rPr lang="en-US" sz="4000">
                <a:latin typeface="Times New Roman"/>
                <a:ea typeface="Times New Roman"/>
                <a:cs typeface="Times New Roman"/>
                <a:sym typeface="Times New Roman"/>
              </a:rPr>
              <a:t>/</a:t>
            </a:r>
            <a:r>
              <a:rPr lang="en-US" sz="4000">
                <a:solidFill>
                  <a:srgbClr val="999999"/>
                </a:solidFill>
                <a:latin typeface="Times New Roman"/>
                <a:ea typeface="Times New Roman"/>
                <a:cs typeface="Times New Roman"/>
                <a:sym typeface="Times New Roman"/>
              </a:rPr>
              <a:t>Let</a:t>
            </a:r>
            <a:r>
              <a:rPr lang="en-US" sz="4000">
                <a:latin typeface="Times New Roman"/>
                <a:ea typeface="Times New Roman"/>
                <a:cs typeface="Times New Roman"/>
                <a:sym typeface="Times New Roman"/>
              </a:rPr>
              <a:t>/</a:t>
            </a:r>
            <a:r>
              <a:rPr lang="en-US" sz="4000">
                <a:solidFill>
                  <a:srgbClr val="999999"/>
                </a:solidFill>
                <a:latin typeface="Times New Roman"/>
                <a:ea typeface="Times New Roman"/>
                <a:cs typeface="Times New Roman"/>
                <a:sym typeface="Times New Roman"/>
              </a:rPr>
              <a:t>Const</a:t>
            </a:r>
            <a:endParaRPr sz="4000">
              <a:solidFill>
                <a:srgbClr val="999999"/>
              </a:solidFill>
              <a:latin typeface="Times New Roman"/>
              <a:ea typeface="Times New Roman"/>
              <a:cs typeface="Times New Roman"/>
              <a:sym typeface="Times New Roman"/>
            </a:endParaRPr>
          </a:p>
        </p:txBody>
      </p:sp>
      <p:cxnSp>
        <p:nvCxnSpPr>
          <p:cNvPr id="196" name="Google Shape;196;p22"/>
          <p:cNvCxnSpPr/>
          <p:nvPr/>
        </p:nvCxnSpPr>
        <p:spPr>
          <a:xfrm flipH="1" rot="10800000">
            <a:off x="428596" y="686303"/>
            <a:ext cx="4050000" cy="1020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97" name="Google Shape;197;p22"/>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UIAAACdCAMAAAD2bIHgAAABI1BMVEX////+/v729vbw8PAyMjIAAACysrJZWVn5+fnz8/P4+Pjt7e3h4eHm5uYkJCTLy8vV1dXc3NzW1tYtLS2LAAAmJibHx8eRkZFupV93sWC5ubk8PDzv39+oqKgeHh6GAAByqmKGhoZ0tlmOAABgmlWcnJxJSUm3z7V9fX2ampr06Oh9AABQUFAVFRVxcXF2pHJqamqpWVnn0tKTJyfHlZVQkEvix8dsbGxvuVDPoKCgRUWRExOStY+fQEC2dHQ7hDvN28yIr4WNtYLC07/d6diOvnvw9e2gzo641a9nu0HNnZ2gQUGtX19XmUzUra3du7u/hYWSHR1apkZwu1CZMjJQmkQzgDJSj1FypWefvZ/PsLa5r7DF0cRJpTo6mjpUqUsxjDQxASYTAAAPuUlEQVR4nO1dC2ObthaWIGCEwIAfeMPGrpf4mcRJnM65yztLbu7W2ybNlvYm3dru//+KKwns2DGuwYAfDR9tDOLowceRdPRAAiBBggQJEiRIkCBBggQJEny3gATA1zGEAML+wnY9BUi2d6TAjTNw1JNTPB1YxQpSOEM2pAzMQB2MHMTFkAxZ4RSk8gqvYiKuUnGJHORm5pkwEXc8ICqskn88EeYUmYpTIc09HC/EAw2IhO548E/hWDpZKmnEKq+ydPIKMmQnlX0xEvH4AxKPhpNa6kkdcKG7ovMHv4hIFwtVjTY8TWgqM3oNpoXzwSIUQivns60Ahdp3gMi1ML2WTc+mh0GS8l1rYXptLTtrVl5NxKCFs1KYaKGDxWkhjAAzRYyXSAvD1cixUOhHC4MxP104BIXBWice3mOg0A/4AK8e2lu2POxw/uvlSKxaxxyh0EzZAVKFAyTF8EhdHBRmfKRFknwn26qXs+WiNYjn6t8/vXq3cz64rxyU8+Xi2oBCPUXk66bv8AMkBcjjTn0S+n/giFP/auQHjAp6UOgnSb610NgtZyk96ZRTPlz/58+ffnz1w8bG8bXzUIVsfs0BoxA38478gd9szfM+BQk8wnQZ4ED/ZUCXZ47le9nhh96CAwnOcZOf2J4ezxhkj/fphQIjkBFUrpKofvv99385FG5sNMi1WEyvrQ1RaA8IzacL/qKQOX9yFB5sEwJKuZujyknpfa5yCtpvc7n7nrx/c19ZvwGlw9z6m/te+zCX+28XlPZyucMueL+ey71mguTCm0I/b5VDvpIs1bOMDcZLGQPunUsh5fDna8ClHZXLuhTCtSf5bNFXFAAFoNDDjqAUbh71uvu509LN5u3efbf0vtK7O7otvd8s3e2VuvubN/t73dLbXDe3VyrtHf2S67WJ4Mlht3SaQ8CTQj95FPmkcItQki2oBaZXhMKNP54oPCMUMsZ2tU7epZCViU2jmg1Aob+kMHg8GqPwBoDXFQnA+8NKibgdEqJIwJVDQhHoVvYqNMserd+RlyXvr++3Aej9UiF/4d1rbwr9mHySv4xMKUzb5MRKOxS+e/f7ny6FP7sU5lvkvp0fUJi2r47PrTTJ+L6iAHKA6mRCRt7sEgqPyPnJ0R3tL319l+uRnJY7OqTh798dUqm3m3vs52R/8+R96U3lkKCyN7sW+qxOKIVlWrlq5T6Ff7gU/nzmUli23PsuhWXzeGNHE1J+G0k4bHUyQuH+NAr3TsHN27vK/f4NRW92LfRpTo5R+OHD2b/6FP48TGH6SQutq4eGKvq2DP0J1ixaZHoUm6MUnrCMvHdYYRQeHpGMXCL5mcZxV9mn1fL+yS35+3YzR8N6M4FCP8WzzwbeGIV/nJ19eEZhtm5JFq12+mXhmh2ggiBv3NKmQy8KQkpUPU3rIQrv3x8etrlfNm+YFlZu7t6WuvebN5XTNnpfua2covZp5bTSldr3b/f32tybzQkUesTjFbEfUAq3GYXbrhaenZ0NZ+Q0q5DrzBbMK0BiNXK6bvkK3Y2jnJ6OvECwZnsUmwMK10lQd6/bJ5Vc7oZjWli5LZ1U1l9Xet27Su6oB3p3udx+D55W1it7XPeeCk4wavwNP/l7vK18+YAWm6iTzhIK4fHHj2fvHAo/XpBip+NYNcxu3CW5puAY1mXfJSHRQl86m9qy1YndDG3CgkTtE0Q4bpdIutoScUalLsmS7UqXOjJeSm3qBTk/TNCbwgg7u6TiQKG0ukC5PN/5+PEVMa37TTyzXmaWdLrolH60eUc1UrCjSwXFxDqHUTDcxGNujnNv8xZypzmpL9gXH/nxotAPfPZzQusp60DRMYQu//fx1Q8Pl9SFWnTQXsuTozCwkqytdDZd9MpzoZLCoHkk8VvdB68rlcpJd2pXxFigcXe5co8bj5S8850H2sYDanO7M2xtcHaxEKD3JSS+zU2725Wmd+bMFHG4jn+qYdfHO+f0P71+nssCpSkSLfSU9nQdcZxEoUc8kUNqPDQokec7F1eD7pCFwOGAz2CkYoQNudRuo3a71OZ7XYAVA2Nk8FjlMK/xukquTBXx7Xab67aldntxWgiud9y+LlI0PjT4xt8hwopCC8FflmgRaFbpU+/2pnfz6dOn208lzTJF29KwZf5lmn+J5K+ITc3iP932Pt2+6fZuF6iFjUdC4zU4b1xeEzrxZRgKQ8LhACGkWJiTkczJbSTd9niia5BHWCMnHCcTLSS/CFmKzCNIZdptvssvUAsbDQAeLx8vGo8b12gHhsrIkQw/sbMhx8HfZykbFhzMBZt/jQz6FO40rsHlOb8TriQMWY5OrW59YKaIQw6COhRe7zw8XFyHpTCIFnoMC8VSk0U/CDoGRmGjIUH0eIxCUigF8B6gazEU/CQpyCCoBxwKL44vSWYOS2HIQdBY4Ccen73Wk0Br5MeG1Dh+PCc1ckgtDKBagXrRQsBPPEFGHj1A7MKri0t2SmzsUEGFHQSNBb4GQUO+T6mxc+y2Tq6nCn8bXLhB0FgQ4SDoN6O5uLy+GJrVMCtCDoLGAj/xoAje59XFTiMCk4IP8DbnRaGfGk6SJFniJATZARBR3aGDurA7HOSIlCy7wtxAnHroexoVHoj3hUdC7nuFrhciGaRmGw4Jk4OHPA1HQixiTpZJKkk6qXNfBPNMsH818Mb3vVFPw94cYR80Y4Q5VVYlVVIgO0gRariH40LvqTLmiCTPD8QHwlRcHBNWPcQH4bqHEwTzoCKMgthX/YhZKukxnErEkzYxwuyhVKi6qcwIGo0SjBzkbt8bz1NvHH72cHMCLIYzjeYCWQhf7McHXZhH12RIcMK8qvFZUBWai07CdCw3hYWUz/lvi8RyUxhPL0nEWHIKg0xaWBSWnMJ5tfrDYMkp9D8nfXFYcgpXwCxcdgqTsjA0Ei0MjUQLQ2N+k49mx5JTmNTIobHMfSB9LDmFiRaGRtI6CY0V6C5cDIWD2U8QjlyNClCow1cDVzbP58nrYBL5YrAACrGu6xkjo2mGoWvkxLnSDUMjV+Se66zpmYxuMmfqQq/ofU13r1zngX99XoNvz7EICuN5VryoRWy+IwpfkhZ6ffNLsiFvYCAZkmIYEGYQMhQFSBhADGQEMLmnGhzgkUSHiXWPtjP/kigcf1bpwKqaVaujSE1t1zT5jtXR7V0TKEVg1kGhCTpWVU+ZHaNgN0HBaFrN8claL0oLx59VrwFwUK2lMBDNlC1atHcBFwBQdo3qrlQt8B2tZaaMjl6wq1qrhbE23mx54WWhUQV8s6paNm9rHZ7XbKBglVBo2NVW09rtiB1RB1uWwlVttVm1dbUz3mx5SRR6zc+oNTu41Wxmmh0+VW3iQrMpYZtoodkyCgUIqgXSTGmSJnNN5DMduVmtjqf6JZWFqpe6SKA/zxnSSalT5qV63fYMdh5Ykho5ArwkLUzswtBIWiehgQ2DmM3EglZVcqIq5EJ9fuWcKEpGoc7uLcd5IPjMv/KCtBDKCHEcR/7QE5lzr/on7i12wmWc+44Pri/t7X9RfTVL3l84ry9pwiChMDQSCkNjySlMxpFDIxk7CY1FGSpBsOQUJloYGquwqP+SU5jMZgiNZE5NaCRaGBpLnTgX8nJTuAI1sqwKyrzWFZkFK/D1ky0IwhK3Q8WmuOgkTIUqCOlFp+Eb6AidRSdhOnYFn0uULwSmsAJVsrXUH01L+RUwDLnyEn4dA4EEOGJWY2CzlSA4cj2niuVphQrsLEZBV6iQZY4ua4Fkjhte3gK6S1mY417oKofkH13fgglCDEYO4hJ92iFEUIV0j1S6N2qGrS+hksNZbSIDnN1IM0QGxTmjVX062AoVWMIyXdmR42We53iEeA7LxBGy266os16F4wUPvBBRnopKw6KDsKO1gwgpdOdZhejbtCwhkVeosJ1qY8rh8yo4uEjVgOpb0HciMV8xYF4WXpTWOOZn/TCCC7m+nyeWaf1Cv6DzVmeDFMWaVs/hZ3O1KGBE+K4Q0klRHPSlQJLj9AhWVvMIeD6IMh6EnOpEJxUVNzVkSGRUtvU5H2xPJ7+Y13anmUi10PmFxHxS3I3U+wtmqUNmjeHuwW4QOZfoOLRwFTGuStSwdpaDcyjEzLiWxzU0DgrntrlvDFo4X6/fFULwEIcWzqvHYEm0MCkLHQRZq/a516QsZAhTFi71sM/8EEIL5RXWwijtwhBLiMehhavYOhnVwqsgQYdQ4ImY2EaGJjHvTcCLIgcsDDQJWrZCtNamemvYxEm3RANoRAaYikXO2fUkRNlGHtHCq8/HAbwi1lMTbQfsxCeTtrdAvYy3q828KqTAmpLaLQi4lq3lawAU6lUhc7DV2rbqoqBgwRJaBW2LCEwc+gmy+8U0DKsS/PHrl3P/XulG4EqrGOnsr4mBScW6kq+LKQCKVrFo1q1tgE2c1YGWJxQWQO2gWVWL1pbZtMWOnrZreMs2shMpjLK/cFgLzz9//fKrtxiEg+UwBkB6ISsIwlYqOmy1JqVTKha2qg6FYlEr1s0yqJXtNUJh1qGw0yzW66BuGlspTcuLNkptFVMTHzvKXuthLfzt89cP77xfDzYzmiqZujY0NCAr4i6hsCVGiInrrMlpXdCzWKg2y+o27Ahq/cDOW60128nIBUHfrQFBL1qgWIamYNfMuomFiUWrGiGFwwvw//bl64cPHIcVpLD9tzBWAFSwLJPC14TQkjU+M9RTTU1K2dyNdDLxxI5waEnkANi2OWhBZMuSWCMEmTXaJMzYtgpIfaObpgp0jUrZGjnVJrYX+Si1cEitLj9//WcDaAW71tJNrZCp2U1V1DtKTa8CUwI6r2nm0DOG3Q/EC3PbrCNKLRxKtPThyz+PQBVVy7AKSBfJjyGalloATdmEwJQ1xJtPpUgcduG8ZiZHmZHl4XHP8y8PEtFCs2bVtJaNC1bL0ndFrmpZnKXrqmRpGs4Mcn4cWjivngsUU1kIwN9osHUfsZwk8t9WRY2OCMD+lsRDXmPQwlUcBJVHwhovIizbnBRbyB26vMOMPkjveGIqC4N6jWEceV7dDFE28OTZVSkOLZwXomyV4pephVF2dsmzh7XKWhglQqhSHFq4isNPYcrCZf5WYY5Yshp5FbUwhColZaGDJauRV1ELZXlWInCihX2oUAd8IFsTEnk9nkUHVtEupIBQcSeso282UiU224tOVlfimvW/ioOgT4FKbIYhnUeoOXMJQYYdOnNhn1KQ+xjGaspk3O81DPpGJUVWkcqpCPN0i1N3M1LiIClso9P+JqRPnoi7uxFpX1QeFR3sWhq7QQbZLEMZcPP8bIeCcw8ZyJAeknMQQLrHLYVzg6MH+8Do6WBujrcxUdgPmQlG/NFEggQJEiRIkCBBggQJEiRYGvwfVOhTf3Rg9cYAAAAASUVORK5CYII=" id="198" name="Google Shape;198;p22"/>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2"/>
          <p:cNvSpPr txBox="1"/>
          <p:nvPr>
            <p:ph idx="12" type="sldNum"/>
          </p:nvPr>
        </p:nvSpPr>
        <p:spPr>
          <a:xfrm>
            <a:off x="33634" y="4723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22"/>
          <p:cNvSpPr txBox="1"/>
          <p:nvPr/>
        </p:nvSpPr>
        <p:spPr>
          <a:xfrm>
            <a:off x="5280750" y="4927675"/>
            <a:ext cx="3905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800"/>
              <a:t>Source:</a:t>
            </a:r>
            <a:r>
              <a:rPr lang="en-US" sz="800"/>
              <a:t>https://medium.com/swlh/var-let-and-const-4b3e5f98b1d9</a:t>
            </a:r>
            <a:endParaRPr sz="800"/>
          </a:p>
        </p:txBody>
      </p:sp>
      <p:pic>
        <p:nvPicPr>
          <p:cNvPr id="201" name="Google Shape;201;p22"/>
          <p:cNvPicPr preferRelativeResize="0"/>
          <p:nvPr/>
        </p:nvPicPr>
        <p:blipFill>
          <a:blip r:embed="rId3">
            <a:alphaModFix/>
          </a:blip>
          <a:stretch>
            <a:fillRect/>
          </a:stretch>
        </p:blipFill>
        <p:spPr>
          <a:xfrm>
            <a:off x="1236675" y="857400"/>
            <a:ext cx="6294376" cy="3656425"/>
          </a:xfrm>
          <a:prstGeom prst="rect">
            <a:avLst/>
          </a:prstGeom>
          <a:noFill/>
          <a:ln>
            <a:noFill/>
          </a:ln>
        </p:spPr>
      </p:pic>
      <p:pic>
        <p:nvPicPr>
          <p:cNvPr id="202" name="Google Shape;202;p22"/>
          <p:cNvPicPr preferRelativeResize="0"/>
          <p:nvPr/>
        </p:nvPicPr>
        <p:blipFill>
          <a:blip r:embed="rId4">
            <a:alphaModFix/>
          </a:blip>
          <a:stretch>
            <a:fillRect/>
          </a:stretch>
        </p:blipFill>
        <p:spPr>
          <a:xfrm>
            <a:off x="1046600" y="2911399"/>
            <a:ext cx="2971950" cy="1545750"/>
          </a:xfrm>
          <a:prstGeom prst="rect">
            <a:avLst/>
          </a:prstGeom>
          <a:noFill/>
          <a:ln>
            <a:noFill/>
          </a:ln>
        </p:spPr>
      </p:pic>
      <p:pic>
        <p:nvPicPr>
          <p:cNvPr id="203" name="Google Shape;203;p22"/>
          <p:cNvPicPr preferRelativeResize="0"/>
          <p:nvPr/>
        </p:nvPicPr>
        <p:blipFill rotWithShape="1">
          <a:blip r:embed="rId5">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03"/>
          <p:cNvSpPr txBox="1"/>
          <p:nvPr>
            <p:ph idx="12" type="sldNum"/>
          </p:nvPr>
        </p:nvSpPr>
        <p:spPr>
          <a:xfrm>
            <a:off x="185725" y="475311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67" name="Google Shape;1267;p103"/>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Lora"/>
                <a:ea typeface="Lora"/>
                <a:cs typeface="Lora"/>
                <a:sym typeface="Lora"/>
              </a:rPr>
              <a:t>Events in JavaScript</a:t>
            </a:r>
            <a:endParaRPr b="1" sz="4100">
              <a:solidFill>
                <a:schemeClr val="dk1"/>
              </a:solidFill>
              <a:highlight>
                <a:srgbClr val="FFFFFF"/>
              </a:highlight>
              <a:latin typeface="Lora"/>
              <a:ea typeface="Lora"/>
              <a:cs typeface="Lora"/>
              <a:sym typeface="Lora"/>
            </a:endParaRPr>
          </a:p>
        </p:txBody>
      </p:sp>
      <p:cxnSp>
        <p:nvCxnSpPr>
          <p:cNvPr id="1268" name="Google Shape;1268;p103"/>
          <p:cNvCxnSpPr/>
          <p:nvPr/>
        </p:nvCxnSpPr>
        <p:spPr>
          <a:xfrm>
            <a:off x="3456721" y="427653"/>
            <a:ext cx="2217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1269" name="Google Shape;1269;p103"/>
          <p:cNvSpPr txBox="1"/>
          <p:nvPr/>
        </p:nvSpPr>
        <p:spPr>
          <a:xfrm>
            <a:off x="537700" y="1011725"/>
            <a:ext cx="655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rgbClr val="666666"/>
                </a:solidFill>
                <a:highlight>
                  <a:srgbClr val="FFFFFF"/>
                </a:highlight>
                <a:latin typeface="Lora"/>
                <a:ea typeface="Lora"/>
                <a:cs typeface="Lora"/>
                <a:sym typeface="Lora"/>
              </a:rPr>
              <a:t>Like add , yes ! we can remove an event listener</a:t>
            </a:r>
            <a:endParaRPr>
              <a:solidFill>
                <a:srgbClr val="666666"/>
              </a:solidFill>
              <a:latin typeface="Lora"/>
              <a:ea typeface="Lora"/>
              <a:cs typeface="Lora"/>
              <a:sym typeface="Lora"/>
            </a:endParaRPr>
          </a:p>
        </p:txBody>
      </p:sp>
      <p:sp>
        <p:nvSpPr>
          <p:cNvPr id="1270" name="Google Shape;1270;p103"/>
          <p:cNvSpPr txBox="1"/>
          <p:nvPr/>
        </p:nvSpPr>
        <p:spPr>
          <a:xfrm>
            <a:off x="1245175" y="1351325"/>
            <a:ext cx="6126900" cy="3693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75000"/>
              </a:lnSpc>
              <a:spcBef>
                <a:spcPts val="600"/>
              </a:spcBef>
              <a:spcAft>
                <a:spcPts val="600"/>
              </a:spcAft>
              <a:buNone/>
            </a:pPr>
            <a:r>
              <a:rPr b="1" lang="en-US" sz="1200">
                <a:solidFill>
                  <a:schemeClr val="dk1"/>
                </a:solidFill>
                <a:latin typeface="Courier New"/>
                <a:ea typeface="Courier New"/>
                <a:cs typeface="Courier New"/>
                <a:sym typeface="Courier New"/>
              </a:rPr>
              <a:t>document</a:t>
            </a:r>
            <a:r>
              <a:rPr b="1" lang="en-US" sz="1200">
                <a:solidFill>
                  <a:srgbClr val="999999"/>
                </a:solidFill>
                <a:latin typeface="Courier New"/>
                <a:ea typeface="Courier New"/>
                <a:cs typeface="Courier New"/>
                <a:sym typeface="Courier New"/>
              </a:rPr>
              <a:t>.</a:t>
            </a:r>
            <a:r>
              <a:rPr b="1" lang="en-US" sz="1200">
                <a:solidFill>
                  <a:srgbClr val="DD4A68"/>
                </a:solidFill>
                <a:latin typeface="Courier New"/>
                <a:ea typeface="Courier New"/>
                <a:cs typeface="Courier New"/>
                <a:sym typeface="Courier New"/>
              </a:rPr>
              <a:t>remove</a:t>
            </a:r>
            <a:r>
              <a:rPr b="1" lang="en-US" sz="1200">
                <a:solidFill>
                  <a:srgbClr val="DD4A68"/>
                </a:solidFill>
                <a:latin typeface="Courier New"/>
                <a:ea typeface="Courier New"/>
                <a:cs typeface="Courier New"/>
                <a:sym typeface="Courier New"/>
              </a:rPr>
              <a:t>EventListener</a:t>
            </a:r>
            <a:r>
              <a:rPr b="1" lang="en-US" sz="1200">
                <a:solidFill>
                  <a:srgbClr val="999999"/>
                </a:solidFill>
                <a:latin typeface="Courier New"/>
                <a:ea typeface="Courier New"/>
                <a:cs typeface="Courier New"/>
                <a:sym typeface="Courier New"/>
              </a:rPr>
              <a:t>(</a:t>
            </a:r>
            <a:r>
              <a:rPr b="1" lang="en-US" sz="1200">
                <a:solidFill>
                  <a:srgbClr val="669900"/>
                </a:solidFill>
                <a:latin typeface="Courier New"/>
                <a:ea typeface="Courier New"/>
                <a:cs typeface="Courier New"/>
                <a:sym typeface="Courier New"/>
              </a:rPr>
              <a:t>"click"</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changeColor</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a:t>
            </a:r>
            <a:r>
              <a:rPr b="1" lang="en-US" sz="1200">
                <a:solidFill>
                  <a:srgbClr val="990055"/>
                </a:solidFill>
                <a:latin typeface="Courier New"/>
                <a:ea typeface="Courier New"/>
                <a:cs typeface="Courier New"/>
                <a:sym typeface="Courier New"/>
              </a:rPr>
              <a:t>false</a:t>
            </a:r>
            <a:r>
              <a:rPr b="1" lang="en-US" sz="1200">
                <a:solidFill>
                  <a:srgbClr val="999999"/>
                </a:solidFill>
                <a:latin typeface="Courier New"/>
                <a:ea typeface="Courier New"/>
                <a:cs typeface="Courier New"/>
                <a:sym typeface="Courier New"/>
              </a:rPr>
              <a:t>);</a:t>
            </a:r>
            <a:endParaRPr b="1" sz="1200">
              <a:solidFill>
                <a:srgbClr val="999999"/>
              </a:solidFill>
              <a:latin typeface="Courier New"/>
              <a:ea typeface="Courier New"/>
              <a:cs typeface="Courier New"/>
              <a:sym typeface="Courier New"/>
            </a:endParaRPr>
          </a:p>
        </p:txBody>
      </p:sp>
      <p:sp>
        <p:nvSpPr>
          <p:cNvPr id="1271" name="Google Shape;1271;p103"/>
          <p:cNvSpPr txBox="1"/>
          <p:nvPr/>
        </p:nvSpPr>
        <p:spPr>
          <a:xfrm>
            <a:off x="1570650" y="1931350"/>
            <a:ext cx="5009100" cy="1169700"/>
          </a:xfrm>
          <a:prstGeom prst="rect">
            <a:avLst/>
          </a:prstGeom>
          <a:noFill/>
          <a:ln cap="flat" cmpd="sng" w="9525">
            <a:solidFill>
              <a:srgbClr val="669900"/>
            </a:solidFill>
            <a:prstDash val="dot"/>
            <a:round/>
            <a:headEnd len="sm" w="sm" type="none"/>
            <a:tailEnd len="sm" w="sm" type="none"/>
          </a:ln>
        </p:spPr>
        <p:txBody>
          <a:bodyPr anchorCtr="0" anchor="t" bIns="91425" lIns="91425" spcFirstLastPara="1" rIns="91425" wrap="square" tIns="91425">
            <a:spAutoFit/>
          </a:bodyPr>
          <a:lstStyle/>
          <a:p>
            <a:pPr indent="0" lvl="0" marL="533400" rtl="0" algn="l">
              <a:lnSpc>
                <a:spcPct val="175000"/>
              </a:lnSpc>
              <a:spcBef>
                <a:spcPts val="600"/>
              </a:spcBef>
              <a:spcAft>
                <a:spcPts val="0"/>
              </a:spcAft>
              <a:buNone/>
            </a:pPr>
            <a:r>
              <a:rPr b="1" lang="en-US" sz="1200">
                <a:solidFill>
                  <a:srgbClr val="0077AA"/>
                </a:solidFill>
                <a:latin typeface="Courier New"/>
                <a:ea typeface="Courier New"/>
                <a:cs typeface="Courier New"/>
                <a:sym typeface="Courier New"/>
              </a:rPr>
              <a:t>function</a:t>
            </a:r>
            <a:r>
              <a:rPr b="1" lang="en-US" sz="1200">
                <a:solidFill>
                  <a:schemeClr val="dk1"/>
                </a:solidFill>
                <a:latin typeface="Courier New"/>
                <a:ea typeface="Courier New"/>
                <a:cs typeface="Courier New"/>
                <a:sym typeface="Courier New"/>
              </a:rPr>
              <a:t> </a:t>
            </a:r>
            <a:r>
              <a:rPr b="1" lang="en-US" sz="1200">
                <a:solidFill>
                  <a:srgbClr val="DD4A68"/>
                </a:solidFill>
                <a:latin typeface="Courier New"/>
                <a:ea typeface="Courier New"/>
                <a:cs typeface="Courier New"/>
                <a:sym typeface="Courier New"/>
              </a:rPr>
              <a:t>changeColor</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event</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a:t>
            </a:r>
            <a:r>
              <a:rPr b="1" lang="en-US" sz="1200">
                <a:solidFill>
                  <a:srgbClr val="999999"/>
                </a:solidFill>
                <a:latin typeface="Courier New"/>
                <a:ea typeface="Courier New"/>
                <a:cs typeface="Courier New"/>
                <a:sym typeface="Courier New"/>
              </a:rPr>
              <a:t>{</a:t>
            </a:r>
            <a:r>
              <a:rPr b="1" lang="en-US"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533400" rtl="0" algn="l">
              <a:lnSpc>
                <a:spcPct val="175000"/>
              </a:lnSpc>
              <a:spcBef>
                <a:spcPts val="600"/>
              </a:spcBef>
              <a:spcAft>
                <a:spcPts val="0"/>
              </a:spcAft>
              <a:buNone/>
            </a:pPr>
            <a:r>
              <a:rPr b="1" lang="en-US" sz="1200">
                <a:solidFill>
                  <a:srgbClr val="708090"/>
                </a:solidFill>
                <a:latin typeface="Courier New"/>
                <a:ea typeface="Courier New"/>
                <a:cs typeface="Courier New"/>
                <a:sym typeface="Courier New"/>
              </a:rPr>
              <a:t>document.</a:t>
            </a:r>
            <a:r>
              <a:rPr b="1" lang="en-US" sz="1200">
                <a:solidFill>
                  <a:srgbClr val="FF00FF"/>
                </a:solidFill>
                <a:latin typeface="Courier New"/>
                <a:ea typeface="Courier New"/>
                <a:cs typeface="Courier New"/>
                <a:sym typeface="Courier New"/>
              </a:rPr>
              <a:t>body</a:t>
            </a:r>
            <a:r>
              <a:rPr b="1" lang="en-US" sz="1200">
                <a:solidFill>
                  <a:srgbClr val="708090"/>
                </a:solidFill>
                <a:latin typeface="Courier New"/>
                <a:ea typeface="Courier New"/>
                <a:cs typeface="Courier New"/>
                <a:sym typeface="Courier New"/>
              </a:rPr>
              <a:t>.</a:t>
            </a:r>
            <a:r>
              <a:rPr b="1" lang="en-US" sz="1200">
                <a:solidFill>
                  <a:srgbClr val="FF9900"/>
                </a:solidFill>
                <a:latin typeface="Courier New"/>
                <a:ea typeface="Courier New"/>
                <a:cs typeface="Courier New"/>
                <a:sym typeface="Courier New"/>
              </a:rPr>
              <a:t>style</a:t>
            </a:r>
            <a:r>
              <a:rPr b="1" lang="en-US" sz="1200">
                <a:solidFill>
                  <a:srgbClr val="708090"/>
                </a:solidFill>
                <a:latin typeface="Courier New"/>
                <a:ea typeface="Courier New"/>
                <a:cs typeface="Courier New"/>
                <a:sym typeface="Courier New"/>
              </a:rPr>
              <a:t>.</a:t>
            </a:r>
            <a:r>
              <a:rPr b="1" lang="en-US" sz="1200">
                <a:solidFill>
                  <a:srgbClr val="9900FF"/>
                </a:solidFill>
                <a:latin typeface="Courier New"/>
                <a:ea typeface="Courier New"/>
                <a:cs typeface="Courier New"/>
                <a:sym typeface="Courier New"/>
              </a:rPr>
              <a:t>backgroundColor</a:t>
            </a:r>
            <a:r>
              <a:rPr b="1" lang="en-US" sz="1200">
                <a:solidFill>
                  <a:srgbClr val="708090"/>
                </a:solidFill>
                <a:latin typeface="Courier New"/>
                <a:ea typeface="Courier New"/>
                <a:cs typeface="Courier New"/>
                <a:sym typeface="Courier New"/>
              </a:rPr>
              <a:t> =”FFFFF”;</a:t>
            </a:r>
            <a:endParaRPr b="1" sz="1200">
              <a:solidFill>
                <a:srgbClr val="708090"/>
              </a:solidFill>
              <a:latin typeface="Courier New"/>
              <a:ea typeface="Courier New"/>
              <a:cs typeface="Courier New"/>
              <a:sym typeface="Courier New"/>
            </a:endParaRPr>
          </a:p>
          <a:p>
            <a:pPr indent="0" lvl="0" marL="533400" rtl="0" algn="l">
              <a:lnSpc>
                <a:spcPct val="175000"/>
              </a:lnSpc>
              <a:spcBef>
                <a:spcPts val="600"/>
              </a:spcBef>
              <a:spcAft>
                <a:spcPts val="600"/>
              </a:spcAft>
              <a:buNone/>
            </a:pPr>
            <a:r>
              <a:rPr b="1" lang="en-US" sz="1200">
                <a:solidFill>
                  <a:schemeClr val="dk1"/>
                </a:solidFill>
                <a:latin typeface="Courier New"/>
                <a:ea typeface="Courier New"/>
                <a:cs typeface="Courier New"/>
                <a:sym typeface="Courier New"/>
              </a:rPr>
              <a:t> </a:t>
            </a:r>
            <a:r>
              <a:rPr b="1" lang="en-US" sz="1200">
                <a:solidFill>
                  <a:srgbClr val="999999"/>
                </a:solidFill>
                <a:latin typeface="Courier New"/>
                <a:ea typeface="Courier New"/>
                <a:cs typeface="Courier New"/>
                <a:sym typeface="Courier New"/>
              </a:rPr>
              <a:t>}</a:t>
            </a:r>
            <a:endParaRPr b="1" sz="1200">
              <a:solidFill>
                <a:srgbClr val="999999"/>
              </a:solidFill>
              <a:latin typeface="Courier New"/>
              <a:ea typeface="Courier New"/>
              <a:cs typeface="Courier New"/>
              <a:sym typeface="Courier New"/>
            </a:endParaRPr>
          </a:p>
        </p:txBody>
      </p:sp>
      <p:pic>
        <p:nvPicPr>
          <p:cNvPr id="1272" name="Google Shape;1272;p103"/>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04"/>
          <p:cNvSpPr txBox="1"/>
          <p:nvPr>
            <p:ph idx="12" type="sldNum"/>
          </p:nvPr>
        </p:nvSpPr>
        <p:spPr>
          <a:xfrm>
            <a:off x="185725" y="476018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79" name="Google Shape;1279;p104"/>
          <p:cNvSpPr txBox="1"/>
          <p:nvPr/>
        </p:nvSpPr>
        <p:spPr>
          <a:xfrm>
            <a:off x="905600" y="990500"/>
            <a:ext cx="6820200" cy="785100"/>
          </a:xfrm>
          <a:prstGeom prst="rect">
            <a:avLst/>
          </a:prstGeom>
          <a:noFill/>
          <a:ln cap="flat" cmpd="sng" w="9525">
            <a:solidFill>
              <a:srgbClr val="66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rgbClr val="D4D4D4"/>
                </a:solidFill>
                <a:latin typeface="Courier New"/>
                <a:ea typeface="Courier New"/>
                <a:cs typeface="Courier New"/>
                <a:sym typeface="Courier New"/>
              </a:rPr>
              <a:t>   </a:t>
            </a:r>
            <a:r>
              <a:rPr b="1" lang="en-US" sz="1050">
                <a:solidFill>
                  <a:srgbClr val="6A9955"/>
                </a:solidFill>
                <a:latin typeface="Courier New"/>
                <a:ea typeface="Courier New"/>
                <a:cs typeface="Courier New"/>
                <a:sym typeface="Courier New"/>
              </a:rPr>
              <a:t>source</a:t>
            </a:r>
            <a:r>
              <a:rPr lang="en-US" sz="1050">
                <a:solidFill>
                  <a:srgbClr val="6A9955"/>
                </a:solidFill>
                <a:latin typeface="Courier New"/>
                <a:ea typeface="Courier New"/>
                <a:cs typeface="Courier New"/>
                <a:sym typeface="Courier New"/>
              </a:rPr>
              <a:t>.addEventListener("</a:t>
            </a:r>
            <a:r>
              <a:rPr b="1" lang="en-US" sz="1050">
                <a:solidFill>
                  <a:srgbClr val="6A9955"/>
                </a:solidFill>
                <a:latin typeface="Courier New"/>
                <a:ea typeface="Courier New"/>
                <a:cs typeface="Courier New"/>
                <a:sym typeface="Courier New"/>
              </a:rPr>
              <a:t>eventname</a:t>
            </a:r>
            <a:r>
              <a:rPr lang="en-US" sz="1050">
                <a:solidFill>
                  <a:srgbClr val="6A9955"/>
                </a:solidFill>
                <a:latin typeface="Courier New"/>
                <a:ea typeface="Courier New"/>
                <a:cs typeface="Courier New"/>
                <a:sym typeface="Courier New"/>
              </a:rPr>
              <a:t>",event=&gt;{</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6A9955"/>
                </a:solidFill>
                <a:latin typeface="Courier New"/>
                <a:ea typeface="Courier New"/>
                <a:cs typeface="Courier New"/>
                <a:sym typeface="Courier New"/>
              </a:rPr>
              <a:t>        // Write your own code  </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6A9955"/>
                </a:solidFill>
                <a:latin typeface="Courier New"/>
                <a:ea typeface="Courier New"/>
                <a:cs typeface="Courier New"/>
                <a:sym typeface="Courier New"/>
              </a:rPr>
              <a:t>    });</a:t>
            </a:r>
            <a:endParaRPr sz="1050">
              <a:solidFill>
                <a:srgbClr val="6A9955"/>
              </a:solidFill>
              <a:latin typeface="Courier New"/>
              <a:ea typeface="Courier New"/>
              <a:cs typeface="Courier New"/>
              <a:sym typeface="Courier New"/>
            </a:endParaRPr>
          </a:p>
        </p:txBody>
      </p:sp>
      <p:sp>
        <p:nvSpPr>
          <p:cNvPr id="1280" name="Google Shape;1280;p104"/>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Lora"/>
                <a:ea typeface="Lora"/>
                <a:cs typeface="Lora"/>
                <a:sym typeface="Lora"/>
              </a:rPr>
              <a:t>Events in JavaScript</a:t>
            </a:r>
            <a:endParaRPr b="1" sz="4100">
              <a:solidFill>
                <a:schemeClr val="dk1"/>
              </a:solidFill>
              <a:highlight>
                <a:srgbClr val="FFFFFF"/>
              </a:highlight>
              <a:latin typeface="Lora"/>
              <a:ea typeface="Lora"/>
              <a:cs typeface="Lora"/>
              <a:sym typeface="Lora"/>
            </a:endParaRPr>
          </a:p>
        </p:txBody>
      </p:sp>
      <p:cxnSp>
        <p:nvCxnSpPr>
          <p:cNvPr id="1281" name="Google Shape;1281;p104"/>
          <p:cNvCxnSpPr/>
          <p:nvPr/>
        </p:nvCxnSpPr>
        <p:spPr>
          <a:xfrm>
            <a:off x="3456721" y="427653"/>
            <a:ext cx="22173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1282" name="Google Shape;1282;p104"/>
          <p:cNvPicPr preferRelativeResize="0"/>
          <p:nvPr/>
        </p:nvPicPr>
        <p:blipFill rotWithShape="1">
          <a:blip r:embed="rId3">
            <a:alphaModFix/>
          </a:blip>
          <a:srcRect b="0" l="0" r="0" t="0"/>
          <a:stretch/>
        </p:blipFill>
        <p:spPr>
          <a:xfrm>
            <a:off x="8037100" y="5950"/>
            <a:ext cx="1106900" cy="286023"/>
          </a:xfrm>
          <a:prstGeom prst="rect">
            <a:avLst/>
          </a:prstGeom>
          <a:noFill/>
          <a:ln>
            <a:noFill/>
          </a:ln>
        </p:spPr>
      </p:pic>
      <p:sp>
        <p:nvSpPr>
          <p:cNvPr id="1283" name="Google Shape;1283;p104"/>
          <p:cNvSpPr txBox="1"/>
          <p:nvPr/>
        </p:nvSpPr>
        <p:spPr>
          <a:xfrm>
            <a:off x="396200" y="661088"/>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Lora"/>
                <a:ea typeface="Lora"/>
                <a:cs typeface="Lora"/>
                <a:sym typeface="Lora"/>
              </a:rPr>
              <a:t>Events using Arrow Functions </a:t>
            </a:r>
            <a:endParaRPr>
              <a:solidFill>
                <a:srgbClr val="666666"/>
              </a:solidFill>
              <a:latin typeface="Lora"/>
              <a:ea typeface="Lora"/>
              <a:cs typeface="Lora"/>
              <a:sym typeface="Lora"/>
            </a:endParaRPr>
          </a:p>
        </p:txBody>
      </p:sp>
      <p:sp>
        <p:nvSpPr>
          <p:cNvPr id="1284" name="Google Shape;1284;p104"/>
          <p:cNvSpPr txBox="1"/>
          <p:nvPr/>
        </p:nvSpPr>
        <p:spPr>
          <a:xfrm>
            <a:off x="0" y="17756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Lora"/>
                <a:ea typeface="Lora"/>
                <a:cs typeface="Lora"/>
                <a:sym typeface="Lora"/>
              </a:rPr>
              <a:t>Events: </a:t>
            </a:r>
            <a:endParaRPr>
              <a:solidFill>
                <a:srgbClr val="666666"/>
              </a:solidFill>
              <a:latin typeface="Lora"/>
              <a:ea typeface="Lora"/>
              <a:cs typeface="Lora"/>
              <a:sym typeface="Lora"/>
            </a:endParaRPr>
          </a:p>
        </p:txBody>
      </p:sp>
      <p:pic>
        <p:nvPicPr>
          <p:cNvPr id="1285" name="Google Shape;1285;p104"/>
          <p:cNvPicPr preferRelativeResize="0"/>
          <p:nvPr/>
        </p:nvPicPr>
        <p:blipFill>
          <a:blip r:embed="rId4">
            <a:alphaModFix/>
          </a:blip>
          <a:stretch>
            <a:fillRect/>
          </a:stretch>
        </p:blipFill>
        <p:spPr>
          <a:xfrm>
            <a:off x="101625" y="2076850"/>
            <a:ext cx="5783050" cy="2744500"/>
          </a:xfrm>
          <a:prstGeom prst="rect">
            <a:avLst/>
          </a:prstGeom>
          <a:noFill/>
          <a:ln>
            <a:noFill/>
          </a:ln>
        </p:spPr>
      </p:pic>
      <p:sp>
        <p:nvSpPr>
          <p:cNvPr id="1286" name="Google Shape;1286;p104"/>
          <p:cNvSpPr txBox="1"/>
          <p:nvPr/>
        </p:nvSpPr>
        <p:spPr>
          <a:xfrm>
            <a:off x="2893650" y="1853175"/>
            <a:ext cx="4075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3344BB"/>
                </a:solidFill>
                <a:latin typeface="Lora"/>
                <a:ea typeface="Lora"/>
                <a:cs typeface="Lora"/>
                <a:sym typeface="Lora"/>
              </a:rPr>
              <a:t>Keyboard</a:t>
            </a:r>
            <a:endParaRPr>
              <a:solidFill>
                <a:srgbClr val="3344BB"/>
              </a:solidFill>
              <a:latin typeface="Lora"/>
              <a:ea typeface="Lora"/>
              <a:cs typeface="Lora"/>
              <a:sym typeface="Lora"/>
            </a:endParaRPr>
          </a:p>
        </p:txBody>
      </p:sp>
      <p:pic>
        <p:nvPicPr>
          <p:cNvPr id="1287" name="Google Shape;1287;p104"/>
          <p:cNvPicPr preferRelativeResize="0"/>
          <p:nvPr/>
        </p:nvPicPr>
        <p:blipFill>
          <a:blip r:embed="rId5">
            <a:alphaModFix/>
          </a:blip>
          <a:stretch>
            <a:fillRect/>
          </a:stretch>
        </p:blipFill>
        <p:spPr>
          <a:xfrm>
            <a:off x="6200890" y="2507825"/>
            <a:ext cx="2872361" cy="2087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0"/>
                                        <p:tgtEl>
                                          <p:spTgt spid="1284"/>
                                        </p:tgtEl>
                                      </p:cBhvr>
                                    </p:animEffect>
                                  </p:childTnLst>
                                </p:cTn>
                              </p:par>
                              <p:par>
                                <p:cTn fill="hold" nodeType="with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05"/>
          <p:cNvSpPr txBox="1"/>
          <p:nvPr>
            <p:ph idx="12" type="sldNum"/>
          </p:nvPr>
        </p:nvSpPr>
        <p:spPr>
          <a:xfrm>
            <a:off x="185725" y="47106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94" name="Google Shape;1294;p105"/>
          <p:cNvPicPr preferRelativeResize="0"/>
          <p:nvPr/>
        </p:nvPicPr>
        <p:blipFill rotWithShape="1">
          <a:blip r:embed="rId3">
            <a:alphaModFix/>
          </a:blip>
          <a:srcRect b="0" l="0" r="0" t="0"/>
          <a:stretch/>
        </p:blipFill>
        <p:spPr>
          <a:xfrm>
            <a:off x="8037100" y="5950"/>
            <a:ext cx="1106900" cy="286023"/>
          </a:xfrm>
          <a:prstGeom prst="rect">
            <a:avLst/>
          </a:prstGeom>
          <a:noFill/>
          <a:ln>
            <a:noFill/>
          </a:ln>
        </p:spPr>
      </p:pic>
      <p:pic>
        <p:nvPicPr>
          <p:cNvPr id="1295" name="Google Shape;1295;p105"/>
          <p:cNvPicPr preferRelativeResize="0"/>
          <p:nvPr/>
        </p:nvPicPr>
        <p:blipFill>
          <a:blip r:embed="rId4">
            <a:alphaModFix/>
          </a:blip>
          <a:stretch>
            <a:fillRect/>
          </a:stretch>
        </p:blipFill>
        <p:spPr>
          <a:xfrm>
            <a:off x="237725" y="596773"/>
            <a:ext cx="8668554" cy="4113890"/>
          </a:xfrm>
          <a:prstGeom prst="rect">
            <a:avLst/>
          </a:prstGeom>
          <a:noFill/>
          <a:ln cap="flat" cmpd="sng" w="9525">
            <a:solidFill>
              <a:srgbClr val="669900"/>
            </a:solidFill>
            <a:prstDash val="solid"/>
            <a:round/>
            <a:headEnd len="sm" w="sm" type="none"/>
            <a:tailEnd len="sm" w="sm" type="none"/>
          </a:ln>
        </p:spPr>
      </p:pic>
      <p:sp>
        <p:nvSpPr>
          <p:cNvPr id="1296" name="Google Shape;1296;p105"/>
          <p:cNvSpPr txBox="1"/>
          <p:nvPr/>
        </p:nvSpPr>
        <p:spPr>
          <a:xfrm>
            <a:off x="1202750" y="70750"/>
            <a:ext cx="6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Lora"/>
                <a:ea typeface="Lora"/>
                <a:cs typeface="Lora"/>
                <a:sym typeface="Lora"/>
              </a:rPr>
              <a:t>Visualize the DOM Elements </a:t>
            </a:r>
            <a:endParaRPr sz="1900">
              <a:latin typeface="Lora"/>
              <a:ea typeface="Lora"/>
              <a:cs typeface="Lora"/>
              <a:sym typeface="Lor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06"/>
          <p:cNvSpPr txBox="1"/>
          <p:nvPr>
            <p:ph idx="12" type="sldNum"/>
          </p:nvPr>
        </p:nvSpPr>
        <p:spPr>
          <a:xfrm>
            <a:off x="185725" y="48026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03" name="Google Shape;1303;p106"/>
          <p:cNvSpPr txBox="1"/>
          <p:nvPr/>
        </p:nvSpPr>
        <p:spPr>
          <a:xfrm>
            <a:off x="0" y="0"/>
            <a:ext cx="9144000" cy="5232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2300"/>
              </a:spcBef>
              <a:spcAft>
                <a:spcPts val="800"/>
              </a:spcAft>
              <a:buNone/>
            </a:pPr>
            <a:r>
              <a:rPr lang="en-US" sz="2200">
                <a:solidFill>
                  <a:schemeClr val="lt1"/>
                </a:solidFill>
                <a:highlight>
                  <a:srgbClr val="61AEEE"/>
                </a:highlight>
                <a:latin typeface="Roboto"/>
                <a:ea typeface="Roboto"/>
                <a:cs typeface="Roboto"/>
                <a:sym typeface="Roboto"/>
              </a:rPr>
              <a:t>Events</a:t>
            </a:r>
            <a:r>
              <a:rPr lang="en-US" sz="2200">
                <a:solidFill>
                  <a:schemeClr val="lt1"/>
                </a:solidFill>
                <a:highlight>
                  <a:srgbClr val="61AEEE"/>
                </a:highlight>
                <a:latin typeface="Roboto"/>
                <a:ea typeface="Roboto"/>
                <a:cs typeface="Roboto"/>
                <a:sym typeface="Roboto"/>
              </a:rPr>
              <a:t> Exercises #1</a:t>
            </a:r>
            <a:endParaRPr sz="2200">
              <a:solidFill>
                <a:schemeClr val="lt1"/>
              </a:solidFill>
              <a:highlight>
                <a:srgbClr val="61AEEE"/>
              </a:highlight>
              <a:latin typeface="Roboto"/>
              <a:ea typeface="Roboto"/>
              <a:cs typeface="Roboto"/>
              <a:sym typeface="Roboto"/>
            </a:endParaRPr>
          </a:p>
        </p:txBody>
      </p:sp>
      <p:sp>
        <p:nvSpPr>
          <p:cNvPr id="1304" name="Google Shape;1304;p106"/>
          <p:cNvSpPr txBox="1"/>
          <p:nvPr/>
        </p:nvSpPr>
        <p:spPr>
          <a:xfrm>
            <a:off x="49525" y="505774"/>
            <a:ext cx="4676700" cy="2706300"/>
          </a:xfrm>
          <a:prstGeom prst="rect">
            <a:avLst/>
          </a:prstGeom>
          <a:noFill/>
          <a:ln cap="flat" cmpd="sng" w="9525">
            <a:solidFill>
              <a:srgbClr val="3344BB"/>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0000"/>
              </a:lnSpc>
              <a:spcBef>
                <a:spcPts val="2300"/>
              </a:spcBef>
              <a:spcAft>
                <a:spcPts val="0"/>
              </a:spcAft>
              <a:buNone/>
            </a:pPr>
            <a:r>
              <a:rPr lang="en-US" sz="2050">
                <a:solidFill>
                  <a:srgbClr val="3344BB"/>
                </a:solidFill>
                <a:latin typeface="Lora"/>
                <a:ea typeface="Lora"/>
                <a:cs typeface="Lora"/>
                <a:sym typeface="Lora"/>
              </a:rPr>
              <a:t>Part 1</a:t>
            </a:r>
            <a:endParaRPr sz="2050">
              <a:solidFill>
                <a:srgbClr val="3344BB"/>
              </a:solidFill>
              <a:latin typeface="Lora"/>
              <a:ea typeface="Lora"/>
              <a:cs typeface="Lora"/>
              <a:sym typeface="Lora"/>
            </a:endParaRPr>
          </a:p>
          <a:p>
            <a:pPr indent="-304800" lvl="0" marL="457200" rtl="0" algn="l">
              <a:lnSpc>
                <a:spcPct val="115000"/>
              </a:lnSpc>
              <a:spcBef>
                <a:spcPts val="800"/>
              </a:spcBef>
              <a:spcAft>
                <a:spcPts val="0"/>
              </a:spcAft>
              <a:buClr>
                <a:srgbClr val="333333"/>
              </a:buClr>
              <a:buSzPts val="1200"/>
              <a:buAutoNum type="arabicPeriod"/>
            </a:pPr>
            <a:r>
              <a:rPr lang="en-US" sz="1000">
                <a:solidFill>
                  <a:srgbClr val="333333"/>
                </a:solidFill>
                <a:latin typeface="Lora"/>
                <a:ea typeface="Lora"/>
                <a:cs typeface="Lora"/>
                <a:sym typeface="Lora"/>
              </a:rPr>
              <a:t>Add the necessary code to wait for the DOM to load to make sure that anything you manipulate in the DOM has loaded. You can do this either using </a:t>
            </a:r>
            <a:r>
              <a:rPr lang="en-US" sz="900">
                <a:solidFill>
                  <a:srgbClr val="C7254E"/>
                </a:solidFill>
                <a:latin typeface="Lora"/>
                <a:ea typeface="Lora"/>
                <a:cs typeface="Lora"/>
                <a:sym typeface="Lora"/>
              </a:rPr>
              <a:t>window.onload</a:t>
            </a:r>
            <a:r>
              <a:rPr lang="en-US" sz="1000">
                <a:solidFill>
                  <a:srgbClr val="333333"/>
                </a:solidFill>
                <a:latin typeface="Lora"/>
                <a:ea typeface="Lora"/>
                <a:cs typeface="Lora"/>
                <a:sym typeface="Lora"/>
              </a:rPr>
              <a:t> or adding an event listener for </a:t>
            </a:r>
            <a:r>
              <a:rPr lang="en-US" sz="900">
                <a:solidFill>
                  <a:srgbClr val="C7254E"/>
                </a:solidFill>
                <a:latin typeface="Lora"/>
                <a:ea typeface="Lora"/>
                <a:cs typeface="Lora"/>
                <a:sym typeface="Lora"/>
              </a:rPr>
              <a:t>DOMContentLoaded</a:t>
            </a:r>
            <a:r>
              <a:rPr lang="en-US" sz="1000">
                <a:solidFill>
                  <a:srgbClr val="333333"/>
                </a:solidFill>
                <a:latin typeface="Lora"/>
                <a:ea typeface="Lora"/>
                <a:cs typeface="Lora"/>
                <a:sym typeface="Lora"/>
              </a:rPr>
              <a:t>.</a:t>
            </a:r>
            <a:endParaRPr sz="1000">
              <a:solidFill>
                <a:srgbClr val="333333"/>
              </a:solidFill>
              <a:latin typeface="Lora"/>
              <a:ea typeface="Lora"/>
              <a:cs typeface="Lora"/>
              <a:sym typeface="Lora"/>
            </a:endParaRPr>
          </a:p>
          <a:p>
            <a:pPr indent="-292100" lvl="0" marL="457200" rtl="0" algn="l">
              <a:lnSpc>
                <a:spcPct val="115000"/>
              </a:lnSpc>
              <a:spcBef>
                <a:spcPts val="0"/>
              </a:spcBef>
              <a:spcAft>
                <a:spcPts val="0"/>
              </a:spcAft>
              <a:buClr>
                <a:srgbClr val="333333"/>
              </a:buClr>
              <a:buSzPts val="1000"/>
              <a:buFont typeface="Lora"/>
              <a:buAutoNum type="arabicPeriod"/>
            </a:pPr>
            <a:r>
              <a:rPr lang="en-US" sz="1000">
                <a:solidFill>
                  <a:srgbClr val="333333"/>
                </a:solidFill>
                <a:latin typeface="Lora"/>
                <a:ea typeface="Lora"/>
                <a:cs typeface="Lora"/>
                <a:sym typeface="Lora"/>
              </a:rPr>
              <a:t>Replace the text "Change me" with "Hello World!".</a:t>
            </a:r>
            <a:endParaRPr sz="1000">
              <a:solidFill>
                <a:srgbClr val="333333"/>
              </a:solidFill>
              <a:latin typeface="Lora"/>
              <a:ea typeface="Lora"/>
              <a:cs typeface="Lora"/>
              <a:sym typeface="Lora"/>
            </a:endParaRPr>
          </a:p>
          <a:p>
            <a:pPr indent="-292100" lvl="0" marL="457200" rtl="0" algn="l">
              <a:lnSpc>
                <a:spcPct val="115000"/>
              </a:lnSpc>
              <a:spcBef>
                <a:spcPts val="0"/>
              </a:spcBef>
              <a:spcAft>
                <a:spcPts val="0"/>
              </a:spcAft>
              <a:buClr>
                <a:srgbClr val="333333"/>
              </a:buClr>
              <a:buSzPts val="1000"/>
              <a:buFont typeface="Lora"/>
              <a:buAutoNum type="arabicPeriod"/>
            </a:pPr>
            <a:r>
              <a:rPr lang="en-US" sz="1000">
                <a:solidFill>
                  <a:srgbClr val="333333"/>
                </a:solidFill>
                <a:latin typeface="Lora"/>
                <a:ea typeface="Lora"/>
                <a:cs typeface="Lora"/>
                <a:sym typeface="Lora"/>
              </a:rPr>
              <a:t>When a user hovers over one of the colored boxes change the text to display the color that is being hovered over.</a:t>
            </a:r>
            <a:endParaRPr sz="10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000">
                <a:solidFill>
                  <a:srgbClr val="333333"/>
                </a:solidFill>
                <a:latin typeface="Lora"/>
                <a:ea typeface="Lora"/>
                <a:cs typeface="Lora"/>
                <a:sym typeface="Lora"/>
              </a:rPr>
              <a:t>Create a new </a:t>
            </a:r>
            <a:r>
              <a:rPr lang="en-US" sz="900">
                <a:solidFill>
                  <a:srgbClr val="C7254E"/>
                </a:solidFill>
                <a:latin typeface="Lora"/>
                <a:ea typeface="Lora"/>
                <a:cs typeface="Lora"/>
                <a:sym typeface="Lora"/>
              </a:rPr>
              <a:t>div</a:t>
            </a:r>
            <a:r>
              <a:rPr lang="en-US" sz="1000">
                <a:solidFill>
                  <a:srgbClr val="333333"/>
                </a:solidFill>
                <a:latin typeface="Lora"/>
                <a:ea typeface="Lora"/>
                <a:cs typeface="Lora"/>
                <a:sym typeface="Lora"/>
              </a:rPr>
              <a:t> element.</a:t>
            </a:r>
            <a:endParaRPr sz="10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000">
                <a:solidFill>
                  <a:srgbClr val="333333"/>
                </a:solidFill>
                <a:latin typeface="Lora"/>
                <a:ea typeface="Lora"/>
                <a:cs typeface="Lora"/>
                <a:sym typeface="Lora"/>
              </a:rPr>
              <a:t>Give your new </a:t>
            </a:r>
            <a:r>
              <a:rPr lang="en-US" sz="900">
                <a:solidFill>
                  <a:srgbClr val="C7254E"/>
                </a:solidFill>
                <a:latin typeface="Lora"/>
                <a:ea typeface="Lora"/>
                <a:cs typeface="Lora"/>
                <a:sym typeface="Lora"/>
              </a:rPr>
              <a:t>div</a:t>
            </a:r>
            <a:r>
              <a:rPr lang="en-US" sz="1000">
                <a:solidFill>
                  <a:srgbClr val="333333"/>
                </a:solidFill>
                <a:latin typeface="Lora"/>
                <a:ea typeface="Lora"/>
                <a:cs typeface="Lora"/>
                <a:sym typeface="Lora"/>
              </a:rPr>
              <a:t> a class of </a:t>
            </a:r>
            <a:r>
              <a:rPr lang="en-US" sz="900">
                <a:solidFill>
                  <a:srgbClr val="C7254E"/>
                </a:solidFill>
                <a:latin typeface="Lora"/>
                <a:ea typeface="Lora"/>
                <a:cs typeface="Lora"/>
                <a:sym typeface="Lora"/>
              </a:rPr>
              <a:t>purple</a:t>
            </a:r>
            <a:r>
              <a:rPr lang="en-US" sz="1000">
                <a:solidFill>
                  <a:srgbClr val="333333"/>
                </a:solidFill>
                <a:latin typeface="Lora"/>
                <a:ea typeface="Lora"/>
                <a:cs typeface="Lora"/>
                <a:sym typeface="Lora"/>
              </a:rPr>
              <a:t> and style it so that it has a background color of purple.</a:t>
            </a:r>
            <a:endParaRPr sz="1000">
              <a:solidFill>
                <a:srgbClr val="333333"/>
              </a:solidFill>
              <a:latin typeface="Lora"/>
              <a:ea typeface="Lora"/>
              <a:cs typeface="Lora"/>
              <a:sym typeface="Lora"/>
            </a:endParaRPr>
          </a:p>
          <a:p>
            <a:pPr indent="-304800" lvl="0" marL="457200" rtl="0" algn="l">
              <a:lnSpc>
                <a:spcPct val="115000"/>
              </a:lnSpc>
              <a:spcBef>
                <a:spcPts val="0"/>
              </a:spcBef>
              <a:spcAft>
                <a:spcPts val="0"/>
              </a:spcAft>
              <a:buClr>
                <a:srgbClr val="333333"/>
              </a:buClr>
              <a:buSzPts val="1200"/>
              <a:buAutoNum type="arabicPeriod"/>
            </a:pPr>
            <a:r>
              <a:rPr lang="en-US" sz="1000">
                <a:solidFill>
                  <a:srgbClr val="333333"/>
                </a:solidFill>
                <a:latin typeface="Lora"/>
                <a:ea typeface="Lora"/>
                <a:cs typeface="Lora"/>
                <a:sym typeface="Lora"/>
              </a:rPr>
              <a:t>Append your new </a:t>
            </a:r>
            <a:r>
              <a:rPr lang="en-US" sz="900">
                <a:solidFill>
                  <a:srgbClr val="C7254E"/>
                </a:solidFill>
                <a:latin typeface="Lora"/>
                <a:ea typeface="Lora"/>
                <a:cs typeface="Lora"/>
                <a:sym typeface="Lora"/>
              </a:rPr>
              <a:t>div</a:t>
            </a:r>
            <a:r>
              <a:rPr lang="en-US" sz="1000">
                <a:solidFill>
                  <a:srgbClr val="333333"/>
                </a:solidFill>
                <a:latin typeface="Lora"/>
                <a:ea typeface="Lora"/>
                <a:cs typeface="Lora"/>
                <a:sym typeface="Lora"/>
              </a:rPr>
              <a:t> to the page to the </a:t>
            </a:r>
            <a:r>
              <a:rPr lang="en-US" sz="900">
                <a:solidFill>
                  <a:srgbClr val="C7254E"/>
                </a:solidFill>
                <a:latin typeface="Lora"/>
                <a:ea typeface="Lora"/>
                <a:cs typeface="Lora"/>
                <a:sym typeface="Lora"/>
              </a:rPr>
              <a:t>section</a:t>
            </a:r>
            <a:r>
              <a:rPr lang="en-US" sz="1000">
                <a:solidFill>
                  <a:srgbClr val="333333"/>
                </a:solidFill>
                <a:latin typeface="Lora"/>
                <a:ea typeface="Lora"/>
                <a:cs typeface="Lora"/>
                <a:sym typeface="Lora"/>
              </a:rPr>
              <a:t> tag.</a:t>
            </a:r>
            <a:endParaRPr sz="1000">
              <a:solidFill>
                <a:srgbClr val="333333"/>
              </a:solidFill>
              <a:latin typeface="Lora"/>
              <a:ea typeface="Lora"/>
              <a:cs typeface="Lora"/>
              <a:sym typeface="Lora"/>
            </a:endParaRPr>
          </a:p>
          <a:p>
            <a:pPr indent="0" lvl="0" marL="457200" rtl="0" algn="l">
              <a:lnSpc>
                <a:spcPct val="115000"/>
              </a:lnSpc>
              <a:spcBef>
                <a:spcPts val="2300"/>
              </a:spcBef>
              <a:spcAft>
                <a:spcPts val="0"/>
              </a:spcAft>
              <a:buNone/>
            </a:pPr>
            <a:r>
              <a:t/>
            </a:r>
            <a:endParaRPr sz="1200">
              <a:solidFill>
                <a:srgbClr val="333333"/>
              </a:solidFill>
              <a:latin typeface="Lora"/>
              <a:ea typeface="Lora"/>
              <a:cs typeface="Lora"/>
              <a:sym typeface="Lora"/>
            </a:endParaRPr>
          </a:p>
          <a:p>
            <a:pPr indent="0" lvl="0" marL="0" rtl="0" algn="l">
              <a:lnSpc>
                <a:spcPct val="115000"/>
              </a:lnSpc>
              <a:spcBef>
                <a:spcPts val="800"/>
              </a:spcBef>
              <a:spcAft>
                <a:spcPts val="800"/>
              </a:spcAft>
              <a:buNone/>
            </a:pPr>
            <a:r>
              <a:t/>
            </a:r>
            <a:endParaRPr sz="1050">
              <a:solidFill>
                <a:srgbClr val="333333"/>
              </a:solidFill>
              <a:highlight>
                <a:srgbClr val="FFFFFF"/>
              </a:highlight>
              <a:latin typeface="Lora"/>
              <a:ea typeface="Lora"/>
              <a:cs typeface="Lora"/>
              <a:sym typeface="Lora"/>
            </a:endParaRPr>
          </a:p>
        </p:txBody>
      </p:sp>
      <p:sp>
        <p:nvSpPr>
          <p:cNvPr id="1305" name="Google Shape;1305;p106"/>
          <p:cNvSpPr txBox="1"/>
          <p:nvPr/>
        </p:nvSpPr>
        <p:spPr>
          <a:xfrm>
            <a:off x="4850625" y="3074350"/>
            <a:ext cx="4181400" cy="1942800"/>
          </a:xfrm>
          <a:prstGeom prst="rect">
            <a:avLst/>
          </a:prstGeom>
          <a:noFill/>
          <a:ln cap="flat" cmpd="sng" w="9525">
            <a:solidFill>
              <a:srgbClr val="3344BB"/>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0000"/>
              </a:lnSpc>
              <a:spcBef>
                <a:spcPts val="2300"/>
              </a:spcBef>
              <a:spcAft>
                <a:spcPts val="0"/>
              </a:spcAft>
              <a:buNone/>
            </a:pPr>
            <a:r>
              <a:rPr lang="en-US" sz="2050">
                <a:solidFill>
                  <a:srgbClr val="3344BB"/>
                </a:solidFill>
                <a:latin typeface="Lora"/>
                <a:ea typeface="Lora"/>
                <a:cs typeface="Lora"/>
                <a:sym typeface="Lora"/>
              </a:rPr>
              <a:t>Part 3</a:t>
            </a:r>
            <a:endParaRPr sz="2050">
              <a:solidFill>
                <a:srgbClr val="3344BB"/>
              </a:solidFill>
              <a:latin typeface="Lora"/>
              <a:ea typeface="Lora"/>
              <a:cs typeface="Lora"/>
              <a:sym typeface="Lora"/>
            </a:endParaRPr>
          </a:p>
          <a:p>
            <a:pPr indent="0" lvl="0" marL="0" rtl="0" algn="just">
              <a:lnSpc>
                <a:spcPct val="156250"/>
              </a:lnSpc>
              <a:spcBef>
                <a:spcPts val="800"/>
              </a:spcBef>
              <a:spcAft>
                <a:spcPts val="0"/>
              </a:spcAft>
              <a:buNone/>
            </a:pPr>
            <a:r>
              <a:rPr lang="en-US" sz="1000">
                <a:solidFill>
                  <a:srgbClr val="333333"/>
                </a:solidFill>
                <a:latin typeface="Lora"/>
                <a:ea typeface="Lora"/>
                <a:cs typeface="Lora"/>
                <a:sym typeface="Lora"/>
              </a:rPr>
              <a:t>Create a racing game with the two cars. When the race button is pressed, the two cars should move across the screen until one of them is at the end of the screen. When one of the blocks reaches the end - you should alert "winner!".</a:t>
            </a:r>
            <a:endParaRPr sz="1000">
              <a:solidFill>
                <a:srgbClr val="333333"/>
              </a:solidFill>
              <a:latin typeface="Lora"/>
              <a:ea typeface="Lora"/>
              <a:cs typeface="Lora"/>
              <a:sym typeface="Lora"/>
            </a:endParaRPr>
          </a:p>
          <a:p>
            <a:pPr indent="0" lvl="0" marL="0" rtl="0" algn="just">
              <a:lnSpc>
                <a:spcPct val="156250"/>
              </a:lnSpc>
              <a:spcBef>
                <a:spcPts val="1500"/>
              </a:spcBef>
              <a:spcAft>
                <a:spcPts val="1500"/>
              </a:spcAft>
              <a:buNone/>
            </a:pPr>
            <a:r>
              <a:rPr lang="en-US" sz="1000">
                <a:solidFill>
                  <a:srgbClr val="333333"/>
                </a:solidFill>
                <a:latin typeface="Lora"/>
                <a:ea typeface="Lora"/>
                <a:cs typeface="Lora"/>
                <a:sym typeface="Lora"/>
              </a:rPr>
              <a:t>Hint : use setInterval(), clearTimeout().</a:t>
            </a:r>
            <a:endParaRPr sz="1000">
              <a:solidFill>
                <a:srgbClr val="333333"/>
              </a:solidFill>
              <a:latin typeface="Lora"/>
              <a:ea typeface="Lora"/>
              <a:cs typeface="Lora"/>
              <a:sym typeface="Lora"/>
            </a:endParaRPr>
          </a:p>
        </p:txBody>
      </p:sp>
      <p:sp>
        <p:nvSpPr>
          <p:cNvPr id="1306" name="Google Shape;1306;p106"/>
          <p:cNvSpPr txBox="1"/>
          <p:nvPr/>
        </p:nvSpPr>
        <p:spPr>
          <a:xfrm>
            <a:off x="4910775" y="558750"/>
            <a:ext cx="4061100" cy="2071800"/>
          </a:xfrm>
          <a:prstGeom prst="rect">
            <a:avLst/>
          </a:prstGeom>
          <a:noFill/>
          <a:ln cap="flat" cmpd="sng" w="9525">
            <a:solidFill>
              <a:srgbClr val="3344B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0000"/>
              </a:lnSpc>
              <a:spcBef>
                <a:spcPts val="2300"/>
              </a:spcBef>
              <a:spcAft>
                <a:spcPts val="0"/>
              </a:spcAft>
              <a:buNone/>
            </a:pPr>
            <a:r>
              <a:rPr lang="en-US" sz="2050">
                <a:solidFill>
                  <a:srgbClr val="3344BB"/>
                </a:solidFill>
                <a:latin typeface="Lora"/>
                <a:ea typeface="Lora"/>
                <a:cs typeface="Lora"/>
                <a:sym typeface="Lora"/>
              </a:rPr>
              <a:t>Part 2</a:t>
            </a:r>
            <a:endParaRPr sz="2050">
              <a:solidFill>
                <a:srgbClr val="3344BB"/>
              </a:solidFill>
              <a:latin typeface="Lora"/>
              <a:ea typeface="Lora"/>
              <a:cs typeface="Lora"/>
              <a:sym typeface="Lora"/>
            </a:endParaRPr>
          </a:p>
          <a:p>
            <a:pPr indent="0" lvl="0" marL="0" rtl="0" algn="l">
              <a:lnSpc>
                <a:spcPct val="156250"/>
              </a:lnSpc>
              <a:spcBef>
                <a:spcPts val="800"/>
              </a:spcBef>
              <a:spcAft>
                <a:spcPts val="0"/>
              </a:spcAft>
              <a:buNone/>
            </a:pPr>
            <a:r>
              <a:rPr lang="en-US" sz="1000">
                <a:solidFill>
                  <a:srgbClr val="333333"/>
                </a:solidFill>
                <a:latin typeface="Lora"/>
                <a:ea typeface="Lora"/>
                <a:cs typeface="Lora"/>
                <a:sym typeface="Lora"/>
              </a:rPr>
              <a:t>C</a:t>
            </a:r>
            <a:r>
              <a:rPr lang="en-US" sz="1000">
                <a:solidFill>
                  <a:srgbClr val="333333"/>
                </a:solidFill>
                <a:latin typeface="Lora"/>
                <a:ea typeface="Lora"/>
                <a:cs typeface="Lora"/>
                <a:sym typeface="Lora"/>
              </a:rPr>
              <a:t>ombining your knowledge of DOM access and events to build a todo app!</a:t>
            </a:r>
            <a:endParaRPr sz="1000">
              <a:solidFill>
                <a:srgbClr val="333333"/>
              </a:solidFill>
              <a:latin typeface="Lora"/>
              <a:ea typeface="Lora"/>
              <a:cs typeface="Lora"/>
              <a:sym typeface="Lora"/>
            </a:endParaRPr>
          </a:p>
          <a:p>
            <a:pPr indent="0" lvl="0" marL="0" rtl="0" algn="l">
              <a:lnSpc>
                <a:spcPct val="156250"/>
              </a:lnSpc>
              <a:spcBef>
                <a:spcPts val="1500"/>
              </a:spcBef>
              <a:spcAft>
                <a:spcPts val="0"/>
              </a:spcAft>
              <a:buNone/>
            </a:pPr>
            <a:r>
              <a:rPr lang="en-US" sz="1000">
                <a:solidFill>
                  <a:srgbClr val="333333"/>
                </a:solidFill>
                <a:latin typeface="Lora"/>
                <a:ea typeface="Lora"/>
                <a:cs typeface="Lora"/>
                <a:sym typeface="Lora"/>
              </a:rPr>
              <a:t>As a user, you should be able to:</a:t>
            </a:r>
            <a:endParaRPr sz="1000">
              <a:solidFill>
                <a:srgbClr val="333333"/>
              </a:solidFill>
              <a:latin typeface="Lora"/>
              <a:ea typeface="Lora"/>
              <a:cs typeface="Lora"/>
              <a:sym typeface="Lora"/>
            </a:endParaRPr>
          </a:p>
          <a:p>
            <a:pPr indent="-292100" lvl="0" marL="457200" rtl="0" algn="l">
              <a:lnSpc>
                <a:spcPct val="115000"/>
              </a:lnSpc>
              <a:spcBef>
                <a:spcPts val="1500"/>
              </a:spcBef>
              <a:spcAft>
                <a:spcPts val="0"/>
              </a:spcAft>
              <a:buClr>
                <a:srgbClr val="333333"/>
              </a:buClr>
              <a:buSzPts val="1000"/>
              <a:buFont typeface="Lora"/>
              <a:buChar char="●"/>
            </a:pPr>
            <a:r>
              <a:rPr lang="en-US" sz="1000">
                <a:solidFill>
                  <a:srgbClr val="333333"/>
                </a:solidFill>
                <a:latin typeface="Lora"/>
                <a:ea typeface="Lora"/>
                <a:cs typeface="Lora"/>
                <a:sym typeface="Lora"/>
              </a:rPr>
              <a:t>Add a new todo </a:t>
            </a:r>
            <a:r>
              <a:rPr lang="en-US" sz="1000">
                <a:solidFill>
                  <a:srgbClr val="434343"/>
                </a:solidFill>
                <a:latin typeface="Lora"/>
                <a:ea typeface="Lora"/>
                <a:cs typeface="Lora"/>
                <a:sym typeface="Lora"/>
              </a:rPr>
              <a:t>(by click add task )</a:t>
            </a:r>
            <a:r>
              <a:rPr lang="en-US" sz="1000">
                <a:solidFill>
                  <a:srgbClr val="999999"/>
                </a:solidFill>
                <a:latin typeface="Lora"/>
                <a:ea typeface="Lora"/>
                <a:cs typeface="Lora"/>
                <a:sym typeface="Lora"/>
              </a:rPr>
              <a:t> </a:t>
            </a:r>
            <a:endParaRPr sz="1000">
              <a:solidFill>
                <a:srgbClr val="999999"/>
              </a:solidFill>
              <a:latin typeface="Lora"/>
              <a:ea typeface="Lora"/>
              <a:cs typeface="Lora"/>
              <a:sym typeface="Lora"/>
            </a:endParaRPr>
          </a:p>
          <a:p>
            <a:pPr indent="-292100" lvl="0" marL="457200" rtl="0" algn="l">
              <a:lnSpc>
                <a:spcPct val="115000"/>
              </a:lnSpc>
              <a:spcBef>
                <a:spcPts val="0"/>
              </a:spcBef>
              <a:spcAft>
                <a:spcPts val="0"/>
              </a:spcAft>
              <a:buClr>
                <a:srgbClr val="333333"/>
              </a:buClr>
              <a:buSzPts val="1000"/>
              <a:buFont typeface="Lora"/>
              <a:buChar char="●"/>
            </a:pPr>
            <a:r>
              <a:rPr lang="en-US" sz="1000">
                <a:solidFill>
                  <a:srgbClr val="333333"/>
                </a:solidFill>
                <a:latin typeface="Lora"/>
                <a:ea typeface="Lora"/>
                <a:cs typeface="Lora"/>
                <a:sym typeface="Lora"/>
              </a:rPr>
              <a:t>Mark a todo as completed (cross out the text of the todo)</a:t>
            </a:r>
            <a:endParaRPr sz="1000">
              <a:solidFill>
                <a:srgbClr val="333333"/>
              </a:solidFill>
              <a:latin typeface="Lora"/>
              <a:ea typeface="Lora"/>
              <a:cs typeface="Lora"/>
              <a:sym typeface="Lora"/>
            </a:endParaRPr>
          </a:p>
        </p:txBody>
      </p:sp>
      <p:pic>
        <p:nvPicPr>
          <p:cNvPr id="1307" name="Google Shape;1307;p106"/>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pic>
        <p:nvPicPr>
          <p:cNvPr id="1312" name="Google Shape;1312;p107"/>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1313" name="Google Shape;1313;p107"/>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14" name="Google Shape;1314;p107"/>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100">
                <a:solidFill>
                  <a:srgbClr val="434343"/>
                </a:solidFill>
                <a:latin typeface="Lora"/>
                <a:ea typeface="Lora"/>
                <a:cs typeface="Lora"/>
                <a:sym typeface="Lora"/>
              </a:rPr>
              <a:t>4.14  javascript - form validation</a:t>
            </a:r>
            <a:endParaRPr b="1" sz="3100">
              <a:solidFill>
                <a:srgbClr val="434343"/>
              </a:solidFill>
              <a:latin typeface="Lora"/>
              <a:ea typeface="Lora"/>
              <a:cs typeface="Lora"/>
              <a:sym typeface="Lora"/>
            </a:endParaRPr>
          </a:p>
        </p:txBody>
      </p:sp>
      <p:pic>
        <p:nvPicPr>
          <p:cNvPr id="1315" name="Google Shape;1315;p107"/>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1316" name="Google Shape;1316;p107"/>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17" name="Google Shape;1317;p107"/>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18" name="Google Shape;1318;p107"/>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19" name="Google Shape;1319;p107"/>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20" name="Google Shape;1320;p107"/>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1321" name="Google Shape;1321;p107"/>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1322" name="Google Shape;1322;p107"/>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8"/>
          <p:cNvSpPr txBox="1"/>
          <p:nvPr>
            <p:ph idx="12" type="sldNum"/>
          </p:nvPr>
        </p:nvSpPr>
        <p:spPr>
          <a:xfrm>
            <a:off x="96125" y="4746038"/>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29" name="Google Shape;1329;p108"/>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Lora"/>
                <a:ea typeface="Lora"/>
                <a:cs typeface="Lora"/>
                <a:sym typeface="Lora"/>
              </a:rPr>
              <a:t>Client-side Form validation</a:t>
            </a:r>
            <a:r>
              <a:rPr lang="en-US" sz="1900">
                <a:latin typeface="Lora"/>
                <a:ea typeface="Lora"/>
                <a:cs typeface="Lora"/>
                <a:sym typeface="Lora"/>
              </a:rPr>
              <a:t> in JavaScript</a:t>
            </a:r>
            <a:endParaRPr b="1" sz="4100">
              <a:solidFill>
                <a:schemeClr val="dk1"/>
              </a:solidFill>
              <a:highlight>
                <a:srgbClr val="FFFFFF"/>
              </a:highlight>
              <a:latin typeface="Lora"/>
              <a:ea typeface="Lora"/>
              <a:cs typeface="Lora"/>
              <a:sym typeface="Lora"/>
            </a:endParaRPr>
          </a:p>
        </p:txBody>
      </p:sp>
      <p:cxnSp>
        <p:nvCxnSpPr>
          <p:cNvPr id="1330" name="Google Shape;1330;p108"/>
          <p:cNvCxnSpPr/>
          <p:nvPr/>
        </p:nvCxnSpPr>
        <p:spPr>
          <a:xfrm>
            <a:off x="191025" y="427650"/>
            <a:ext cx="43794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1331" name="Google Shape;1331;p108"/>
          <p:cNvSpPr txBox="1"/>
          <p:nvPr/>
        </p:nvSpPr>
        <p:spPr>
          <a:xfrm>
            <a:off x="268850" y="721650"/>
            <a:ext cx="7294200" cy="311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1100">
                <a:solidFill>
                  <a:srgbClr val="666666"/>
                </a:solidFill>
                <a:latin typeface="Lora"/>
                <a:ea typeface="Lora"/>
                <a:cs typeface="Lora"/>
                <a:sym typeface="Lora"/>
              </a:rPr>
              <a:t>It is important to validate the form submitted by the user because it can have inappropriate values. So, validation is must to authenticate user.</a:t>
            </a:r>
            <a:endParaRPr sz="1100">
              <a:solidFill>
                <a:srgbClr val="666666"/>
              </a:solidFill>
              <a:latin typeface="Lora"/>
              <a:ea typeface="Lora"/>
              <a:cs typeface="Lora"/>
              <a:sym typeface="Lora"/>
            </a:endParaRPr>
          </a:p>
          <a:p>
            <a:pPr indent="0" lvl="0" marL="0" rtl="0" algn="just">
              <a:lnSpc>
                <a:spcPct val="115000"/>
              </a:lnSpc>
              <a:spcBef>
                <a:spcPts val="1200"/>
              </a:spcBef>
              <a:spcAft>
                <a:spcPts val="0"/>
              </a:spcAft>
              <a:buNone/>
            </a:pPr>
            <a:r>
              <a:rPr lang="en-US" sz="1100">
                <a:solidFill>
                  <a:srgbClr val="666666"/>
                </a:solidFill>
                <a:latin typeface="Lora"/>
                <a:ea typeface="Lora"/>
                <a:cs typeface="Lora"/>
                <a:sym typeface="Lora"/>
              </a:rPr>
              <a:t>Before submitting data to the server, it is important to ensure all required form controls are filled out, in the correct format. This is called </a:t>
            </a:r>
            <a:r>
              <a:rPr b="1" lang="en-US" sz="1100">
                <a:solidFill>
                  <a:srgbClr val="666666"/>
                </a:solidFill>
                <a:latin typeface="Lora"/>
                <a:ea typeface="Lora"/>
                <a:cs typeface="Lora"/>
                <a:sym typeface="Lora"/>
              </a:rPr>
              <a:t>client-side form validation.</a:t>
            </a:r>
            <a:endParaRPr b="1" sz="1100">
              <a:solidFill>
                <a:srgbClr val="666666"/>
              </a:solidFill>
              <a:latin typeface="Lora"/>
              <a:ea typeface="Lora"/>
              <a:cs typeface="Lora"/>
              <a:sym typeface="Lora"/>
            </a:endParaRPr>
          </a:p>
          <a:p>
            <a:pPr indent="0" lvl="0" marL="0" rtl="0" algn="just">
              <a:lnSpc>
                <a:spcPct val="115000"/>
              </a:lnSpc>
              <a:spcBef>
                <a:spcPts val="1200"/>
              </a:spcBef>
              <a:spcAft>
                <a:spcPts val="0"/>
              </a:spcAft>
              <a:buNone/>
            </a:pPr>
            <a:r>
              <a:rPr lang="en-US" sz="1100">
                <a:solidFill>
                  <a:srgbClr val="666666"/>
                </a:solidFill>
                <a:latin typeface="Lora"/>
                <a:ea typeface="Lora"/>
                <a:cs typeface="Lora"/>
                <a:sym typeface="Lora"/>
              </a:rPr>
              <a:t>JavaScript provides facility to validate the form on the client-side so data processing will be faster than server-side validation. Most of the web developers prefer JavaScript form validation.</a:t>
            </a:r>
            <a:endParaRPr sz="1100">
              <a:solidFill>
                <a:srgbClr val="666666"/>
              </a:solidFill>
              <a:latin typeface="Lora"/>
              <a:ea typeface="Lora"/>
              <a:cs typeface="Lora"/>
              <a:sym typeface="Lora"/>
            </a:endParaRPr>
          </a:p>
          <a:p>
            <a:pPr indent="0" lvl="0" marL="0" rtl="0" algn="just">
              <a:lnSpc>
                <a:spcPct val="115000"/>
              </a:lnSpc>
              <a:spcBef>
                <a:spcPts val="1200"/>
              </a:spcBef>
              <a:spcAft>
                <a:spcPts val="0"/>
              </a:spcAft>
              <a:buNone/>
            </a:pPr>
            <a:r>
              <a:rPr lang="en-US" sz="1100">
                <a:solidFill>
                  <a:srgbClr val="666666"/>
                </a:solidFill>
                <a:latin typeface="Lora"/>
                <a:ea typeface="Lora"/>
                <a:cs typeface="Lora"/>
                <a:sym typeface="Lora"/>
              </a:rPr>
              <a:t>Through JavaScript, </a:t>
            </a:r>
            <a:endParaRPr sz="1100">
              <a:solidFill>
                <a:srgbClr val="666666"/>
              </a:solidFill>
              <a:latin typeface="Lora"/>
              <a:ea typeface="Lora"/>
              <a:cs typeface="Lora"/>
              <a:sym typeface="Lora"/>
            </a:endParaRPr>
          </a:p>
          <a:p>
            <a:pPr indent="-298450" lvl="0" marL="457200" marR="0" rtl="0" algn="just">
              <a:lnSpc>
                <a:spcPct val="115000"/>
              </a:lnSpc>
              <a:spcBef>
                <a:spcPts val="1200"/>
              </a:spcBef>
              <a:spcAft>
                <a:spcPts val="0"/>
              </a:spcAft>
              <a:buClr>
                <a:srgbClr val="666666"/>
              </a:buClr>
              <a:buSzPts val="1100"/>
              <a:buFont typeface="Lora"/>
              <a:buChar char="❖"/>
            </a:pPr>
            <a:r>
              <a:rPr lang="en-US" sz="1100">
                <a:solidFill>
                  <a:srgbClr val="666666"/>
                </a:solidFill>
                <a:latin typeface="Lora"/>
                <a:ea typeface="Lora"/>
                <a:cs typeface="Lora"/>
                <a:sym typeface="Lora"/>
              </a:rPr>
              <a:t>name, </a:t>
            </a:r>
            <a:endParaRPr sz="1100">
              <a:solidFill>
                <a:srgbClr val="666666"/>
              </a:solidFill>
              <a:latin typeface="Lora"/>
              <a:ea typeface="Lora"/>
              <a:cs typeface="Lora"/>
              <a:sym typeface="Lora"/>
            </a:endParaRPr>
          </a:p>
          <a:p>
            <a:pPr indent="-298450" lvl="0" marL="457200" marR="0" rtl="0" algn="just">
              <a:lnSpc>
                <a:spcPct val="115000"/>
              </a:lnSpc>
              <a:spcBef>
                <a:spcPts val="0"/>
              </a:spcBef>
              <a:spcAft>
                <a:spcPts val="0"/>
              </a:spcAft>
              <a:buClr>
                <a:srgbClr val="666666"/>
              </a:buClr>
              <a:buSzPts val="1100"/>
              <a:buFont typeface="Lora"/>
              <a:buChar char="❖"/>
            </a:pPr>
            <a:r>
              <a:rPr lang="en-US" sz="1100">
                <a:solidFill>
                  <a:srgbClr val="666666"/>
                </a:solidFill>
                <a:latin typeface="Lora"/>
                <a:ea typeface="Lora"/>
                <a:cs typeface="Lora"/>
                <a:sym typeface="Lora"/>
              </a:rPr>
              <a:t>password, </a:t>
            </a:r>
            <a:endParaRPr sz="1100">
              <a:solidFill>
                <a:srgbClr val="666666"/>
              </a:solidFill>
              <a:latin typeface="Lora"/>
              <a:ea typeface="Lora"/>
              <a:cs typeface="Lora"/>
              <a:sym typeface="Lora"/>
            </a:endParaRPr>
          </a:p>
          <a:p>
            <a:pPr indent="-298450" lvl="0" marL="457200" marR="0" rtl="0" algn="just">
              <a:lnSpc>
                <a:spcPct val="115000"/>
              </a:lnSpc>
              <a:spcBef>
                <a:spcPts val="0"/>
              </a:spcBef>
              <a:spcAft>
                <a:spcPts val="0"/>
              </a:spcAft>
              <a:buClr>
                <a:srgbClr val="666666"/>
              </a:buClr>
              <a:buSzPts val="1100"/>
              <a:buFont typeface="Lora"/>
              <a:buChar char="❖"/>
            </a:pPr>
            <a:r>
              <a:rPr lang="en-US" sz="1100">
                <a:solidFill>
                  <a:srgbClr val="666666"/>
                </a:solidFill>
                <a:latin typeface="Lora"/>
                <a:ea typeface="Lora"/>
                <a:cs typeface="Lora"/>
                <a:sym typeface="Lora"/>
              </a:rPr>
              <a:t>email, </a:t>
            </a:r>
            <a:endParaRPr sz="1100">
              <a:solidFill>
                <a:srgbClr val="666666"/>
              </a:solidFill>
              <a:latin typeface="Lora"/>
              <a:ea typeface="Lora"/>
              <a:cs typeface="Lora"/>
              <a:sym typeface="Lora"/>
            </a:endParaRPr>
          </a:p>
          <a:p>
            <a:pPr indent="-298450" lvl="0" marL="457200" marR="0" rtl="0" algn="just">
              <a:lnSpc>
                <a:spcPct val="115000"/>
              </a:lnSpc>
              <a:spcBef>
                <a:spcPts val="0"/>
              </a:spcBef>
              <a:spcAft>
                <a:spcPts val="0"/>
              </a:spcAft>
              <a:buClr>
                <a:srgbClr val="666666"/>
              </a:buClr>
              <a:buSzPts val="1100"/>
              <a:buFont typeface="Lora"/>
              <a:buChar char="❖"/>
            </a:pPr>
            <a:r>
              <a:rPr lang="en-US" sz="1100">
                <a:solidFill>
                  <a:srgbClr val="666666"/>
                </a:solidFill>
                <a:latin typeface="Lora"/>
                <a:ea typeface="Lora"/>
                <a:cs typeface="Lora"/>
                <a:sym typeface="Lora"/>
              </a:rPr>
              <a:t>date, </a:t>
            </a:r>
            <a:endParaRPr sz="1100">
              <a:solidFill>
                <a:srgbClr val="666666"/>
              </a:solidFill>
              <a:latin typeface="Lora"/>
              <a:ea typeface="Lora"/>
              <a:cs typeface="Lora"/>
              <a:sym typeface="Lora"/>
            </a:endParaRPr>
          </a:p>
          <a:p>
            <a:pPr indent="-298450" lvl="0" marL="457200" marR="0" rtl="0" algn="just">
              <a:lnSpc>
                <a:spcPct val="115000"/>
              </a:lnSpc>
              <a:spcBef>
                <a:spcPts val="0"/>
              </a:spcBef>
              <a:spcAft>
                <a:spcPts val="0"/>
              </a:spcAft>
              <a:buClr>
                <a:srgbClr val="666666"/>
              </a:buClr>
              <a:buSzPts val="1100"/>
              <a:buFont typeface="Lora"/>
              <a:buChar char="❖"/>
            </a:pPr>
            <a:r>
              <a:rPr lang="en-US" sz="1100">
                <a:solidFill>
                  <a:srgbClr val="666666"/>
                </a:solidFill>
                <a:latin typeface="Lora"/>
                <a:ea typeface="Lora"/>
                <a:cs typeface="Lora"/>
                <a:sym typeface="Lora"/>
              </a:rPr>
              <a:t>mobile numbers and more fields.</a:t>
            </a:r>
            <a:endParaRPr sz="1100">
              <a:solidFill>
                <a:srgbClr val="666666"/>
              </a:solidFill>
              <a:latin typeface="Lora"/>
              <a:ea typeface="Lora"/>
              <a:cs typeface="Lora"/>
              <a:sym typeface="Lora"/>
            </a:endParaRPr>
          </a:p>
        </p:txBody>
      </p:sp>
      <p:sp>
        <p:nvSpPr>
          <p:cNvPr id="1332" name="Google Shape;1332;p108"/>
          <p:cNvSpPr txBox="1"/>
          <p:nvPr/>
        </p:nvSpPr>
        <p:spPr>
          <a:xfrm>
            <a:off x="5539700" y="4930275"/>
            <a:ext cx="3668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t>more details : </a:t>
            </a:r>
            <a:r>
              <a:rPr lang="en-US" sz="600"/>
              <a:t>https://developer.mozilla.org/en-US/docs/Learn/Server-side/First_steps/Website_security</a:t>
            </a:r>
            <a:endParaRPr sz="600"/>
          </a:p>
        </p:txBody>
      </p:sp>
      <p:sp>
        <p:nvSpPr>
          <p:cNvPr id="1333" name="Google Shape;1333;p108"/>
          <p:cNvSpPr txBox="1"/>
          <p:nvPr/>
        </p:nvSpPr>
        <p:spPr>
          <a:xfrm>
            <a:off x="3926600" y="2456625"/>
            <a:ext cx="5040600" cy="198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000">
                <a:solidFill>
                  <a:srgbClr val="00458B"/>
                </a:solidFill>
                <a:latin typeface="Lora"/>
                <a:ea typeface="Lora"/>
                <a:cs typeface="Lora"/>
                <a:sym typeface="Lora"/>
              </a:rPr>
              <a:t>You'll get messages such as:</a:t>
            </a:r>
            <a:endParaRPr sz="1000">
              <a:solidFill>
                <a:srgbClr val="00458B"/>
              </a:solidFill>
              <a:latin typeface="Lora"/>
              <a:ea typeface="Lora"/>
              <a:cs typeface="Lora"/>
              <a:sym typeface="Lora"/>
            </a:endParaRPr>
          </a:p>
          <a:p>
            <a:pPr indent="-292100" lvl="0" marL="457200" rtl="0" algn="just">
              <a:lnSpc>
                <a:spcPct val="115000"/>
              </a:lnSpc>
              <a:spcBef>
                <a:spcPts val="1800"/>
              </a:spcBef>
              <a:spcAft>
                <a:spcPts val="0"/>
              </a:spcAft>
              <a:buClr>
                <a:srgbClr val="00458B"/>
              </a:buClr>
              <a:buSzPts val="1000"/>
              <a:buFont typeface="Lora"/>
              <a:buChar char="●"/>
            </a:pPr>
            <a:r>
              <a:rPr b="1" lang="en-US" sz="1000">
                <a:solidFill>
                  <a:srgbClr val="00458B"/>
                </a:solidFill>
                <a:highlight>
                  <a:srgbClr val="CFE2F3"/>
                </a:highlight>
                <a:latin typeface="Lora"/>
                <a:ea typeface="Lora"/>
                <a:cs typeface="Lora"/>
                <a:sym typeface="Lora"/>
              </a:rPr>
              <a:t>"This field is required"</a:t>
            </a:r>
            <a:r>
              <a:rPr lang="en-US" sz="1000">
                <a:solidFill>
                  <a:srgbClr val="00458B"/>
                </a:solidFill>
                <a:latin typeface="Lora"/>
                <a:ea typeface="Lora"/>
                <a:cs typeface="Lora"/>
                <a:sym typeface="Lora"/>
              </a:rPr>
              <a:t> (You can't leave this field blank).</a:t>
            </a:r>
            <a:endParaRPr sz="1000">
              <a:solidFill>
                <a:srgbClr val="00458B"/>
              </a:solidFill>
              <a:latin typeface="Lora"/>
              <a:ea typeface="Lora"/>
              <a:cs typeface="Lora"/>
              <a:sym typeface="Lora"/>
            </a:endParaRPr>
          </a:p>
          <a:p>
            <a:pPr indent="-292100" lvl="0" marL="457200" rtl="0" algn="just">
              <a:lnSpc>
                <a:spcPct val="115000"/>
              </a:lnSpc>
              <a:spcBef>
                <a:spcPts val="0"/>
              </a:spcBef>
              <a:spcAft>
                <a:spcPts val="0"/>
              </a:spcAft>
              <a:buClr>
                <a:srgbClr val="00458B"/>
              </a:buClr>
              <a:buSzPts val="1000"/>
              <a:buFont typeface="Lora"/>
              <a:buChar char="●"/>
            </a:pPr>
            <a:r>
              <a:rPr b="1" lang="en-US" sz="1000">
                <a:solidFill>
                  <a:srgbClr val="00458B"/>
                </a:solidFill>
                <a:highlight>
                  <a:srgbClr val="CFE2F3"/>
                </a:highlight>
                <a:latin typeface="Lora"/>
                <a:ea typeface="Lora"/>
                <a:cs typeface="Lora"/>
                <a:sym typeface="Lora"/>
              </a:rPr>
              <a:t>"Please enter your phone number in the format xxx-xxxx"</a:t>
            </a:r>
            <a:r>
              <a:rPr lang="en-US" sz="1000">
                <a:solidFill>
                  <a:srgbClr val="00458B"/>
                </a:solidFill>
                <a:latin typeface="Lora"/>
                <a:ea typeface="Lora"/>
                <a:cs typeface="Lora"/>
                <a:sym typeface="Lora"/>
              </a:rPr>
              <a:t> (A specific data format is required for it to be considered valid).</a:t>
            </a:r>
            <a:endParaRPr sz="1000">
              <a:solidFill>
                <a:srgbClr val="00458B"/>
              </a:solidFill>
              <a:latin typeface="Lora"/>
              <a:ea typeface="Lora"/>
              <a:cs typeface="Lora"/>
              <a:sym typeface="Lora"/>
            </a:endParaRPr>
          </a:p>
          <a:p>
            <a:pPr indent="-292100" lvl="0" marL="457200" rtl="0" algn="just">
              <a:lnSpc>
                <a:spcPct val="115000"/>
              </a:lnSpc>
              <a:spcBef>
                <a:spcPts val="0"/>
              </a:spcBef>
              <a:spcAft>
                <a:spcPts val="0"/>
              </a:spcAft>
              <a:buClr>
                <a:srgbClr val="00458B"/>
              </a:buClr>
              <a:buSzPts val="1000"/>
              <a:buFont typeface="Lora"/>
              <a:buChar char="●"/>
            </a:pPr>
            <a:r>
              <a:rPr b="1" lang="en-US" sz="1000">
                <a:solidFill>
                  <a:srgbClr val="00458B"/>
                </a:solidFill>
                <a:highlight>
                  <a:srgbClr val="CFE2F3"/>
                </a:highlight>
                <a:latin typeface="Lora"/>
                <a:ea typeface="Lora"/>
                <a:cs typeface="Lora"/>
                <a:sym typeface="Lora"/>
              </a:rPr>
              <a:t>"Please enter a valid email address"</a:t>
            </a:r>
            <a:r>
              <a:rPr lang="en-US" sz="1000">
                <a:solidFill>
                  <a:srgbClr val="00458B"/>
                </a:solidFill>
                <a:latin typeface="Lora"/>
                <a:ea typeface="Lora"/>
                <a:cs typeface="Lora"/>
                <a:sym typeface="Lora"/>
              </a:rPr>
              <a:t> (the data you entered is not in the right format).</a:t>
            </a:r>
            <a:endParaRPr sz="1000">
              <a:solidFill>
                <a:srgbClr val="00458B"/>
              </a:solidFill>
              <a:latin typeface="Lora"/>
              <a:ea typeface="Lora"/>
              <a:cs typeface="Lora"/>
              <a:sym typeface="Lora"/>
            </a:endParaRPr>
          </a:p>
          <a:p>
            <a:pPr indent="-292100" lvl="0" marL="457200" rtl="0" algn="just">
              <a:lnSpc>
                <a:spcPct val="115000"/>
              </a:lnSpc>
              <a:spcBef>
                <a:spcPts val="0"/>
              </a:spcBef>
              <a:spcAft>
                <a:spcPts val="0"/>
              </a:spcAft>
              <a:buClr>
                <a:srgbClr val="00458B"/>
              </a:buClr>
              <a:buSzPts val="1000"/>
              <a:buFont typeface="Lora"/>
              <a:buChar char="●"/>
            </a:pPr>
            <a:r>
              <a:rPr b="1" lang="en-US" sz="1000">
                <a:solidFill>
                  <a:srgbClr val="00458B"/>
                </a:solidFill>
                <a:highlight>
                  <a:srgbClr val="CFE2F3"/>
                </a:highlight>
                <a:latin typeface="Lora"/>
                <a:ea typeface="Lora"/>
                <a:cs typeface="Lora"/>
                <a:sym typeface="Lora"/>
              </a:rPr>
              <a:t>"Your password needs to be between 8 and 30 characters long and contain one uppercase letter, one symbol, and a number."</a:t>
            </a:r>
            <a:r>
              <a:rPr lang="en-US" sz="1000">
                <a:solidFill>
                  <a:srgbClr val="00458B"/>
                </a:solidFill>
                <a:latin typeface="Lora"/>
                <a:ea typeface="Lora"/>
                <a:cs typeface="Lora"/>
                <a:sym typeface="Lora"/>
              </a:rPr>
              <a:t> (A very specific data format is required for your data).</a:t>
            </a:r>
            <a:endParaRPr sz="1000">
              <a:solidFill>
                <a:srgbClr val="00458B"/>
              </a:solidFill>
              <a:latin typeface="Lora"/>
              <a:ea typeface="Lora"/>
              <a:cs typeface="Lora"/>
              <a:sym typeface="Lora"/>
            </a:endParaRPr>
          </a:p>
        </p:txBody>
      </p:sp>
      <p:pic>
        <p:nvPicPr>
          <p:cNvPr id="1334" name="Google Shape;1334;p108"/>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09"/>
          <p:cNvSpPr txBox="1"/>
          <p:nvPr>
            <p:ph idx="12" type="sldNum"/>
          </p:nvPr>
        </p:nvSpPr>
        <p:spPr>
          <a:xfrm>
            <a:off x="171575" y="47106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41" name="Google Shape;1341;p109"/>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Lora"/>
                <a:ea typeface="Lora"/>
                <a:cs typeface="Lora"/>
                <a:sym typeface="Lora"/>
              </a:rPr>
              <a:t>Different types of client-side validation</a:t>
            </a:r>
            <a:endParaRPr b="1" sz="4100">
              <a:solidFill>
                <a:schemeClr val="dk1"/>
              </a:solidFill>
              <a:highlight>
                <a:srgbClr val="FFFFFF"/>
              </a:highlight>
              <a:latin typeface="Lora"/>
              <a:ea typeface="Lora"/>
              <a:cs typeface="Lora"/>
              <a:sym typeface="Lora"/>
            </a:endParaRPr>
          </a:p>
        </p:txBody>
      </p:sp>
      <p:cxnSp>
        <p:nvCxnSpPr>
          <p:cNvPr id="1342" name="Google Shape;1342;p109"/>
          <p:cNvCxnSpPr/>
          <p:nvPr/>
        </p:nvCxnSpPr>
        <p:spPr>
          <a:xfrm>
            <a:off x="84900" y="427650"/>
            <a:ext cx="43794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1343" name="Google Shape;1343;p109"/>
          <p:cNvPicPr preferRelativeResize="0"/>
          <p:nvPr/>
        </p:nvPicPr>
        <p:blipFill rotWithShape="1">
          <a:blip r:embed="rId3">
            <a:alphaModFix/>
          </a:blip>
          <a:srcRect b="0" l="0" r="0" t="0"/>
          <a:stretch/>
        </p:blipFill>
        <p:spPr>
          <a:xfrm>
            <a:off x="8037100" y="5950"/>
            <a:ext cx="1106900" cy="286023"/>
          </a:xfrm>
          <a:prstGeom prst="rect">
            <a:avLst/>
          </a:prstGeom>
          <a:noFill/>
          <a:ln>
            <a:noFill/>
          </a:ln>
        </p:spPr>
      </p:pic>
      <p:sp>
        <p:nvSpPr>
          <p:cNvPr id="1344" name="Google Shape;1344;p109"/>
          <p:cNvSpPr txBox="1"/>
          <p:nvPr/>
        </p:nvSpPr>
        <p:spPr>
          <a:xfrm>
            <a:off x="622575" y="2719975"/>
            <a:ext cx="4188300" cy="216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000">
                <a:solidFill>
                  <a:srgbClr val="666666"/>
                </a:solidFill>
                <a:latin typeface="Lora"/>
                <a:ea typeface="Lora"/>
                <a:cs typeface="Lora"/>
                <a:sym typeface="Lora"/>
              </a:rPr>
              <a:t>There are two different types of client-side validation that you'll encounter on the web:</a:t>
            </a:r>
            <a:endParaRPr sz="1000">
              <a:solidFill>
                <a:srgbClr val="666666"/>
              </a:solidFill>
              <a:latin typeface="Lora"/>
              <a:ea typeface="Lora"/>
              <a:cs typeface="Lora"/>
              <a:sym typeface="Lora"/>
            </a:endParaRPr>
          </a:p>
          <a:p>
            <a:pPr indent="-292100" lvl="0" marL="457200" rtl="0" algn="just">
              <a:lnSpc>
                <a:spcPct val="115000"/>
              </a:lnSpc>
              <a:spcBef>
                <a:spcPts val="1800"/>
              </a:spcBef>
              <a:spcAft>
                <a:spcPts val="0"/>
              </a:spcAft>
              <a:buClr>
                <a:srgbClr val="666666"/>
              </a:buClr>
              <a:buSzPts val="1000"/>
              <a:buChar char="●"/>
            </a:pPr>
            <a:r>
              <a:rPr b="1" lang="en-US" sz="1000">
                <a:solidFill>
                  <a:srgbClr val="666666"/>
                </a:solidFill>
                <a:latin typeface="Lora"/>
                <a:ea typeface="Lora"/>
                <a:cs typeface="Lora"/>
                <a:sym typeface="Lora"/>
              </a:rPr>
              <a:t>Built-in form validation</a:t>
            </a:r>
            <a:r>
              <a:rPr lang="en-US" sz="1000">
                <a:solidFill>
                  <a:srgbClr val="666666"/>
                </a:solidFill>
                <a:latin typeface="Lora"/>
                <a:ea typeface="Lora"/>
                <a:cs typeface="Lora"/>
                <a:sym typeface="Lora"/>
              </a:rPr>
              <a:t> uses HTML5 form validation features. This validation generally doesn't require much JavaScript. Built-in form validation has better performance than JavaScript, but it is not as customizable as JavaScript validation.</a:t>
            </a:r>
            <a:endParaRPr sz="1000">
              <a:solidFill>
                <a:srgbClr val="666666"/>
              </a:solidFill>
              <a:latin typeface="Lora"/>
              <a:ea typeface="Lora"/>
              <a:cs typeface="Lora"/>
              <a:sym typeface="Lora"/>
            </a:endParaRPr>
          </a:p>
          <a:p>
            <a:pPr indent="-292100" lvl="0" marL="457200" rtl="0" algn="just">
              <a:lnSpc>
                <a:spcPct val="115000"/>
              </a:lnSpc>
              <a:spcBef>
                <a:spcPts val="0"/>
              </a:spcBef>
              <a:spcAft>
                <a:spcPts val="0"/>
              </a:spcAft>
              <a:buClr>
                <a:srgbClr val="666666"/>
              </a:buClr>
              <a:buSzPts val="1000"/>
              <a:buChar char="●"/>
            </a:pPr>
            <a:r>
              <a:rPr b="1" lang="en-US" sz="1000">
                <a:solidFill>
                  <a:srgbClr val="666666"/>
                </a:solidFill>
                <a:latin typeface="Lora"/>
                <a:ea typeface="Lora"/>
                <a:cs typeface="Lora"/>
                <a:sym typeface="Lora"/>
              </a:rPr>
              <a:t>JavaScript</a:t>
            </a:r>
            <a:r>
              <a:rPr lang="en-US" sz="1000">
                <a:solidFill>
                  <a:srgbClr val="666666"/>
                </a:solidFill>
                <a:latin typeface="Lora"/>
                <a:ea typeface="Lora"/>
                <a:cs typeface="Lora"/>
                <a:sym typeface="Lora"/>
              </a:rPr>
              <a:t> validation is coded using JavaScript. This validation is completely customizable, but you need to create it all (or use a library).</a:t>
            </a:r>
            <a:endParaRPr sz="1000">
              <a:solidFill>
                <a:srgbClr val="666666"/>
              </a:solidFill>
              <a:latin typeface="Lora"/>
              <a:ea typeface="Lora"/>
              <a:cs typeface="Lora"/>
              <a:sym typeface="Lora"/>
            </a:endParaRPr>
          </a:p>
        </p:txBody>
      </p:sp>
      <p:sp>
        <p:nvSpPr>
          <p:cNvPr id="1345" name="Google Shape;1345;p109"/>
          <p:cNvSpPr txBox="1"/>
          <p:nvPr/>
        </p:nvSpPr>
        <p:spPr>
          <a:xfrm>
            <a:off x="5999575" y="4923200"/>
            <a:ext cx="3724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t>More Details : </a:t>
            </a:r>
            <a:r>
              <a:rPr lang="en-US" sz="600"/>
              <a:t>https://developer.mozilla.org/en-US/docs/Learn/Forms/HTML5_input_types</a:t>
            </a:r>
            <a:endParaRPr sz="600"/>
          </a:p>
        </p:txBody>
      </p:sp>
      <p:pic>
        <p:nvPicPr>
          <p:cNvPr descr="Form validation UX" id="1346" name="Google Shape;1346;p109"/>
          <p:cNvPicPr preferRelativeResize="0"/>
          <p:nvPr/>
        </p:nvPicPr>
        <p:blipFill>
          <a:blip r:embed="rId4">
            <a:alphaModFix/>
          </a:blip>
          <a:stretch>
            <a:fillRect/>
          </a:stretch>
        </p:blipFill>
        <p:spPr>
          <a:xfrm>
            <a:off x="847500" y="631712"/>
            <a:ext cx="3724501" cy="1933562"/>
          </a:xfrm>
          <a:prstGeom prst="rect">
            <a:avLst/>
          </a:prstGeom>
          <a:noFill/>
          <a:ln>
            <a:noFill/>
          </a:ln>
        </p:spPr>
      </p:pic>
      <p:pic>
        <p:nvPicPr>
          <p:cNvPr descr="Angular 2 Form Validation ― Scotch.io" id="1347" name="Google Shape;1347;p109"/>
          <p:cNvPicPr preferRelativeResize="0"/>
          <p:nvPr/>
        </p:nvPicPr>
        <p:blipFill>
          <a:blip r:embed="rId5">
            <a:alphaModFix/>
          </a:blip>
          <a:stretch>
            <a:fillRect/>
          </a:stretch>
        </p:blipFill>
        <p:spPr>
          <a:xfrm>
            <a:off x="4913250" y="368295"/>
            <a:ext cx="4188300" cy="447858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10"/>
          <p:cNvSpPr txBox="1"/>
          <p:nvPr>
            <p:ph idx="12" type="sldNum"/>
          </p:nvPr>
        </p:nvSpPr>
        <p:spPr>
          <a:xfrm>
            <a:off x="79600" y="47955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54" name="Google Shape;1354;p110"/>
          <p:cNvSpPr txBox="1"/>
          <p:nvPr/>
        </p:nvSpPr>
        <p:spPr>
          <a:xfrm>
            <a:off x="0" y="0"/>
            <a:ext cx="914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Lora"/>
                <a:ea typeface="Lora"/>
                <a:cs typeface="Lora"/>
                <a:sym typeface="Lora"/>
              </a:rPr>
              <a:t>Constraint Validation API</a:t>
            </a:r>
            <a:endParaRPr b="1" sz="4100">
              <a:solidFill>
                <a:schemeClr val="dk1"/>
              </a:solidFill>
              <a:highlight>
                <a:srgbClr val="FFFFFF"/>
              </a:highlight>
              <a:latin typeface="Lora"/>
              <a:ea typeface="Lora"/>
              <a:cs typeface="Lora"/>
              <a:sym typeface="Lora"/>
            </a:endParaRPr>
          </a:p>
        </p:txBody>
      </p:sp>
      <p:cxnSp>
        <p:nvCxnSpPr>
          <p:cNvPr id="1355" name="Google Shape;1355;p110"/>
          <p:cNvCxnSpPr/>
          <p:nvPr/>
        </p:nvCxnSpPr>
        <p:spPr>
          <a:xfrm>
            <a:off x="84900" y="427650"/>
            <a:ext cx="28158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pic>
        <p:nvPicPr>
          <p:cNvPr id="1356" name="Google Shape;1356;p110"/>
          <p:cNvPicPr preferRelativeResize="0"/>
          <p:nvPr/>
        </p:nvPicPr>
        <p:blipFill rotWithShape="1">
          <a:blip r:embed="rId3">
            <a:alphaModFix/>
          </a:blip>
          <a:srcRect b="0" l="0" r="0" t="0"/>
          <a:stretch/>
        </p:blipFill>
        <p:spPr>
          <a:xfrm>
            <a:off x="8037100" y="5950"/>
            <a:ext cx="1106900" cy="286023"/>
          </a:xfrm>
          <a:prstGeom prst="rect">
            <a:avLst/>
          </a:prstGeom>
          <a:noFill/>
          <a:ln>
            <a:noFill/>
          </a:ln>
        </p:spPr>
      </p:pic>
      <p:sp>
        <p:nvSpPr>
          <p:cNvPr id="1357" name="Google Shape;1357;p110"/>
          <p:cNvSpPr txBox="1"/>
          <p:nvPr/>
        </p:nvSpPr>
        <p:spPr>
          <a:xfrm>
            <a:off x="410350" y="558925"/>
            <a:ext cx="805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66666"/>
                </a:solidFill>
                <a:latin typeface="Lora"/>
                <a:ea typeface="Lora"/>
                <a:cs typeface="Lora"/>
                <a:sym typeface="Lora"/>
              </a:rPr>
              <a:t>Validity State</a:t>
            </a:r>
            <a:r>
              <a:rPr lang="en-US">
                <a:solidFill>
                  <a:srgbClr val="666666"/>
                </a:solidFill>
                <a:latin typeface="Lora"/>
                <a:ea typeface="Lora"/>
                <a:cs typeface="Lora"/>
                <a:sym typeface="Lora"/>
              </a:rPr>
              <a:t>, allows us to use the browser’s own field validation algorithms in our scripts instead of writing our own.</a:t>
            </a:r>
            <a:endParaRPr>
              <a:solidFill>
                <a:srgbClr val="666666"/>
              </a:solidFill>
              <a:latin typeface="Lora"/>
              <a:ea typeface="Lora"/>
              <a:cs typeface="Lora"/>
              <a:sym typeface="Lora"/>
            </a:endParaRPr>
          </a:p>
        </p:txBody>
      </p:sp>
      <p:sp>
        <p:nvSpPr>
          <p:cNvPr id="1358" name="Google Shape;1358;p110"/>
          <p:cNvSpPr txBox="1"/>
          <p:nvPr/>
        </p:nvSpPr>
        <p:spPr>
          <a:xfrm>
            <a:off x="35250" y="125645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400"/>
              </a:spcBef>
              <a:spcAft>
                <a:spcPts val="400"/>
              </a:spcAft>
              <a:buNone/>
            </a:pPr>
            <a:r>
              <a:rPr b="1" lang="en-US" sz="1300">
                <a:solidFill>
                  <a:srgbClr val="DD1144"/>
                </a:solidFill>
                <a:latin typeface="Lora"/>
                <a:ea typeface="Lora"/>
                <a:cs typeface="Lora"/>
                <a:sym typeface="Lora"/>
              </a:rPr>
              <a:t>Validity State</a:t>
            </a:r>
            <a:endParaRPr b="1" sz="1300">
              <a:solidFill>
                <a:srgbClr val="DD1144"/>
              </a:solidFill>
              <a:latin typeface="Lora"/>
              <a:ea typeface="Lora"/>
              <a:cs typeface="Lora"/>
              <a:sym typeface="Lora"/>
            </a:endParaRPr>
          </a:p>
        </p:txBody>
      </p:sp>
      <p:sp>
        <p:nvSpPr>
          <p:cNvPr id="1359" name="Google Shape;1359;p110"/>
          <p:cNvSpPr txBox="1"/>
          <p:nvPr/>
        </p:nvSpPr>
        <p:spPr>
          <a:xfrm>
            <a:off x="410350" y="1559425"/>
            <a:ext cx="643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0458B"/>
                </a:solidFill>
                <a:highlight>
                  <a:srgbClr val="FFFFFF"/>
                </a:highlight>
                <a:latin typeface="Lora"/>
                <a:ea typeface="Lora"/>
                <a:cs typeface="Lora"/>
                <a:sym typeface="Lora"/>
              </a:rPr>
              <a:t>The </a:t>
            </a:r>
            <a:r>
              <a:rPr b="1" lang="en-US" sz="1200">
                <a:solidFill>
                  <a:srgbClr val="00458B"/>
                </a:solidFill>
                <a:highlight>
                  <a:srgbClr val="FFEFF0"/>
                </a:highlight>
                <a:latin typeface="Lora"/>
                <a:ea typeface="Lora"/>
                <a:cs typeface="Lora"/>
                <a:sym typeface="Lora"/>
              </a:rPr>
              <a:t>validity</a:t>
            </a:r>
            <a:r>
              <a:rPr b="1" lang="en-US" sz="1200">
                <a:solidFill>
                  <a:srgbClr val="00458B"/>
                </a:solidFill>
                <a:highlight>
                  <a:srgbClr val="FFFFFF"/>
                </a:highlight>
                <a:latin typeface="Lora"/>
                <a:ea typeface="Lora"/>
                <a:cs typeface="Lora"/>
                <a:sym typeface="Lora"/>
              </a:rPr>
              <a:t> </a:t>
            </a:r>
            <a:r>
              <a:rPr lang="en-US" sz="1200">
                <a:solidFill>
                  <a:srgbClr val="00458B"/>
                </a:solidFill>
                <a:highlight>
                  <a:srgbClr val="FFFFFF"/>
                </a:highlight>
                <a:latin typeface="Lora"/>
                <a:ea typeface="Lora"/>
                <a:cs typeface="Lora"/>
                <a:sym typeface="Lora"/>
              </a:rPr>
              <a:t>property provides a set of information about a form field, in the form of boolean (</a:t>
            </a:r>
            <a:r>
              <a:rPr b="1" lang="en-US" sz="1200">
                <a:solidFill>
                  <a:srgbClr val="00458B"/>
                </a:solidFill>
                <a:highlight>
                  <a:srgbClr val="FFEFF0"/>
                </a:highlight>
                <a:latin typeface="Lora"/>
                <a:ea typeface="Lora"/>
                <a:cs typeface="Lora"/>
                <a:sym typeface="Lora"/>
              </a:rPr>
              <a:t>true</a:t>
            </a:r>
            <a:r>
              <a:rPr lang="en-US" sz="1200">
                <a:solidFill>
                  <a:srgbClr val="00458B"/>
                </a:solidFill>
                <a:highlight>
                  <a:srgbClr val="FFFFFF"/>
                </a:highlight>
                <a:latin typeface="Lora"/>
                <a:ea typeface="Lora"/>
                <a:cs typeface="Lora"/>
                <a:sym typeface="Lora"/>
              </a:rPr>
              <a:t>/</a:t>
            </a:r>
            <a:r>
              <a:rPr b="1" lang="en-US" sz="1200">
                <a:solidFill>
                  <a:srgbClr val="00458B"/>
                </a:solidFill>
                <a:highlight>
                  <a:srgbClr val="FFEFF0"/>
                </a:highlight>
                <a:latin typeface="Lora"/>
                <a:ea typeface="Lora"/>
                <a:cs typeface="Lora"/>
                <a:sym typeface="Lora"/>
              </a:rPr>
              <a:t>false</a:t>
            </a:r>
            <a:r>
              <a:rPr lang="en-US" sz="1200">
                <a:solidFill>
                  <a:srgbClr val="00458B"/>
                </a:solidFill>
                <a:highlight>
                  <a:srgbClr val="FFFFFF"/>
                </a:highlight>
                <a:latin typeface="Lora"/>
                <a:ea typeface="Lora"/>
                <a:cs typeface="Lora"/>
                <a:sym typeface="Lora"/>
              </a:rPr>
              <a:t>) values.</a:t>
            </a:r>
            <a:endParaRPr sz="1200">
              <a:solidFill>
                <a:srgbClr val="00458B"/>
              </a:solidFill>
              <a:latin typeface="Lora"/>
              <a:ea typeface="Lora"/>
              <a:cs typeface="Lora"/>
              <a:sym typeface="Lora"/>
            </a:endParaRPr>
          </a:p>
        </p:txBody>
      </p:sp>
      <p:sp>
        <p:nvSpPr>
          <p:cNvPr id="1360" name="Google Shape;1360;p110"/>
          <p:cNvSpPr txBox="1"/>
          <p:nvPr/>
        </p:nvSpPr>
        <p:spPr>
          <a:xfrm>
            <a:off x="35250" y="2176475"/>
            <a:ext cx="5950200" cy="554100"/>
          </a:xfrm>
          <a:prstGeom prst="rect">
            <a:avLst/>
          </a:prstGeom>
          <a:noFill/>
          <a:ln cap="flat" cmpd="sng" w="9525">
            <a:solidFill>
              <a:srgbClr val="98C37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83BA52"/>
                </a:solidFill>
                <a:latin typeface="Courier New"/>
                <a:ea typeface="Courier New"/>
                <a:cs typeface="Courier New"/>
                <a:sym typeface="Courier New"/>
              </a:rPr>
              <a:t>var</a:t>
            </a:r>
            <a:r>
              <a:rPr lang="en-US" sz="1200">
                <a:solidFill>
                  <a:srgbClr val="F5D67B"/>
                </a:solidFill>
                <a:latin typeface="Courier New"/>
                <a:ea typeface="Courier New"/>
                <a:cs typeface="Courier New"/>
                <a:sym typeface="Courier New"/>
              </a:rPr>
              <a:t> </a:t>
            </a:r>
            <a:r>
              <a:rPr lang="en-US" sz="1200">
                <a:solidFill>
                  <a:srgbClr val="BF9000"/>
                </a:solidFill>
                <a:latin typeface="Courier New"/>
                <a:ea typeface="Courier New"/>
                <a:cs typeface="Courier New"/>
                <a:sym typeface="Courier New"/>
              </a:rPr>
              <a:t>myField </a:t>
            </a:r>
            <a:r>
              <a:rPr lang="en-US" sz="1200">
                <a:solidFill>
                  <a:srgbClr val="AA7EE1"/>
                </a:solidFill>
                <a:latin typeface="Courier New"/>
                <a:ea typeface="Courier New"/>
                <a:cs typeface="Courier New"/>
                <a:sym typeface="Courier New"/>
              </a:rPr>
              <a:t>=</a:t>
            </a:r>
            <a:r>
              <a:rPr lang="en-US" sz="1200">
                <a:solidFill>
                  <a:srgbClr val="F5D67B"/>
                </a:solidFill>
                <a:latin typeface="Courier New"/>
                <a:ea typeface="Courier New"/>
                <a:cs typeface="Courier New"/>
                <a:sym typeface="Courier New"/>
              </a:rPr>
              <a:t> </a:t>
            </a:r>
            <a:r>
              <a:rPr lang="en-US" sz="1200">
                <a:solidFill>
                  <a:srgbClr val="BF9000"/>
                </a:solidFill>
                <a:latin typeface="Courier New"/>
                <a:ea typeface="Courier New"/>
                <a:cs typeface="Courier New"/>
                <a:sym typeface="Courier New"/>
              </a:rPr>
              <a:t>document</a:t>
            </a:r>
            <a:r>
              <a:rPr lang="en-US" sz="1200">
                <a:solidFill>
                  <a:srgbClr val="72E0D1"/>
                </a:solidFill>
                <a:latin typeface="Courier New"/>
                <a:ea typeface="Courier New"/>
                <a:cs typeface="Courier New"/>
                <a:sym typeface="Courier New"/>
              </a:rPr>
              <a:t>.</a:t>
            </a:r>
            <a:r>
              <a:rPr lang="en-US" sz="1200">
                <a:solidFill>
                  <a:srgbClr val="BF9000"/>
                </a:solidFill>
                <a:latin typeface="Courier New"/>
                <a:ea typeface="Courier New"/>
                <a:cs typeface="Courier New"/>
                <a:sym typeface="Courier New"/>
              </a:rPr>
              <a:t>querySelector</a:t>
            </a:r>
            <a:r>
              <a:rPr lang="en-US" sz="1200">
                <a:solidFill>
                  <a:srgbClr val="72E0D1"/>
                </a:solidFill>
                <a:latin typeface="Courier New"/>
                <a:ea typeface="Courier New"/>
                <a:cs typeface="Courier New"/>
                <a:sym typeface="Courier New"/>
              </a:rPr>
              <a:t>(</a:t>
            </a:r>
            <a:r>
              <a:rPr lang="en-US" sz="1200">
                <a:solidFill>
                  <a:srgbClr val="83BA52"/>
                </a:solidFill>
                <a:latin typeface="Courier New"/>
                <a:ea typeface="Courier New"/>
                <a:cs typeface="Courier New"/>
                <a:sym typeface="Courier New"/>
              </a:rPr>
              <a:t>'input[type="text"]'</a:t>
            </a:r>
            <a:r>
              <a:rPr lang="en-US" sz="1200">
                <a:solidFill>
                  <a:srgbClr val="72E0D1"/>
                </a:solidFill>
                <a:latin typeface="Courier New"/>
                <a:ea typeface="Courier New"/>
                <a:cs typeface="Courier New"/>
                <a:sym typeface="Courier New"/>
              </a:rPr>
              <a:t>);</a:t>
            </a:r>
            <a:endParaRPr sz="1200">
              <a:solidFill>
                <a:srgbClr val="F5D67B"/>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83BA52"/>
                </a:solidFill>
                <a:latin typeface="Courier New"/>
                <a:ea typeface="Courier New"/>
                <a:cs typeface="Courier New"/>
                <a:sym typeface="Courier New"/>
              </a:rPr>
              <a:t>var</a:t>
            </a:r>
            <a:r>
              <a:rPr lang="en-US" sz="1200">
                <a:solidFill>
                  <a:srgbClr val="F5D67B"/>
                </a:solidFill>
                <a:latin typeface="Courier New"/>
                <a:ea typeface="Courier New"/>
                <a:cs typeface="Courier New"/>
                <a:sym typeface="Courier New"/>
              </a:rPr>
              <a:t> </a:t>
            </a:r>
            <a:r>
              <a:rPr lang="en-US" sz="1200">
                <a:solidFill>
                  <a:srgbClr val="BF9000"/>
                </a:solidFill>
                <a:latin typeface="Courier New"/>
                <a:ea typeface="Courier New"/>
                <a:cs typeface="Courier New"/>
                <a:sym typeface="Courier New"/>
              </a:rPr>
              <a:t>validityState </a:t>
            </a:r>
            <a:r>
              <a:rPr lang="en-US" sz="1200">
                <a:solidFill>
                  <a:srgbClr val="AA7EE1"/>
                </a:solidFill>
                <a:latin typeface="Courier New"/>
                <a:ea typeface="Courier New"/>
                <a:cs typeface="Courier New"/>
                <a:sym typeface="Courier New"/>
              </a:rPr>
              <a:t>=</a:t>
            </a:r>
            <a:r>
              <a:rPr lang="en-US" sz="1200">
                <a:solidFill>
                  <a:srgbClr val="F5D67B"/>
                </a:solidFill>
                <a:latin typeface="Courier New"/>
                <a:ea typeface="Courier New"/>
                <a:cs typeface="Courier New"/>
                <a:sym typeface="Courier New"/>
              </a:rPr>
              <a:t> </a:t>
            </a:r>
            <a:r>
              <a:rPr lang="en-US" sz="1200">
                <a:solidFill>
                  <a:srgbClr val="BF9000"/>
                </a:solidFill>
                <a:latin typeface="Courier New"/>
                <a:ea typeface="Courier New"/>
                <a:cs typeface="Courier New"/>
                <a:sym typeface="Courier New"/>
              </a:rPr>
              <a:t>myField</a:t>
            </a:r>
            <a:r>
              <a:rPr lang="en-US" sz="1200">
                <a:solidFill>
                  <a:srgbClr val="72E0D1"/>
                </a:solidFill>
                <a:latin typeface="Courier New"/>
                <a:ea typeface="Courier New"/>
                <a:cs typeface="Courier New"/>
                <a:sym typeface="Courier New"/>
              </a:rPr>
              <a:t>.</a:t>
            </a:r>
            <a:r>
              <a:rPr lang="en-US" sz="1200">
                <a:solidFill>
                  <a:srgbClr val="BF9000"/>
                </a:solidFill>
                <a:latin typeface="Courier New"/>
                <a:ea typeface="Courier New"/>
                <a:cs typeface="Courier New"/>
                <a:sym typeface="Courier New"/>
              </a:rPr>
              <a:t>validity</a:t>
            </a:r>
            <a:r>
              <a:rPr lang="en-US" sz="1200">
                <a:solidFill>
                  <a:srgbClr val="72E0D1"/>
                </a:solidFill>
                <a:latin typeface="Courier New"/>
                <a:ea typeface="Courier New"/>
                <a:cs typeface="Courier New"/>
                <a:sym typeface="Courier New"/>
              </a:rPr>
              <a:t>;</a:t>
            </a:r>
            <a:endParaRPr/>
          </a:p>
        </p:txBody>
      </p:sp>
      <p:sp>
        <p:nvSpPr>
          <p:cNvPr id="1361" name="Google Shape;1361;p110"/>
          <p:cNvSpPr txBox="1"/>
          <p:nvPr/>
        </p:nvSpPr>
        <p:spPr>
          <a:xfrm>
            <a:off x="0" y="2892575"/>
            <a:ext cx="9144000" cy="1939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900">
                <a:solidFill>
                  <a:schemeClr val="dk1"/>
                </a:solidFill>
                <a:latin typeface="Lora"/>
                <a:ea typeface="Lora"/>
                <a:cs typeface="Lora"/>
                <a:sym typeface="Lora"/>
              </a:rPr>
              <a:t>The returned object contains the following properties:</a:t>
            </a:r>
            <a:endParaRPr sz="900">
              <a:solidFill>
                <a:schemeClr val="dk1"/>
              </a:solidFill>
              <a:latin typeface="Lora"/>
              <a:ea typeface="Lora"/>
              <a:cs typeface="Lora"/>
              <a:sym typeface="Lora"/>
            </a:endParaRPr>
          </a:p>
          <a:p>
            <a:pPr indent="-285750" lvl="0" marL="457200" rtl="0" algn="l">
              <a:lnSpc>
                <a:spcPct val="100000"/>
              </a:lnSpc>
              <a:spcBef>
                <a:spcPts val="180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valid</a:t>
            </a:r>
            <a:r>
              <a:rPr lang="en-US" sz="900">
                <a:solidFill>
                  <a:schemeClr val="dk1"/>
                </a:solidFill>
                <a:latin typeface="Lora"/>
                <a:ea typeface="Lora"/>
                <a:cs typeface="Lora"/>
                <a:sym typeface="Lora"/>
              </a:rPr>
              <a:t> –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field passes validation.</a:t>
            </a:r>
            <a:endParaRPr sz="900">
              <a:solidFill>
                <a:schemeClr val="dk1"/>
              </a:solidFill>
              <a:latin typeface="Lora"/>
              <a:ea typeface="Lora"/>
              <a:cs typeface="Lora"/>
              <a:sym typeface="Lora"/>
            </a:endParaRPr>
          </a:p>
          <a:p>
            <a:pPr indent="-285750" lvl="0" marL="457200" rtl="0" algn="l">
              <a:lnSpc>
                <a:spcPct val="100000"/>
              </a:lnSpc>
              <a:spcBef>
                <a:spcPts val="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valueMissing</a:t>
            </a:r>
            <a:r>
              <a:rPr lang="en-US" sz="900">
                <a:solidFill>
                  <a:schemeClr val="dk1"/>
                </a:solidFill>
                <a:latin typeface="Lora"/>
                <a:ea typeface="Lora"/>
                <a:cs typeface="Lora"/>
                <a:sym typeface="Lora"/>
              </a:rPr>
              <a:t> –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field is empty but required.</a:t>
            </a:r>
            <a:endParaRPr sz="900">
              <a:solidFill>
                <a:schemeClr val="dk1"/>
              </a:solidFill>
              <a:latin typeface="Lora"/>
              <a:ea typeface="Lora"/>
              <a:cs typeface="Lora"/>
              <a:sym typeface="Lora"/>
            </a:endParaRPr>
          </a:p>
          <a:p>
            <a:pPr indent="-285750" lvl="0" marL="457200" rtl="0" algn="l">
              <a:lnSpc>
                <a:spcPct val="100000"/>
              </a:lnSpc>
              <a:spcBef>
                <a:spcPts val="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typeMismatch</a:t>
            </a:r>
            <a:r>
              <a:rPr lang="en-US" sz="900">
                <a:solidFill>
                  <a:schemeClr val="dk1"/>
                </a:solidFill>
                <a:latin typeface="Lora"/>
                <a:ea typeface="Lora"/>
                <a:cs typeface="Lora"/>
                <a:sym typeface="Lora"/>
              </a:rPr>
              <a:t> –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field </a:t>
            </a:r>
            <a:r>
              <a:rPr lang="en-US" sz="900">
                <a:solidFill>
                  <a:schemeClr val="dk1"/>
                </a:solidFill>
                <a:highlight>
                  <a:srgbClr val="FFEFF0"/>
                </a:highlight>
                <a:latin typeface="Lora"/>
                <a:ea typeface="Lora"/>
                <a:cs typeface="Lora"/>
                <a:sym typeface="Lora"/>
              </a:rPr>
              <a:t>type</a:t>
            </a:r>
            <a:r>
              <a:rPr lang="en-US" sz="900">
                <a:solidFill>
                  <a:schemeClr val="dk1"/>
                </a:solidFill>
                <a:latin typeface="Lora"/>
                <a:ea typeface="Lora"/>
                <a:cs typeface="Lora"/>
                <a:sym typeface="Lora"/>
              </a:rPr>
              <a:t> is </a:t>
            </a:r>
            <a:r>
              <a:rPr lang="en-US" sz="900">
                <a:solidFill>
                  <a:schemeClr val="dk1"/>
                </a:solidFill>
                <a:highlight>
                  <a:srgbClr val="FFEFF0"/>
                </a:highlight>
                <a:latin typeface="Lora"/>
                <a:ea typeface="Lora"/>
                <a:cs typeface="Lora"/>
                <a:sym typeface="Lora"/>
              </a:rPr>
              <a:t>email</a:t>
            </a:r>
            <a:r>
              <a:rPr lang="en-US" sz="900">
                <a:solidFill>
                  <a:schemeClr val="dk1"/>
                </a:solidFill>
                <a:latin typeface="Lora"/>
                <a:ea typeface="Lora"/>
                <a:cs typeface="Lora"/>
                <a:sym typeface="Lora"/>
              </a:rPr>
              <a:t> or </a:t>
            </a:r>
            <a:r>
              <a:rPr lang="en-US" sz="900">
                <a:solidFill>
                  <a:schemeClr val="dk1"/>
                </a:solidFill>
                <a:highlight>
                  <a:srgbClr val="FFEFF0"/>
                </a:highlight>
                <a:latin typeface="Lora"/>
                <a:ea typeface="Lora"/>
                <a:cs typeface="Lora"/>
                <a:sym typeface="Lora"/>
              </a:rPr>
              <a:t>url</a:t>
            </a:r>
            <a:r>
              <a:rPr lang="en-US" sz="900">
                <a:solidFill>
                  <a:schemeClr val="dk1"/>
                </a:solidFill>
                <a:latin typeface="Lora"/>
                <a:ea typeface="Lora"/>
                <a:cs typeface="Lora"/>
                <a:sym typeface="Lora"/>
              </a:rPr>
              <a:t> but the entered </a:t>
            </a:r>
            <a:r>
              <a:rPr lang="en-US" sz="900">
                <a:solidFill>
                  <a:schemeClr val="dk1"/>
                </a:solidFill>
                <a:highlight>
                  <a:srgbClr val="FFEFF0"/>
                </a:highlight>
                <a:latin typeface="Lora"/>
                <a:ea typeface="Lora"/>
                <a:cs typeface="Lora"/>
                <a:sym typeface="Lora"/>
              </a:rPr>
              <a:t>value</a:t>
            </a:r>
            <a:r>
              <a:rPr lang="en-US" sz="900">
                <a:solidFill>
                  <a:schemeClr val="dk1"/>
                </a:solidFill>
                <a:latin typeface="Lora"/>
                <a:ea typeface="Lora"/>
                <a:cs typeface="Lora"/>
                <a:sym typeface="Lora"/>
              </a:rPr>
              <a:t> is not the correct type.</a:t>
            </a:r>
            <a:endParaRPr sz="900">
              <a:solidFill>
                <a:schemeClr val="dk1"/>
              </a:solidFill>
              <a:latin typeface="Lora"/>
              <a:ea typeface="Lora"/>
              <a:cs typeface="Lora"/>
              <a:sym typeface="Lora"/>
            </a:endParaRPr>
          </a:p>
          <a:p>
            <a:pPr indent="-285750" lvl="0" marL="457200" rtl="0" algn="l">
              <a:lnSpc>
                <a:spcPct val="100000"/>
              </a:lnSpc>
              <a:spcBef>
                <a:spcPts val="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tooShort</a:t>
            </a:r>
            <a:r>
              <a:rPr b="1" lang="en-US" sz="900">
                <a:solidFill>
                  <a:schemeClr val="dk1"/>
                </a:solidFill>
                <a:latin typeface="Lora"/>
                <a:ea typeface="Lora"/>
                <a:cs typeface="Lora"/>
                <a:sym typeface="Lora"/>
              </a:rPr>
              <a:t> </a:t>
            </a:r>
            <a:r>
              <a:rPr lang="en-US" sz="900">
                <a:solidFill>
                  <a:schemeClr val="dk1"/>
                </a:solidFill>
                <a:latin typeface="Lora"/>
                <a:ea typeface="Lora"/>
                <a:cs typeface="Lora"/>
                <a:sym typeface="Lora"/>
              </a:rPr>
              <a:t>–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field contains a </a:t>
            </a:r>
            <a:r>
              <a:rPr lang="en-US" sz="900">
                <a:solidFill>
                  <a:schemeClr val="dk1"/>
                </a:solidFill>
                <a:highlight>
                  <a:srgbClr val="FFEFF0"/>
                </a:highlight>
                <a:latin typeface="Lora"/>
                <a:ea typeface="Lora"/>
                <a:cs typeface="Lora"/>
                <a:sym typeface="Lora"/>
              </a:rPr>
              <a:t>minLength</a:t>
            </a:r>
            <a:r>
              <a:rPr lang="en-US" sz="900">
                <a:solidFill>
                  <a:schemeClr val="dk1"/>
                </a:solidFill>
                <a:latin typeface="Lora"/>
                <a:ea typeface="Lora"/>
                <a:cs typeface="Lora"/>
                <a:sym typeface="Lora"/>
              </a:rPr>
              <a:t> attribute and the entered </a:t>
            </a:r>
            <a:r>
              <a:rPr lang="en-US" sz="900">
                <a:solidFill>
                  <a:schemeClr val="dk1"/>
                </a:solidFill>
                <a:highlight>
                  <a:srgbClr val="FFEFF0"/>
                </a:highlight>
                <a:latin typeface="Lora"/>
                <a:ea typeface="Lora"/>
                <a:cs typeface="Lora"/>
                <a:sym typeface="Lora"/>
              </a:rPr>
              <a:t>value</a:t>
            </a:r>
            <a:r>
              <a:rPr lang="en-US" sz="900">
                <a:solidFill>
                  <a:schemeClr val="dk1"/>
                </a:solidFill>
                <a:latin typeface="Lora"/>
                <a:ea typeface="Lora"/>
                <a:cs typeface="Lora"/>
                <a:sym typeface="Lora"/>
              </a:rPr>
              <a:t> is shorter than that length.</a:t>
            </a:r>
            <a:endParaRPr sz="900">
              <a:solidFill>
                <a:schemeClr val="dk1"/>
              </a:solidFill>
              <a:latin typeface="Lora"/>
              <a:ea typeface="Lora"/>
              <a:cs typeface="Lora"/>
              <a:sym typeface="Lora"/>
            </a:endParaRPr>
          </a:p>
          <a:p>
            <a:pPr indent="-285750" lvl="0" marL="457200" rtl="0" algn="l">
              <a:lnSpc>
                <a:spcPct val="100000"/>
              </a:lnSpc>
              <a:spcBef>
                <a:spcPts val="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tooLong</a:t>
            </a:r>
            <a:r>
              <a:rPr lang="en-US" sz="900">
                <a:solidFill>
                  <a:schemeClr val="dk1"/>
                </a:solidFill>
                <a:latin typeface="Lora"/>
                <a:ea typeface="Lora"/>
                <a:cs typeface="Lora"/>
                <a:sym typeface="Lora"/>
              </a:rPr>
              <a:t> –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field contains a </a:t>
            </a:r>
            <a:r>
              <a:rPr lang="en-US" sz="900">
                <a:solidFill>
                  <a:schemeClr val="dk1"/>
                </a:solidFill>
                <a:highlight>
                  <a:srgbClr val="FFEFF0"/>
                </a:highlight>
                <a:latin typeface="Lora"/>
                <a:ea typeface="Lora"/>
                <a:cs typeface="Lora"/>
                <a:sym typeface="Lora"/>
              </a:rPr>
              <a:t>maxLength</a:t>
            </a:r>
            <a:r>
              <a:rPr lang="en-US" sz="900">
                <a:solidFill>
                  <a:schemeClr val="dk1"/>
                </a:solidFill>
                <a:latin typeface="Lora"/>
                <a:ea typeface="Lora"/>
                <a:cs typeface="Lora"/>
                <a:sym typeface="Lora"/>
              </a:rPr>
              <a:t> attribute and the entered </a:t>
            </a:r>
            <a:r>
              <a:rPr lang="en-US" sz="900">
                <a:solidFill>
                  <a:schemeClr val="dk1"/>
                </a:solidFill>
                <a:highlight>
                  <a:srgbClr val="FFEFF0"/>
                </a:highlight>
                <a:latin typeface="Lora"/>
                <a:ea typeface="Lora"/>
                <a:cs typeface="Lora"/>
                <a:sym typeface="Lora"/>
              </a:rPr>
              <a:t>value</a:t>
            </a:r>
            <a:r>
              <a:rPr lang="en-US" sz="900">
                <a:solidFill>
                  <a:schemeClr val="dk1"/>
                </a:solidFill>
                <a:latin typeface="Lora"/>
                <a:ea typeface="Lora"/>
                <a:cs typeface="Lora"/>
                <a:sym typeface="Lora"/>
              </a:rPr>
              <a:t> is longer than that length.</a:t>
            </a:r>
            <a:endParaRPr sz="900">
              <a:solidFill>
                <a:schemeClr val="dk1"/>
              </a:solidFill>
              <a:latin typeface="Lora"/>
              <a:ea typeface="Lora"/>
              <a:cs typeface="Lora"/>
              <a:sym typeface="Lora"/>
            </a:endParaRPr>
          </a:p>
          <a:p>
            <a:pPr indent="-285750" lvl="0" marL="457200" rtl="0" algn="l">
              <a:lnSpc>
                <a:spcPct val="100000"/>
              </a:lnSpc>
              <a:spcBef>
                <a:spcPts val="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patternMismatch</a:t>
            </a:r>
            <a:r>
              <a:rPr lang="en-US" sz="900">
                <a:solidFill>
                  <a:schemeClr val="dk1"/>
                </a:solidFill>
                <a:latin typeface="Lora"/>
                <a:ea typeface="Lora"/>
                <a:cs typeface="Lora"/>
                <a:sym typeface="Lora"/>
              </a:rPr>
              <a:t> –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field contains a </a:t>
            </a:r>
            <a:r>
              <a:rPr lang="en-US" sz="900">
                <a:solidFill>
                  <a:schemeClr val="dk1"/>
                </a:solidFill>
                <a:highlight>
                  <a:srgbClr val="FFEFF0"/>
                </a:highlight>
                <a:latin typeface="Lora"/>
                <a:ea typeface="Lora"/>
                <a:cs typeface="Lora"/>
                <a:sym typeface="Lora"/>
              </a:rPr>
              <a:t>pattern</a:t>
            </a:r>
            <a:r>
              <a:rPr lang="en-US" sz="900">
                <a:solidFill>
                  <a:schemeClr val="dk1"/>
                </a:solidFill>
                <a:latin typeface="Lora"/>
                <a:ea typeface="Lora"/>
                <a:cs typeface="Lora"/>
                <a:sym typeface="Lora"/>
              </a:rPr>
              <a:t> attribute and the entered </a:t>
            </a:r>
            <a:r>
              <a:rPr lang="en-US" sz="900">
                <a:solidFill>
                  <a:schemeClr val="dk1"/>
                </a:solidFill>
                <a:highlight>
                  <a:srgbClr val="FFEFF0"/>
                </a:highlight>
                <a:latin typeface="Lora"/>
                <a:ea typeface="Lora"/>
                <a:cs typeface="Lora"/>
                <a:sym typeface="Lora"/>
              </a:rPr>
              <a:t>value</a:t>
            </a:r>
            <a:r>
              <a:rPr lang="en-US" sz="900">
                <a:solidFill>
                  <a:schemeClr val="dk1"/>
                </a:solidFill>
                <a:latin typeface="Lora"/>
                <a:ea typeface="Lora"/>
                <a:cs typeface="Lora"/>
                <a:sym typeface="Lora"/>
              </a:rPr>
              <a:t> does not match the pattern.</a:t>
            </a:r>
            <a:endParaRPr sz="900">
              <a:solidFill>
                <a:schemeClr val="dk1"/>
              </a:solidFill>
              <a:latin typeface="Lora"/>
              <a:ea typeface="Lora"/>
              <a:cs typeface="Lora"/>
              <a:sym typeface="Lora"/>
            </a:endParaRPr>
          </a:p>
          <a:p>
            <a:pPr indent="-285750" lvl="0" marL="457200" rtl="0" algn="l">
              <a:lnSpc>
                <a:spcPct val="100000"/>
              </a:lnSpc>
              <a:spcBef>
                <a:spcPts val="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badInput</a:t>
            </a:r>
            <a:r>
              <a:rPr b="1" lang="en-US" sz="900">
                <a:solidFill>
                  <a:schemeClr val="dk1"/>
                </a:solidFill>
                <a:latin typeface="Lora"/>
                <a:ea typeface="Lora"/>
                <a:cs typeface="Lora"/>
                <a:sym typeface="Lora"/>
              </a:rPr>
              <a:t> </a:t>
            </a:r>
            <a:r>
              <a:rPr lang="en-US" sz="900">
                <a:solidFill>
                  <a:schemeClr val="dk1"/>
                </a:solidFill>
                <a:latin typeface="Lora"/>
                <a:ea typeface="Lora"/>
                <a:cs typeface="Lora"/>
                <a:sym typeface="Lora"/>
              </a:rPr>
              <a:t>–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input </a:t>
            </a:r>
            <a:r>
              <a:rPr lang="en-US" sz="900">
                <a:solidFill>
                  <a:schemeClr val="dk1"/>
                </a:solidFill>
                <a:highlight>
                  <a:srgbClr val="FFEFF0"/>
                </a:highlight>
                <a:latin typeface="Lora"/>
                <a:ea typeface="Lora"/>
                <a:cs typeface="Lora"/>
                <a:sym typeface="Lora"/>
              </a:rPr>
              <a:t>type</a:t>
            </a:r>
            <a:r>
              <a:rPr lang="en-US" sz="900">
                <a:solidFill>
                  <a:schemeClr val="dk1"/>
                </a:solidFill>
                <a:latin typeface="Lora"/>
                <a:ea typeface="Lora"/>
                <a:cs typeface="Lora"/>
                <a:sym typeface="Lora"/>
              </a:rPr>
              <a:t> is </a:t>
            </a:r>
            <a:r>
              <a:rPr lang="en-US" sz="900">
                <a:solidFill>
                  <a:schemeClr val="dk1"/>
                </a:solidFill>
                <a:highlight>
                  <a:srgbClr val="FFEFF0"/>
                </a:highlight>
                <a:latin typeface="Lora"/>
                <a:ea typeface="Lora"/>
                <a:cs typeface="Lora"/>
                <a:sym typeface="Lora"/>
              </a:rPr>
              <a:t>number</a:t>
            </a:r>
            <a:r>
              <a:rPr lang="en-US" sz="900">
                <a:solidFill>
                  <a:schemeClr val="dk1"/>
                </a:solidFill>
                <a:latin typeface="Lora"/>
                <a:ea typeface="Lora"/>
                <a:cs typeface="Lora"/>
                <a:sym typeface="Lora"/>
              </a:rPr>
              <a:t> and the entered </a:t>
            </a:r>
            <a:r>
              <a:rPr lang="en-US" sz="900">
                <a:solidFill>
                  <a:schemeClr val="dk1"/>
                </a:solidFill>
                <a:highlight>
                  <a:srgbClr val="FFEFF0"/>
                </a:highlight>
                <a:latin typeface="Lora"/>
                <a:ea typeface="Lora"/>
                <a:cs typeface="Lora"/>
                <a:sym typeface="Lora"/>
              </a:rPr>
              <a:t>value</a:t>
            </a:r>
            <a:r>
              <a:rPr lang="en-US" sz="900">
                <a:solidFill>
                  <a:schemeClr val="dk1"/>
                </a:solidFill>
                <a:latin typeface="Lora"/>
                <a:ea typeface="Lora"/>
                <a:cs typeface="Lora"/>
                <a:sym typeface="Lora"/>
              </a:rPr>
              <a:t> is not a number.</a:t>
            </a:r>
            <a:endParaRPr sz="900">
              <a:solidFill>
                <a:schemeClr val="dk1"/>
              </a:solidFill>
              <a:latin typeface="Lora"/>
              <a:ea typeface="Lora"/>
              <a:cs typeface="Lora"/>
              <a:sym typeface="Lora"/>
            </a:endParaRPr>
          </a:p>
          <a:p>
            <a:pPr indent="-285750" lvl="0" marL="457200" rtl="0" algn="l">
              <a:lnSpc>
                <a:spcPct val="100000"/>
              </a:lnSpc>
              <a:spcBef>
                <a:spcPts val="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stepMismatch</a:t>
            </a:r>
            <a:r>
              <a:rPr lang="en-US" sz="900">
                <a:solidFill>
                  <a:schemeClr val="dk1"/>
                </a:solidFill>
                <a:latin typeface="Lora"/>
                <a:ea typeface="Lora"/>
                <a:cs typeface="Lora"/>
                <a:sym typeface="Lora"/>
              </a:rPr>
              <a:t> –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field has a </a:t>
            </a:r>
            <a:r>
              <a:rPr lang="en-US" sz="900">
                <a:solidFill>
                  <a:schemeClr val="dk1"/>
                </a:solidFill>
                <a:highlight>
                  <a:srgbClr val="FFEFF0"/>
                </a:highlight>
                <a:latin typeface="Lora"/>
                <a:ea typeface="Lora"/>
                <a:cs typeface="Lora"/>
                <a:sym typeface="Lora"/>
              </a:rPr>
              <a:t>step</a:t>
            </a:r>
            <a:r>
              <a:rPr lang="en-US" sz="900">
                <a:solidFill>
                  <a:schemeClr val="dk1"/>
                </a:solidFill>
                <a:latin typeface="Lora"/>
                <a:ea typeface="Lora"/>
                <a:cs typeface="Lora"/>
                <a:sym typeface="Lora"/>
              </a:rPr>
              <a:t> attribute and the entered </a:t>
            </a:r>
            <a:r>
              <a:rPr lang="en-US" sz="900">
                <a:solidFill>
                  <a:schemeClr val="dk1"/>
                </a:solidFill>
                <a:highlight>
                  <a:srgbClr val="FFEFF0"/>
                </a:highlight>
                <a:latin typeface="Lora"/>
                <a:ea typeface="Lora"/>
                <a:cs typeface="Lora"/>
                <a:sym typeface="Lora"/>
              </a:rPr>
              <a:t>value</a:t>
            </a:r>
            <a:r>
              <a:rPr lang="en-US" sz="900">
                <a:solidFill>
                  <a:schemeClr val="dk1"/>
                </a:solidFill>
                <a:latin typeface="Lora"/>
                <a:ea typeface="Lora"/>
                <a:cs typeface="Lora"/>
                <a:sym typeface="Lora"/>
              </a:rPr>
              <a:t> does not adhere to the step values.</a:t>
            </a:r>
            <a:endParaRPr sz="900">
              <a:solidFill>
                <a:schemeClr val="dk1"/>
              </a:solidFill>
              <a:latin typeface="Lora"/>
              <a:ea typeface="Lora"/>
              <a:cs typeface="Lora"/>
              <a:sym typeface="Lora"/>
            </a:endParaRPr>
          </a:p>
          <a:p>
            <a:pPr indent="-285750" lvl="0" marL="457200" rtl="0" algn="l">
              <a:lnSpc>
                <a:spcPct val="100000"/>
              </a:lnSpc>
              <a:spcBef>
                <a:spcPts val="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rangeOverflow</a:t>
            </a:r>
            <a:r>
              <a:rPr b="1" lang="en-US" sz="900">
                <a:solidFill>
                  <a:schemeClr val="dk1"/>
                </a:solidFill>
                <a:latin typeface="Lora"/>
                <a:ea typeface="Lora"/>
                <a:cs typeface="Lora"/>
                <a:sym typeface="Lora"/>
              </a:rPr>
              <a:t> </a:t>
            </a:r>
            <a:r>
              <a:rPr lang="en-US" sz="900">
                <a:solidFill>
                  <a:schemeClr val="dk1"/>
                </a:solidFill>
                <a:latin typeface="Lora"/>
                <a:ea typeface="Lora"/>
                <a:cs typeface="Lora"/>
                <a:sym typeface="Lora"/>
              </a:rPr>
              <a:t>–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field has a </a:t>
            </a:r>
            <a:r>
              <a:rPr lang="en-US" sz="900">
                <a:solidFill>
                  <a:schemeClr val="dk1"/>
                </a:solidFill>
                <a:highlight>
                  <a:srgbClr val="FFEFF0"/>
                </a:highlight>
                <a:latin typeface="Lora"/>
                <a:ea typeface="Lora"/>
                <a:cs typeface="Lora"/>
                <a:sym typeface="Lora"/>
              </a:rPr>
              <a:t>max</a:t>
            </a:r>
            <a:r>
              <a:rPr lang="en-US" sz="900">
                <a:solidFill>
                  <a:schemeClr val="dk1"/>
                </a:solidFill>
                <a:latin typeface="Lora"/>
                <a:ea typeface="Lora"/>
                <a:cs typeface="Lora"/>
                <a:sym typeface="Lora"/>
              </a:rPr>
              <a:t> attribute and the entered number </a:t>
            </a:r>
            <a:r>
              <a:rPr lang="en-US" sz="900">
                <a:solidFill>
                  <a:schemeClr val="dk1"/>
                </a:solidFill>
                <a:highlight>
                  <a:srgbClr val="FFEFF0"/>
                </a:highlight>
                <a:latin typeface="Lora"/>
                <a:ea typeface="Lora"/>
                <a:cs typeface="Lora"/>
                <a:sym typeface="Lora"/>
              </a:rPr>
              <a:t>value</a:t>
            </a:r>
            <a:r>
              <a:rPr lang="en-US" sz="900">
                <a:solidFill>
                  <a:schemeClr val="dk1"/>
                </a:solidFill>
                <a:latin typeface="Lora"/>
                <a:ea typeface="Lora"/>
                <a:cs typeface="Lora"/>
                <a:sym typeface="Lora"/>
              </a:rPr>
              <a:t> is greater than the max.</a:t>
            </a:r>
            <a:endParaRPr sz="900">
              <a:solidFill>
                <a:schemeClr val="dk1"/>
              </a:solidFill>
              <a:latin typeface="Lora"/>
              <a:ea typeface="Lora"/>
              <a:cs typeface="Lora"/>
              <a:sym typeface="Lora"/>
            </a:endParaRPr>
          </a:p>
          <a:p>
            <a:pPr indent="-285750" lvl="0" marL="457200" rtl="0" algn="l">
              <a:lnSpc>
                <a:spcPct val="100000"/>
              </a:lnSpc>
              <a:spcBef>
                <a:spcPts val="0"/>
              </a:spcBef>
              <a:spcAft>
                <a:spcPts val="0"/>
              </a:spcAft>
              <a:buClr>
                <a:schemeClr val="dk1"/>
              </a:buClr>
              <a:buSzPts val="900"/>
              <a:buChar char="❏"/>
            </a:pPr>
            <a:r>
              <a:rPr b="1" lang="en-US" sz="900">
                <a:solidFill>
                  <a:schemeClr val="dk1"/>
                </a:solidFill>
                <a:highlight>
                  <a:srgbClr val="FFEFF0"/>
                </a:highlight>
                <a:latin typeface="Lora"/>
                <a:ea typeface="Lora"/>
                <a:cs typeface="Lora"/>
                <a:sym typeface="Lora"/>
              </a:rPr>
              <a:t>rangeUnderflow</a:t>
            </a:r>
            <a:r>
              <a:rPr b="1" lang="en-US" sz="900">
                <a:solidFill>
                  <a:schemeClr val="dk1"/>
                </a:solidFill>
                <a:latin typeface="Lora"/>
                <a:ea typeface="Lora"/>
                <a:cs typeface="Lora"/>
                <a:sym typeface="Lora"/>
              </a:rPr>
              <a:t> </a:t>
            </a:r>
            <a:r>
              <a:rPr lang="en-US" sz="900">
                <a:solidFill>
                  <a:schemeClr val="dk1"/>
                </a:solidFill>
                <a:latin typeface="Lora"/>
                <a:ea typeface="Lora"/>
                <a:cs typeface="Lora"/>
                <a:sym typeface="Lora"/>
              </a:rPr>
              <a:t>– Is </a:t>
            </a:r>
            <a:r>
              <a:rPr lang="en-US" sz="900">
                <a:solidFill>
                  <a:schemeClr val="dk1"/>
                </a:solidFill>
                <a:highlight>
                  <a:srgbClr val="FFEFF0"/>
                </a:highlight>
                <a:latin typeface="Lora"/>
                <a:ea typeface="Lora"/>
                <a:cs typeface="Lora"/>
                <a:sym typeface="Lora"/>
              </a:rPr>
              <a:t>true</a:t>
            </a:r>
            <a:r>
              <a:rPr lang="en-US" sz="900">
                <a:solidFill>
                  <a:schemeClr val="dk1"/>
                </a:solidFill>
                <a:latin typeface="Lora"/>
                <a:ea typeface="Lora"/>
                <a:cs typeface="Lora"/>
                <a:sym typeface="Lora"/>
              </a:rPr>
              <a:t> when the field has a </a:t>
            </a:r>
            <a:r>
              <a:rPr lang="en-US" sz="900">
                <a:solidFill>
                  <a:schemeClr val="dk1"/>
                </a:solidFill>
                <a:highlight>
                  <a:srgbClr val="FFEFF0"/>
                </a:highlight>
                <a:latin typeface="Lora"/>
                <a:ea typeface="Lora"/>
                <a:cs typeface="Lora"/>
                <a:sym typeface="Lora"/>
              </a:rPr>
              <a:t>min</a:t>
            </a:r>
            <a:r>
              <a:rPr lang="en-US" sz="900">
                <a:solidFill>
                  <a:schemeClr val="dk1"/>
                </a:solidFill>
                <a:latin typeface="Lora"/>
                <a:ea typeface="Lora"/>
                <a:cs typeface="Lora"/>
                <a:sym typeface="Lora"/>
              </a:rPr>
              <a:t> attribute and the entered number </a:t>
            </a:r>
            <a:r>
              <a:rPr lang="en-US" sz="900">
                <a:solidFill>
                  <a:schemeClr val="dk1"/>
                </a:solidFill>
                <a:highlight>
                  <a:srgbClr val="FFEFF0"/>
                </a:highlight>
                <a:latin typeface="Lora"/>
                <a:ea typeface="Lora"/>
                <a:cs typeface="Lora"/>
                <a:sym typeface="Lora"/>
              </a:rPr>
              <a:t>value</a:t>
            </a:r>
            <a:r>
              <a:rPr lang="en-US" sz="900">
                <a:solidFill>
                  <a:schemeClr val="dk1"/>
                </a:solidFill>
                <a:latin typeface="Lora"/>
                <a:ea typeface="Lora"/>
                <a:cs typeface="Lora"/>
                <a:sym typeface="Lora"/>
              </a:rPr>
              <a:t> is lower than the min.</a:t>
            </a:r>
            <a:endParaRPr sz="900">
              <a:solidFill>
                <a:schemeClr val="dk1"/>
              </a:solidFill>
              <a:latin typeface="Lora"/>
              <a:ea typeface="Lora"/>
              <a:cs typeface="Lora"/>
              <a:sym typeface="Lora"/>
            </a:endParaRPr>
          </a:p>
        </p:txBody>
      </p:sp>
      <p:pic>
        <p:nvPicPr>
          <p:cNvPr id="1362" name="Google Shape;1362;p110"/>
          <p:cNvPicPr preferRelativeResize="0"/>
          <p:nvPr/>
        </p:nvPicPr>
        <p:blipFill>
          <a:blip r:embed="rId4">
            <a:alphaModFix/>
          </a:blip>
          <a:stretch>
            <a:fillRect/>
          </a:stretch>
        </p:blipFill>
        <p:spPr>
          <a:xfrm>
            <a:off x="6436565" y="1880848"/>
            <a:ext cx="2655060" cy="1685575"/>
          </a:xfrm>
          <a:prstGeom prst="rect">
            <a:avLst/>
          </a:prstGeom>
          <a:noFill/>
          <a:ln>
            <a:noFill/>
          </a:ln>
        </p:spPr>
      </p:pic>
      <p:sp>
        <p:nvSpPr>
          <p:cNvPr id="1363" name="Google Shape;1363;p110"/>
          <p:cNvSpPr/>
          <p:nvPr/>
        </p:nvSpPr>
        <p:spPr>
          <a:xfrm>
            <a:off x="4365250" y="2582350"/>
            <a:ext cx="2143725" cy="519550"/>
          </a:xfrm>
          <a:custGeom>
            <a:rect b="b" l="l" r="r" t="t"/>
            <a:pathLst>
              <a:path extrusionOk="0" h="20782" w="85749">
                <a:moveTo>
                  <a:pt x="0" y="9905"/>
                </a:moveTo>
                <a:cubicBezTo>
                  <a:pt x="13661" y="18102"/>
                  <a:pt x="30949" y="22515"/>
                  <a:pt x="46695" y="20093"/>
                </a:cubicBezTo>
                <a:cubicBezTo>
                  <a:pt x="50865" y="19452"/>
                  <a:pt x="54137" y="16095"/>
                  <a:pt x="58015" y="14433"/>
                </a:cubicBezTo>
                <a:cubicBezTo>
                  <a:pt x="67594" y="10328"/>
                  <a:pt x="78380" y="7369"/>
                  <a:pt x="85749" y="0"/>
                </a:cubicBezTo>
              </a:path>
            </a:pathLst>
          </a:custGeom>
          <a:noFill/>
          <a:ln cap="flat" cmpd="sng" w="9525">
            <a:solidFill>
              <a:srgbClr val="669900"/>
            </a:solidFill>
            <a:prstDash val="solid"/>
            <a:round/>
            <a:headEnd len="med" w="med" type="none"/>
            <a:tailEnd len="med" w="med" type="stealth"/>
          </a:ln>
        </p:spPr>
      </p:sp>
      <p:sp>
        <p:nvSpPr>
          <p:cNvPr id="1364" name="Google Shape;1364;p110"/>
          <p:cNvSpPr txBox="1"/>
          <p:nvPr/>
        </p:nvSpPr>
        <p:spPr>
          <a:xfrm>
            <a:off x="6207736" y="4942168"/>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source:</a:t>
            </a:r>
            <a:r>
              <a:rPr lang="en-US" sz="600"/>
              <a:t>https://quirksmode.org/html5/inputs/</a:t>
            </a:r>
            <a:endParaRPr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id="1369" name="Google Shape;1369;p111"/>
          <p:cNvPicPr preferRelativeResize="0"/>
          <p:nvPr/>
        </p:nvPicPr>
        <p:blipFill rotWithShape="1">
          <a:blip r:embed="rId3">
            <a:alphaModFix amt="60000"/>
          </a:blip>
          <a:srcRect b="0" l="0" r="0" t="0"/>
          <a:stretch/>
        </p:blipFill>
        <p:spPr>
          <a:xfrm>
            <a:off x="0" y="25"/>
            <a:ext cx="9144000" cy="5143500"/>
          </a:xfrm>
          <a:prstGeom prst="rect">
            <a:avLst/>
          </a:prstGeom>
          <a:noFill/>
          <a:ln>
            <a:noFill/>
          </a:ln>
        </p:spPr>
      </p:pic>
      <p:sp>
        <p:nvSpPr>
          <p:cNvPr id="1370" name="Google Shape;1370;p111"/>
          <p:cNvSpPr/>
          <p:nvPr/>
        </p:nvSpPr>
        <p:spPr>
          <a:xfrm>
            <a:off x="970600" y="888825"/>
            <a:ext cx="8173500" cy="3372000"/>
          </a:xfrm>
          <a:prstGeom prst="rect">
            <a:avLst/>
          </a:prstGeom>
          <a:solidFill>
            <a:srgbClr val="00A1FF">
              <a:alpha val="83920"/>
            </a:srgbClr>
          </a:solidFill>
          <a:ln>
            <a:noFill/>
          </a:ln>
        </p:spPr>
        <p:txBody>
          <a:bodyPr anchorCtr="0" anchor="ctr"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71" name="Google Shape;1371;p111"/>
          <p:cNvSpPr txBox="1"/>
          <p:nvPr/>
        </p:nvSpPr>
        <p:spPr>
          <a:xfrm>
            <a:off x="1188775" y="1543550"/>
            <a:ext cx="8247000" cy="1042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0"/>
              <a:buFont typeface="Arial"/>
              <a:buNone/>
            </a:pPr>
            <a:r>
              <a:rPr b="1" lang="en-US" sz="3100">
                <a:solidFill>
                  <a:srgbClr val="434343"/>
                </a:solidFill>
                <a:latin typeface="Lora"/>
                <a:ea typeface="Lora"/>
                <a:cs typeface="Lora"/>
                <a:sym typeface="Lora"/>
              </a:rPr>
              <a:t>4.15  javascript - Async/Await</a:t>
            </a:r>
            <a:endParaRPr b="1" sz="3100">
              <a:solidFill>
                <a:srgbClr val="434343"/>
              </a:solidFill>
              <a:latin typeface="Lora"/>
              <a:ea typeface="Lora"/>
              <a:cs typeface="Lora"/>
              <a:sym typeface="Lora"/>
            </a:endParaRPr>
          </a:p>
        </p:txBody>
      </p:sp>
      <p:pic>
        <p:nvPicPr>
          <p:cNvPr id="1372" name="Google Shape;1372;p111"/>
          <p:cNvPicPr preferRelativeResize="0"/>
          <p:nvPr/>
        </p:nvPicPr>
        <p:blipFill rotWithShape="1">
          <a:blip r:embed="rId4">
            <a:alphaModFix/>
          </a:blip>
          <a:srcRect b="0" l="0" r="0" t="0"/>
          <a:stretch/>
        </p:blipFill>
        <p:spPr>
          <a:xfrm>
            <a:off x="501000" y="4476750"/>
            <a:ext cx="1106900" cy="286023"/>
          </a:xfrm>
          <a:prstGeom prst="rect">
            <a:avLst/>
          </a:prstGeom>
          <a:noFill/>
          <a:ln>
            <a:noFill/>
          </a:ln>
        </p:spPr>
      </p:pic>
      <p:sp>
        <p:nvSpPr>
          <p:cNvPr id="1373" name="Google Shape;1373;p111"/>
          <p:cNvSpPr/>
          <p:nvPr/>
        </p:nvSpPr>
        <p:spPr>
          <a:xfrm rot="-2573657">
            <a:off x="7834807" y="3379995"/>
            <a:ext cx="1345189" cy="1278751"/>
          </a:xfrm>
          <a:prstGeom prst="pentagon">
            <a:avLst>
              <a:gd fmla="val 105146" name="hf"/>
              <a:gd fmla="val 110557" name="vf"/>
            </a:avLst>
          </a:prstGeom>
          <a:solidFill>
            <a:srgbClr val="00FFD0">
              <a:alpha val="568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74" name="Google Shape;1374;p111"/>
          <p:cNvSpPr/>
          <p:nvPr/>
        </p:nvSpPr>
        <p:spPr>
          <a:xfrm flipH="1">
            <a:off x="8440181" y="3366799"/>
            <a:ext cx="263100" cy="263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75" name="Google Shape;1375;p111"/>
          <p:cNvSpPr/>
          <p:nvPr/>
        </p:nvSpPr>
        <p:spPr>
          <a:xfrm flipH="1">
            <a:off x="7438350" y="3764305"/>
            <a:ext cx="378900" cy="3789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76" name="Google Shape;1376;p111"/>
          <p:cNvSpPr/>
          <p:nvPr/>
        </p:nvSpPr>
        <p:spPr>
          <a:xfrm flipH="1">
            <a:off x="7102069" y="3629830"/>
            <a:ext cx="92100" cy="92100"/>
          </a:xfrm>
          <a:prstGeom prst="ellipse">
            <a:avLst/>
          </a:prstGeom>
          <a:solidFill>
            <a:srgbClr val="F3F3F3">
              <a:alpha val="5647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77" name="Google Shape;1377;p111"/>
          <p:cNvSpPr txBox="1"/>
          <p:nvPr/>
        </p:nvSpPr>
        <p:spPr>
          <a:xfrm>
            <a:off x="1891675" y="2347425"/>
            <a:ext cx="6040800" cy="1281300"/>
          </a:xfrm>
          <a:prstGeom prst="rect">
            <a:avLst/>
          </a:prstGeom>
          <a:noFill/>
          <a:ln>
            <a:noFill/>
          </a:ln>
        </p:spPr>
        <p:txBody>
          <a:bodyPr anchorCtr="0" anchor="t" bIns="0" lIns="0" spcFirstLastPara="1" rIns="0" wrap="square" tIns="9525">
            <a:noAutofit/>
          </a:bodyPr>
          <a:lstStyle/>
          <a:p>
            <a:pPr indent="0" lvl="0" marL="342900" rtl="0" algn="l">
              <a:lnSpc>
                <a:spcPct val="80000"/>
              </a:lnSpc>
              <a:spcBef>
                <a:spcPts val="560"/>
              </a:spcBef>
              <a:spcAft>
                <a:spcPts val="0"/>
              </a:spcAft>
              <a:buNone/>
            </a:pPr>
            <a:r>
              <a:rPr lang="en-US" sz="1600">
                <a:solidFill>
                  <a:srgbClr val="F3F3F3"/>
                </a:solidFill>
                <a:latin typeface="Georgia"/>
                <a:ea typeface="Georgia"/>
                <a:cs typeface="Georgia"/>
                <a:sym typeface="Georgia"/>
              </a:rPr>
              <a:t>Computers don’t understand JavaScript — browsers do.</a:t>
            </a:r>
            <a:endParaRPr sz="2000">
              <a:solidFill>
                <a:srgbClr val="F3F3F3"/>
              </a:solidFill>
              <a:latin typeface="Times New Roman"/>
              <a:ea typeface="Times New Roman"/>
              <a:cs typeface="Times New Roman"/>
              <a:sym typeface="Times New Roman"/>
            </a:endParaRPr>
          </a:p>
          <a:p>
            <a:pPr indent="0" lvl="0" marL="342900" rtl="0" algn="l">
              <a:lnSpc>
                <a:spcPct val="80000"/>
              </a:lnSpc>
              <a:spcBef>
                <a:spcPts val="495"/>
              </a:spcBef>
              <a:spcAft>
                <a:spcPts val="0"/>
              </a:spcAft>
              <a:buNone/>
            </a:pPr>
            <a:r>
              <a:t/>
            </a:r>
            <a:endParaRPr sz="400">
              <a:solidFill>
                <a:srgbClr val="606469"/>
              </a:solidFill>
              <a:highlight>
                <a:srgbClr val="FFFFFF"/>
              </a:highlight>
              <a:latin typeface="Lato"/>
              <a:ea typeface="Lato"/>
              <a:cs typeface="Lato"/>
              <a:sym typeface="Lato"/>
            </a:endParaRPr>
          </a:p>
        </p:txBody>
      </p:sp>
      <p:sp>
        <p:nvSpPr>
          <p:cNvPr id="1378" name="Google Shape;1378;p111"/>
          <p:cNvSpPr txBox="1"/>
          <p:nvPr>
            <p:ph idx="12" type="sldNum"/>
          </p:nvPr>
        </p:nvSpPr>
        <p:spPr>
          <a:xfrm>
            <a:off x="6583680" y="4783455"/>
            <a:ext cx="2103000" cy="2571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sz="1400">
              <a:latin typeface="Calibri"/>
              <a:ea typeface="Calibri"/>
              <a:cs typeface="Calibri"/>
              <a:sym typeface="Calibri"/>
            </a:endParaRPr>
          </a:p>
        </p:txBody>
      </p:sp>
      <p:sp>
        <p:nvSpPr>
          <p:cNvPr id="1379" name="Google Shape;1379;p111"/>
          <p:cNvSpPr txBox="1"/>
          <p:nvPr/>
        </p:nvSpPr>
        <p:spPr>
          <a:xfrm>
            <a:off x="5345900" y="3014925"/>
            <a:ext cx="3447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solidFill>
                  <a:srgbClr val="F9FAFC"/>
                </a:solidFill>
                <a:latin typeface="Georgia"/>
                <a:ea typeface="Georgia"/>
                <a:cs typeface="Georgia"/>
                <a:sym typeface="Georgia"/>
              </a:rPr>
              <a:t>Lavanya Seetharaman</a:t>
            </a:r>
            <a:endParaRPr sz="1200">
              <a:solidFill>
                <a:srgbClr val="F9FAFC"/>
              </a:solidFill>
              <a:latin typeface="Georgia"/>
              <a:ea typeface="Georgia"/>
              <a:cs typeface="Georgia"/>
              <a:sym typeface="Georgia"/>
            </a:endParaRPr>
          </a:p>
          <a:p>
            <a:pPr indent="0" lvl="0" marL="0" rtl="0" algn="r">
              <a:spcBef>
                <a:spcPts val="0"/>
              </a:spcBef>
              <a:spcAft>
                <a:spcPts val="0"/>
              </a:spcAft>
              <a:buNone/>
            </a:pPr>
            <a:r>
              <a:rPr lang="en-US" sz="1200">
                <a:solidFill>
                  <a:srgbClr val="F9FAFC"/>
                </a:solidFill>
                <a:latin typeface="Georgia"/>
                <a:ea typeface="Georgia"/>
                <a:cs typeface="Georgia"/>
                <a:sym typeface="Georgia"/>
              </a:rPr>
              <a:t>Instructor@BoardInfinity</a:t>
            </a:r>
            <a:endParaRPr sz="1200">
              <a:solidFill>
                <a:srgbClr val="F9FAFC"/>
              </a:solidFill>
              <a:latin typeface="Georgia"/>
              <a:ea typeface="Georgia"/>
              <a:cs typeface="Georgia"/>
              <a:sym typeface="Georgi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12"/>
          <p:cNvSpPr/>
          <p:nvPr/>
        </p:nvSpPr>
        <p:spPr>
          <a:xfrm>
            <a:off x="6138575" y="208425"/>
            <a:ext cx="2965200" cy="1761600"/>
          </a:xfrm>
          <a:prstGeom prst="roundRect">
            <a:avLst>
              <a:gd fmla="val 16667" name="adj"/>
            </a:avLst>
          </a:prstGeom>
          <a:solidFill>
            <a:srgbClr val="F5F2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2"/>
          <p:cNvSpPr txBox="1"/>
          <p:nvPr>
            <p:ph idx="12" type="sldNum"/>
          </p:nvPr>
        </p:nvSpPr>
        <p:spPr>
          <a:xfrm>
            <a:off x="84900" y="47911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87" name="Google Shape;1387;p112"/>
          <p:cNvSpPr txBox="1"/>
          <p:nvPr/>
        </p:nvSpPr>
        <p:spPr>
          <a:xfrm>
            <a:off x="148575" y="2165725"/>
            <a:ext cx="914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Lora"/>
                <a:ea typeface="Lora"/>
                <a:cs typeface="Lora"/>
                <a:sym typeface="Lora"/>
              </a:rPr>
              <a:t>Async/AWait</a:t>
            </a:r>
            <a:endParaRPr b="1" sz="4100">
              <a:solidFill>
                <a:schemeClr val="dk1"/>
              </a:solidFill>
              <a:highlight>
                <a:srgbClr val="FFFFFF"/>
              </a:highlight>
              <a:latin typeface="Lora"/>
              <a:ea typeface="Lora"/>
              <a:cs typeface="Lora"/>
              <a:sym typeface="Lora"/>
            </a:endParaRPr>
          </a:p>
        </p:txBody>
      </p:sp>
      <p:cxnSp>
        <p:nvCxnSpPr>
          <p:cNvPr id="1388" name="Google Shape;1388;p112"/>
          <p:cNvCxnSpPr/>
          <p:nvPr/>
        </p:nvCxnSpPr>
        <p:spPr>
          <a:xfrm>
            <a:off x="233475" y="2642725"/>
            <a:ext cx="13800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0"/>
              </a:srgbClr>
            </a:outerShdw>
          </a:effectLst>
        </p:spPr>
      </p:cxnSp>
      <p:sp>
        <p:nvSpPr>
          <p:cNvPr id="1389" name="Google Shape;1389;p112"/>
          <p:cNvSpPr txBox="1"/>
          <p:nvPr/>
        </p:nvSpPr>
        <p:spPr>
          <a:xfrm>
            <a:off x="-79700" y="1166175"/>
            <a:ext cx="4833300" cy="1047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0"/>
              </a:spcAft>
              <a:buNone/>
            </a:pPr>
            <a:r>
              <a:rPr i="1" lang="en-US" sz="1100">
                <a:solidFill>
                  <a:srgbClr val="1155CC"/>
                </a:solidFill>
                <a:latin typeface="Verdana"/>
                <a:ea typeface="Verdana"/>
                <a:cs typeface="Verdana"/>
                <a:sym typeface="Verdana"/>
              </a:rPr>
              <a:t>"</a:t>
            </a:r>
            <a:r>
              <a:rPr i="1" lang="en-US" sz="1100">
                <a:solidFill>
                  <a:srgbClr val="1155CC"/>
                </a:solidFill>
                <a:latin typeface="Lora"/>
                <a:ea typeface="Lora"/>
                <a:cs typeface="Lora"/>
                <a:sym typeface="Lora"/>
              </a:rPr>
              <a:t>async and await make promises easier to write"</a:t>
            </a:r>
            <a:endParaRPr i="1" sz="1100">
              <a:solidFill>
                <a:srgbClr val="1155CC"/>
              </a:solidFill>
              <a:latin typeface="Lora"/>
              <a:ea typeface="Lora"/>
              <a:cs typeface="Lora"/>
              <a:sym typeface="Lora"/>
            </a:endParaRPr>
          </a:p>
          <a:p>
            <a:pPr indent="0" lvl="0" marL="0" rtl="0" algn="ctr">
              <a:lnSpc>
                <a:spcPct val="115000"/>
              </a:lnSpc>
              <a:spcBef>
                <a:spcPts val="1400"/>
              </a:spcBef>
              <a:spcAft>
                <a:spcPts val="0"/>
              </a:spcAft>
              <a:buNone/>
            </a:pPr>
            <a:r>
              <a:rPr lang="en-US" sz="1050">
                <a:solidFill>
                  <a:schemeClr val="accent4"/>
                </a:solidFill>
                <a:latin typeface="Lora"/>
                <a:ea typeface="Lora"/>
                <a:cs typeface="Lora"/>
                <a:sym typeface="Lora"/>
              </a:rPr>
              <a:t>async</a:t>
            </a:r>
            <a:r>
              <a:rPr lang="en-US" sz="1050">
                <a:solidFill>
                  <a:schemeClr val="dk1"/>
                </a:solidFill>
                <a:latin typeface="Lora"/>
                <a:ea typeface="Lora"/>
                <a:cs typeface="Lora"/>
                <a:sym typeface="Lora"/>
              </a:rPr>
              <a:t> makes a function return a Promise</a:t>
            </a:r>
            <a:endParaRPr sz="1050">
              <a:solidFill>
                <a:schemeClr val="dk1"/>
              </a:solidFill>
              <a:latin typeface="Lora"/>
              <a:ea typeface="Lora"/>
              <a:cs typeface="Lora"/>
              <a:sym typeface="Lora"/>
            </a:endParaRPr>
          </a:p>
          <a:p>
            <a:pPr indent="0" lvl="0" marL="0" rtl="0" algn="ctr">
              <a:lnSpc>
                <a:spcPct val="115000"/>
              </a:lnSpc>
              <a:spcBef>
                <a:spcPts val="1100"/>
              </a:spcBef>
              <a:spcAft>
                <a:spcPts val="1100"/>
              </a:spcAft>
              <a:buNone/>
            </a:pPr>
            <a:r>
              <a:rPr lang="en-US" sz="1050">
                <a:solidFill>
                  <a:srgbClr val="9A6E3A"/>
                </a:solidFill>
                <a:latin typeface="Lora"/>
                <a:ea typeface="Lora"/>
                <a:cs typeface="Lora"/>
                <a:sym typeface="Lora"/>
              </a:rPr>
              <a:t>await</a:t>
            </a:r>
            <a:r>
              <a:rPr lang="en-US" sz="1050">
                <a:solidFill>
                  <a:schemeClr val="dk1"/>
                </a:solidFill>
                <a:latin typeface="Lora"/>
                <a:ea typeface="Lora"/>
                <a:cs typeface="Lora"/>
                <a:sym typeface="Lora"/>
              </a:rPr>
              <a:t> makes a function wait for a Promise</a:t>
            </a:r>
            <a:endParaRPr sz="1050">
              <a:solidFill>
                <a:schemeClr val="dk1"/>
              </a:solidFill>
              <a:latin typeface="Lora"/>
              <a:ea typeface="Lora"/>
              <a:cs typeface="Lora"/>
              <a:sym typeface="Lora"/>
            </a:endParaRPr>
          </a:p>
        </p:txBody>
      </p:sp>
      <p:sp>
        <p:nvSpPr>
          <p:cNvPr id="1390" name="Google Shape;1390;p112"/>
          <p:cNvSpPr txBox="1"/>
          <p:nvPr/>
        </p:nvSpPr>
        <p:spPr>
          <a:xfrm>
            <a:off x="183950" y="367900"/>
            <a:ext cx="5200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300"/>
              </a:spcAft>
              <a:buNone/>
            </a:pPr>
            <a:r>
              <a:rPr b="1" lang="en-US" sz="1200">
                <a:solidFill>
                  <a:srgbClr val="666666"/>
                </a:solidFill>
                <a:highlight>
                  <a:srgbClr val="FFFFFF"/>
                </a:highlight>
                <a:latin typeface="Lora"/>
                <a:ea typeface="Lora"/>
                <a:cs typeface="Lora"/>
                <a:sym typeface="Lora"/>
              </a:rPr>
              <a:t>What is a Synchronous ?</a:t>
            </a:r>
            <a:endParaRPr b="1" sz="1200">
              <a:solidFill>
                <a:srgbClr val="666666"/>
              </a:solidFill>
              <a:highlight>
                <a:srgbClr val="FFFFFF"/>
              </a:highlight>
              <a:latin typeface="Lora"/>
              <a:ea typeface="Lora"/>
              <a:cs typeface="Lora"/>
              <a:sym typeface="Lora"/>
            </a:endParaRPr>
          </a:p>
        </p:txBody>
      </p:sp>
      <p:sp>
        <p:nvSpPr>
          <p:cNvPr id="1391" name="Google Shape;1391;p112"/>
          <p:cNvSpPr txBox="1"/>
          <p:nvPr/>
        </p:nvSpPr>
        <p:spPr>
          <a:xfrm>
            <a:off x="301675" y="685225"/>
            <a:ext cx="324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A0A23"/>
                </a:solidFill>
                <a:highlight>
                  <a:srgbClr val="FFFFFF"/>
                </a:highlight>
                <a:latin typeface="Lora"/>
                <a:ea typeface="Lora"/>
                <a:cs typeface="Lora"/>
                <a:sym typeface="Lora"/>
              </a:rPr>
              <a:t>tasks are completed one after another.</a:t>
            </a:r>
            <a:endParaRPr sz="1200">
              <a:latin typeface="Lora"/>
              <a:ea typeface="Lora"/>
              <a:cs typeface="Lora"/>
              <a:sym typeface="Lora"/>
            </a:endParaRPr>
          </a:p>
        </p:txBody>
      </p:sp>
      <p:sp>
        <p:nvSpPr>
          <p:cNvPr id="1392" name="Google Shape;1392;p112"/>
          <p:cNvSpPr txBox="1"/>
          <p:nvPr/>
        </p:nvSpPr>
        <p:spPr>
          <a:xfrm>
            <a:off x="3187375" y="367900"/>
            <a:ext cx="5200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300"/>
              </a:spcAft>
              <a:buNone/>
            </a:pPr>
            <a:r>
              <a:rPr b="1" lang="en-US" sz="1200">
                <a:solidFill>
                  <a:srgbClr val="666666"/>
                </a:solidFill>
                <a:highlight>
                  <a:srgbClr val="FFFFFF"/>
                </a:highlight>
                <a:latin typeface="Lora"/>
                <a:ea typeface="Lora"/>
                <a:cs typeface="Lora"/>
                <a:sym typeface="Lora"/>
              </a:rPr>
              <a:t>What is an Asynchronous ?</a:t>
            </a:r>
            <a:endParaRPr b="1" sz="1200">
              <a:solidFill>
                <a:srgbClr val="666666"/>
              </a:solidFill>
              <a:highlight>
                <a:srgbClr val="FFFFFF"/>
              </a:highlight>
              <a:latin typeface="Lora"/>
              <a:ea typeface="Lora"/>
              <a:cs typeface="Lora"/>
              <a:sym typeface="Lora"/>
            </a:endParaRPr>
          </a:p>
        </p:txBody>
      </p:sp>
      <p:sp>
        <p:nvSpPr>
          <p:cNvPr id="1393" name="Google Shape;1393;p112"/>
          <p:cNvSpPr txBox="1"/>
          <p:nvPr/>
        </p:nvSpPr>
        <p:spPr>
          <a:xfrm>
            <a:off x="3368950" y="649875"/>
            <a:ext cx="270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A0A23"/>
                </a:solidFill>
                <a:highlight>
                  <a:srgbClr val="FFFFFF"/>
                </a:highlight>
                <a:latin typeface="Lora"/>
                <a:ea typeface="Lora"/>
                <a:cs typeface="Lora"/>
                <a:sym typeface="Lora"/>
              </a:rPr>
              <a:t>tasks are completed independently</a:t>
            </a:r>
            <a:endParaRPr sz="1200">
              <a:latin typeface="Lora"/>
              <a:ea typeface="Lora"/>
              <a:cs typeface="Lora"/>
              <a:sym typeface="Lora"/>
            </a:endParaRPr>
          </a:p>
        </p:txBody>
      </p:sp>
      <p:sp>
        <p:nvSpPr>
          <p:cNvPr id="1394" name="Google Shape;1394;p112"/>
          <p:cNvSpPr txBox="1"/>
          <p:nvPr/>
        </p:nvSpPr>
        <p:spPr>
          <a:xfrm>
            <a:off x="380100" y="2752650"/>
            <a:ext cx="40914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200">
                <a:solidFill>
                  <a:srgbClr val="434343"/>
                </a:solidFill>
                <a:latin typeface="Lora"/>
                <a:ea typeface="Lora"/>
                <a:cs typeface="Lora"/>
                <a:sym typeface="Lora"/>
              </a:rPr>
              <a:t>Async/Await makes it easier to write promises. </a:t>
            </a:r>
            <a:endParaRPr sz="1200">
              <a:solidFill>
                <a:srgbClr val="434343"/>
              </a:solidFill>
              <a:latin typeface="Lora"/>
              <a:ea typeface="Lora"/>
              <a:cs typeface="Lora"/>
              <a:sym typeface="Lora"/>
            </a:endParaRPr>
          </a:p>
          <a:p>
            <a:pPr indent="0" lvl="0" marL="0" rtl="0" algn="just">
              <a:spcBef>
                <a:spcPts val="0"/>
              </a:spcBef>
              <a:spcAft>
                <a:spcPts val="0"/>
              </a:spcAft>
              <a:buNone/>
            </a:pPr>
            <a:r>
              <a:rPr lang="en-US" sz="1200">
                <a:solidFill>
                  <a:srgbClr val="434343"/>
                </a:solidFill>
                <a:latin typeface="Lora"/>
                <a:ea typeface="Lora"/>
                <a:cs typeface="Lora"/>
                <a:sym typeface="Lora"/>
              </a:rPr>
              <a:t>The keyword ‘async’ before a function makes the function return a promise, always. </a:t>
            </a:r>
            <a:endParaRPr sz="1200">
              <a:solidFill>
                <a:srgbClr val="434343"/>
              </a:solidFill>
              <a:latin typeface="Lora"/>
              <a:ea typeface="Lora"/>
              <a:cs typeface="Lora"/>
              <a:sym typeface="Lora"/>
            </a:endParaRPr>
          </a:p>
          <a:p>
            <a:pPr indent="0" lvl="0" marL="0" rtl="0" algn="just">
              <a:spcBef>
                <a:spcPts val="0"/>
              </a:spcBef>
              <a:spcAft>
                <a:spcPts val="0"/>
              </a:spcAft>
              <a:buNone/>
            </a:pPr>
            <a:r>
              <a:rPr lang="en-US" sz="1200">
                <a:solidFill>
                  <a:srgbClr val="434343"/>
                </a:solidFill>
                <a:latin typeface="Lora"/>
                <a:ea typeface="Lora"/>
                <a:cs typeface="Lora"/>
                <a:sym typeface="Lora"/>
              </a:rPr>
              <a:t>And the keyword await is used inside async functions, which makes the program wait until the Promise resolves.</a:t>
            </a:r>
            <a:endParaRPr sz="1200">
              <a:solidFill>
                <a:srgbClr val="434343"/>
              </a:solidFill>
              <a:latin typeface="Lora"/>
              <a:ea typeface="Lora"/>
              <a:cs typeface="Lora"/>
              <a:sym typeface="Lora"/>
            </a:endParaRPr>
          </a:p>
        </p:txBody>
      </p:sp>
      <p:sp>
        <p:nvSpPr>
          <p:cNvPr id="1395" name="Google Shape;1395;p112"/>
          <p:cNvSpPr txBox="1"/>
          <p:nvPr/>
        </p:nvSpPr>
        <p:spPr>
          <a:xfrm>
            <a:off x="4572000" y="2420425"/>
            <a:ext cx="4500000" cy="2580900"/>
          </a:xfrm>
          <a:prstGeom prst="rect">
            <a:avLst/>
          </a:prstGeom>
          <a:noFill/>
          <a:ln cap="flat" cmpd="sng" w="9525">
            <a:solidFill>
              <a:srgbClr val="8292A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050">
                <a:solidFill>
                  <a:srgbClr val="0077AA"/>
                </a:solidFill>
                <a:latin typeface="Courier New"/>
                <a:ea typeface="Courier New"/>
                <a:cs typeface="Courier New"/>
                <a:sym typeface="Courier New"/>
              </a:rPr>
              <a:t>async</a:t>
            </a:r>
            <a:r>
              <a:rPr b="1" lang="en-US" sz="1100">
                <a:solidFill>
                  <a:schemeClr val="dk1"/>
                </a:solidFill>
                <a:latin typeface="Courier New"/>
                <a:ea typeface="Courier New"/>
                <a:cs typeface="Courier New"/>
                <a:sym typeface="Courier New"/>
              </a:rPr>
              <a:t> </a:t>
            </a:r>
            <a:r>
              <a:rPr b="1" lang="en-US" sz="1050">
                <a:solidFill>
                  <a:srgbClr val="0077AA"/>
                </a:solidFill>
                <a:latin typeface="Courier New"/>
                <a:ea typeface="Courier New"/>
                <a:cs typeface="Courier New"/>
                <a:sym typeface="Courier New"/>
              </a:rPr>
              <a:t>function</a:t>
            </a:r>
            <a:r>
              <a:rPr b="1" lang="en-US" sz="1100">
                <a:solidFill>
                  <a:schemeClr val="dk1"/>
                </a:solidFill>
                <a:latin typeface="Courier New"/>
                <a:ea typeface="Courier New"/>
                <a:cs typeface="Courier New"/>
                <a:sym typeface="Courier New"/>
              </a:rPr>
              <a:t> </a:t>
            </a:r>
            <a:r>
              <a:rPr b="1" lang="en-US" sz="1050">
                <a:solidFill>
                  <a:srgbClr val="DD4A68"/>
                </a:solidFill>
                <a:latin typeface="Courier New"/>
                <a:ea typeface="Courier New"/>
                <a:cs typeface="Courier New"/>
                <a:sym typeface="Courier New"/>
              </a:rPr>
              <a:t>example</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999999"/>
                </a:solidFill>
                <a:latin typeface="Courier New"/>
                <a:ea typeface="Courier New"/>
                <a:cs typeface="Courier New"/>
                <a:sym typeface="Courier New"/>
              </a:rPr>
              <a:t>{</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100">
                <a:solidFill>
                  <a:schemeClr val="dk1"/>
                </a:solidFill>
                <a:latin typeface="Courier New"/>
                <a:ea typeface="Courier New"/>
                <a:cs typeface="Courier New"/>
                <a:sym typeface="Courier New"/>
              </a:rPr>
              <a:t>  </a:t>
            </a:r>
            <a:r>
              <a:rPr b="1" lang="en-US" sz="1050">
                <a:solidFill>
                  <a:srgbClr val="0077AA"/>
                </a:solidFill>
                <a:latin typeface="Courier New"/>
                <a:ea typeface="Courier New"/>
                <a:cs typeface="Courier New"/>
                <a:sym typeface="Courier New"/>
              </a:rPr>
              <a:t>let</a:t>
            </a:r>
            <a:r>
              <a:rPr b="1" lang="en-US" sz="1100">
                <a:solidFill>
                  <a:schemeClr val="dk1"/>
                </a:solidFill>
                <a:latin typeface="Courier New"/>
                <a:ea typeface="Courier New"/>
                <a:cs typeface="Courier New"/>
                <a:sym typeface="Courier New"/>
              </a:rPr>
              <a:t> promise </a:t>
            </a:r>
            <a:r>
              <a:rPr b="1" lang="en-US" sz="1050">
                <a:solidFill>
                  <a:srgbClr val="9A6E3A"/>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0077AA"/>
                </a:solidFill>
                <a:latin typeface="Courier New"/>
                <a:ea typeface="Courier New"/>
                <a:cs typeface="Courier New"/>
                <a:sym typeface="Courier New"/>
              </a:rPr>
              <a:t>new</a:t>
            </a:r>
            <a:r>
              <a:rPr b="1" lang="en-US" sz="1100">
                <a:solidFill>
                  <a:schemeClr val="dk1"/>
                </a:solidFill>
                <a:latin typeface="Courier New"/>
                <a:ea typeface="Courier New"/>
                <a:cs typeface="Courier New"/>
                <a:sym typeface="Courier New"/>
              </a:rPr>
              <a:t> </a:t>
            </a:r>
            <a:r>
              <a:rPr b="1" lang="en-US" sz="1050">
                <a:solidFill>
                  <a:srgbClr val="DD4A68"/>
                </a:solidFill>
                <a:latin typeface="Courier New"/>
                <a:ea typeface="Courier New"/>
                <a:cs typeface="Courier New"/>
                <a:sym typeface="Courier New"/>
              </a:rPr>
              <a:t>Promise</a:t>
            </a:r>
            <a:r>
              <a:rPr b="1" lang="en-US" sz="1050">
                <a:solidFill>
                  <a:srgbClr val="999999"/>
                </a:solidFill>
                <a:latin typeface="Courier New"/>
                <a:ea typeface="Courier New"/>
                <a:cs typeface="Courier New"/>
                <a:sym typeface="Courier New"/>
              </a:rPr>
              <a:t>((</a:t>
            </a:r>
            <a:r>
              <a:rPr b="1" lang="en-US" sz="1050">
                <a:solidFill>
                  <a:schemeClr val="dk1"/>
                </a:solidFill>
                <a:latin typeface="Courier New"/>
                <a:ea typeface="Courier New"/>
                <a:cs typeface="Courier New"/>
                <a:sym typeface="Courier New"/>
              </a:rPr>
              <a:t>resolve</a:t>
            </a:r>
            <a:r>
              <a:rPr b="1" lang="en-US" sz="1050">
                <a:solidFill>
                  <a:srgbClr val="999999"/>
                </a:solidFill>
                <a:latin typeface="Courier New"/>
                <a:ea typeface="Courier New"/>
                <a:cs typeface="Courier New"/>
                <a:sym typeface="Courier New"/>
              </a:rPr>
              <a:t>,</a:t>
            </a:r>
            <a:r>
              <a:rPr b="1" lang="en-US" sz="1050">
                <a:solidFill>
                  <a:schemeClr val="dk1"/>
                </a:solidFill>
                <a:latin typeface="Courier New"/>
                <a:ea typeface="Courier New"/>
                <a:cs typeface="Courier New"/>
                <a:sym typeface="Courier New"/>
              </a:rPr>
              <a:t> reject</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9A6E3A"/>
                </a:solidFill>
                <a:latin typeface="Courier New"/>
                <a:ea typeface="Courier New"/>
                <a:cs typeface="Courier New"/>
                <a:sym typeface="Courier New"/>
              </a:rPr>
              <a:t>=&gt;</a:t>
            </a:r>
            <a:r>
              <a:rPr b="1" lang="en-US" sz="1100">
                <a:solidFill>
                  <a:schemeClr val="dk1"/>
                </a:solidFill>
                <a:latin typeface="Courier New"/>
                <a:ea typeface="Courier New"/>
                <a:cs typeface="Courier New"/>
                <a:sym typeface="Courier New"/>
              </a:rPr>
              <a:t> </a:t>
            </a:r>
            <a:r>
              <a:rPr b="1" lang="en-US" sz="1050">
                <a:solidFill>
                  <a:srgbClr val="999999"/>
                </a:solidFill>
                <a:latin typeface="Courier New"/>
                <a:ea typeface="Courier New"/>
                <a:cs typeface="Courier New"/>
                <a:sym typeface="Courier New"/>
              </a:rPr>
              <a:t>{</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100">
                <a:solidFill>
                  <a:schemeClr val="dk1"/>
                </a:solidFill>
                <a:latin typeface="Courier New"/>
                <a:ea typeface="Courier New"/>
                <a:cs typeface="Courier New"/>
                <a:sym typeface="Courier New"/>
              </a:rPr>
              <a:t>    </a:t>
            </a:r>
            <a:r>
              <a:rPr b="1" lang="en-US" sz="1050">
                <a:solidFill>
                  <a:srgbClr val="DD4A68"/>
                </a:solidFill>
                <a:latin typeface="Courier New"/>
                <a:ea typeface="Courier New"/>
                <a:cs typeface="Courier New"/>
                <a:sym typeface="Courier New"/>
              </a:rPr>
              <a:t>setTimeout</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9A6E3A"/>
                </a:solidFill>
                <a:latin typeface="Courier New"/>
                <a:ea typeface="Courier New"/>
                <a:cs typeface="Courier New"/>
                <a:sym typeface="Courier New"/>
              </a:rPr>
              <a:t>=&gt;</a:t>
            </a:r>
            <a:r>
              <a:rPr b="1" lang="en-US" sz="1100">
                <a:solidFill>
                  <a:schemeClr val="dk1"/>
                </a:solidFill>
                <a:latin typeface="Courier New"/>
                <a:ea typeface="Courier New"/>
                <a:cs typeface="Courier New"/>
                <a:sym typeface="Courier New"/>
              </a:rPr>
              <a:t> </a:t>
            </a:r>
            <a:r>
              <a:rPr b="1" lang="en-US" sz="1050">
                <a:solidFill>
                  <a:srgbClr val="DD4A68"/>
                </a:solidFill>
                <a:latin typeface="Courier New"/>
                <a:ea typeface="Courier New"/>
                <a:cs typeface="Courier New"/>
                <a:sym typeface="Courier New"/>
              </a:rPr>
              <a:t>resolve</a:t>
            </a:r>
            <a:r>
              <a:rPr b="1" lang="en-US" sz="1050">
                <a:solidFill>
                  <a:srgbClr val="999999"/>
                </a:solidFill>
                <a:latin typeface="Courier New"/>
                <a:ea typeface="Courier New"/>
                <a:cs typeface="Courier New"/>
                <a:sym typeface="Courier New"/>
              </a:rPr>
              <a:t>(</a:t>
            </a:r>
            <a:r>
              <a:rPr b="1" lang="en-US" sz="1050">
                <a:solidFill>
                  <a:srgbClr val="669900"/>
                </a:solidFill>
                <a:latin typeface="Courier New"/>
                <a:ea typeface="Courier New"/>
                <a:cs typeface="Courier New"/>
                <a:sym typeface="Courier New"/>
              </a:rPr>
              <a:t>"done!"</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990055"/>
                </a:solidFill>
                <a:latin typeface="Courier New"/>
                <a:ea typeface="Courier New"/>
                <a:cs typeface="Courier New"/>
                <a:sym typeface="Courier New"/>
              </a:rPr>
              <a:t>2000</a:t>
            </a:r>
            <a:r>
              <a:rPr b="1" lang="en-US" sz="1050">
                <a:solidFill>
                  <a:srgbClr val="999999"/>
                </a:solidFill>
                <a:latin typeface="Courier New"/>
                <a:ea typeface="Courier New"/>
                <a:cs typeface="Courier New"/>
                <a:sym typeface="Courier New"/>
              </a:rPr>
              <a:t>)</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100">
                <a:solidFill>
                  <a:schemeClr val="dk1"/>
                </a:solidFill>
                <a:latin typeface="Courier New"/>
                <a:ea typeface="Courier New"/>
                <a:cs typeface="Courier New"/>
                <a:sym typeface="Courier New"/>
              </a:rPr>
              <a:t>  </a:t>
            </a:r>
            <a:r>
              <a:rPr b="1" lang="en-US" sz="1050">
                <a:solidFill>
                  <a:srgbClr val="999999"/>
                </a:solidFill>
                <a:latin typeface="Courier New"/>
                <a:ea typeface="Courier New"/>
                <a:cs typeface="Courier New"/>
                <a:sym typeface="Courier New"/>
              </a:rPr>
              <a:t>});</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100">
                <a:solidFill>
                  <a:schemeClr val="dk1"/>
                </a:solidFill>
                <a:latin typeface="Courier New"/>
                <a:ea typeface="Courier New"/>
                <a:cs typeface="Courier New"/>
                <a:sym typeface="Courier New"/>
              </a:rPr>
              <a:t>  </a:t>
            </a:r>
            <a:r>
              <a:rPr b="1" lang="en-US" sz="1050">
                <a:solidFill>
                  <a:srgbClr val="0077AA"/>
                </a:solidFill>
                <a:latin typeface="Courier New"/>
                <a:ea typeface="Courier New"/>
                <a:cs typeface="Courier New"/>
                <a:sym typeface="Courier New"/>
              </a:rPr>
              <a:t>let</a:t>
            </a:r>
            <a:r>
              <a:rPr b="1" lang="en-US" sz="1100">
                <a:solidFill>
                  <a:schemeClr val="dk1"/>
                </a:solidFill>
                <a:latin typeface="Courier New"/>
                <a:ea typeface="Courier New"/>
                <a:cs typeface="Courier New"/>
                <a:sym typeface="Courier New"/>
              </a:rPr>
              <a:t> result </a:t>
            </a:r>
            <a:r>
              <a:rPr b="1" lang="en-US" sz="1050">
                <a:solidFill>
                  <a:srgbClr val="9A6E3A"/>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0077AA"/>
                </a:solidFill>
                <a:latin typeface="Courier New"/>
                <a:ea typeface="Courier New"/>
                <a:cs typeface="Courier New"/>
                <a:sym typeface="Courier New"/>
              </a:rPr>
              <a:t>await</a:t>
            </a:r>
            <a:r>
              <a:rPr b="1" lang="en-US" sz="1100">
                <a:solidFill>
                  <a:schemeClr val="dk1"/>
                </a:solidFill>
                <a:latin typeface="Courier New"/>
                <a:ea typeface="Courier New"/>
                <a:cs typeface="Courier New"/>
                <a:sym typeface="Courier New"/>
              </a:rPr>
              <a:t> promise</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708090"/>
                </a:solidFill>
                <a:latin typeface="Courier New"/>
                <a:ea typeface="Courier New"/>
                <a:cs typeface="Courier New"/>
                <a:sym typeface="Courier New"/>
              </a:rPr>
              <a:t>// wait until the promise resolves (*)</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100">
                <a:solidFill>
                  <a:schemeClr val="dk1"/>
                </a:solidFill>
                <a:latin typeface="Courier New"/>
                <a:ea typeface="Courier New"/>
                <a:cs typeface="Courier New"/>
                <a:sym typeface="Courier New"/>
              </a:rPr>
              <a:t>  </a:t>
            </a:r>
            <a:r>
              <a:rPr b="1" lang="en-US" sz="1050">
                <a:solidFill>
                  <a:srgbClr val="DD4A68"/>
                </a:solidFill>
                <a:latin typeface="Courier New"/>
                <a:ea typeface="Courier New"/>
                <a:cs typeface="Courier New"/>
                <a:sym typeface="Courier New"/>
              </a:rPr>
              <a:t>alert</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result</a:t>
            </a:r>
            <a:r>
              <a:rPr b="1" lang="en-US" sz="1050">
                <a:solidFill>
                  <a:srgbClr val="999999"/>
                </a:solidFill>
                <a:latin typeface="Courier New"/>
                <a:ea typeface="Courier New"/>
                <a:cs typeface="Courier New"/>
                <a:sym typeface="Courier New"/>
              </a:rPr>
              <a:t>);</a:t>
            </a:r>
            <a:r>
              <a:rPr b="1" lang="en-US" sz="1100">
                <a:solidFill>
                  <a:schemeClr val="dk1"/>
                </a:solidFill>
                <a:latin typeface="Courier New"/>
                <a:ea typeface="Courier New"/>
                <a:cs typeface="Courier New"/>
                <a:sym typeface="Courier New"/>
              </a:rPr>
              <a:t> </a:t>
            </a:r>
            <a:r>
              <a:rPr b="1" lang="en-US" sz="1050">
                <a:solidFill>
                  <a:srgbClr val="708090"/>
                </a:solidFill>
                <a:latin typeface="Courier New"/>
                <a:ea typeface="Courier New"/>
                <a:cs typeface="Courier New"/>
                <a:sym typeface="Courier New"/>
              </a:rPr>
              <a:t>// "done!"</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a:t>
            </a:r>
            <a:endParaRPr b="1" sz="11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chemeClr val="dk1"/>
              </a:solidFill>
              <a:latin typeface="Courier New"/>
              <a:ea typeface="Courier New"/>
              <a:cs typeface="Courier New"/>
              <a:sym typeface="Courier New"/>
            </a:endParaRPr>
          </a:p>
          <a:p>
            <a:pPr indent="0" lvl="0" marL="190500" marR="190500" rtl="0" algn="l">
              <a:lnSpc>
                <a:spcPct val="150000"/>
              </a:lnSpc>
              <a:spcBef>
                <a:spcPts val="1700"/>
              </a:spcBef>
              <a:spcAft>
                <a:spcPts val="3300"/>
              </a:spcAft>
              <a:buNone/>
            </a:pPr>
            <a:r>
              <a:rPr b="1" lang="en-US" sz="1050">
                <a:solidFill>
                  <a:srgbClr val="DD4A68"/>
                </a:solidFill>
                <a:latin typeface="Courier New"/>
                <a:ea typeface="Courier New"/>
                <a:cs typeface="Courier New"/>
                <a:sym typeface="Courier New"/>
              </a:rPr>
              <a:t>example</a:t>
            </a:r>
            <a:r>
              <a:rPr b="1" lang="en-US" sz="1050">
                <a:solidFill>
                  <a:srgbClr val="999999"/>
                </a:solidFill>
                <a:latin typeface="Courier New"/>
                <a:ea typeface="Courier New"/>
                <a:cs typeface="Courier New"/>
                <a:sym typeface="Courier New"/>
              </a:rPr>
              <a:t>();</a:t>
            </a:r>
            <a:endParaRPr b="1" sz="1050">
              <a:solidFill>
                <a:srgbClr val="999999"/>
              </a:solidFill>
              <a:latin typeface="Courier New"/>
              <a:ea typeface="Courier New"/>
              <a:cs typeface="Courier New"/>
              <a:sym typeface="Courier New"/>
            </a:endParaRPr>
          </a:p>
        </p:txBody>
      </p:sp>
      <p:pic>
        <p:nvPicPr>
          <p:cNvPr id="1396" name="Google Shape;1396;p112"/>
          <p:cNvPicPr preferRelativeResize="0"/>
          <p:nvPr/>
        </p:nvPicPr>
        <p:blipFill rotWithShape="1">
          <a:blip r:embed="rId3">
            <a:alphaModFix/>
          </a:blip>
          <a:srcRect b="0" l="0" r="0" t="0"/>
          <a:stretch/>
        </p:blipFill>
        <p:spPr>
          <a:xfrm>
            <a:off x="501000" y="4476750"/>
            <a:ext cx="1106900" cy="286023"/>
          </a:xfrm>
          <a:prstGeom prst="rect">
            <a:avLst/>
          </a:prstGeom>
          <a:noFill/>
          <a:ln>
            <a:noFill/>
          </a:ln>
        </p:spPr>
      </p:pic>
      <p:sp>
        <p:nvSpPr>
          <p:cNvPr id="1397" name="Google Shape;1397;p112"/>
          <p:cNvSpPr/>
          <p:nvPr/>
        </p:nvSpPr>
        <p:spPr>
          <a:xfrm>
            <a:off x="6333925" y="347325"/>
            <a:ext cx="2648700" cy="237600"/>
          </a:xfrm>
          <a:prstGeom prst="rect">
            <a:avLst/>
          </a:prstGeom>
          <a:solidFill>
            <a:srgbClr val="7FDBCA"/>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Synchronous vs Asynchronous</a:t>
            </a:r>
            <a:endParaRPr/>
          </a:p>
        </p:txBody>
      </p:sp>
      <p:cxnSp>
        <p:nvCxnSpPr>
          <p:cNvPr id="1398" name="Google Shape;1398;p112"/>
          <p:cNvCxnSpPr/>
          <p:nvPr/>
        </p:nvCxnSpPr>
        <p:spPr>
          <a:xfrm>
            <a:off x="6710075" y="649875"/>
            <a:ext cx="0" cy="302700"/>
          </a:xfrm>
          <a:prstGeom prst="straightConnector1">
            <a:avLst/>
          </a:prstGeom>
          <a:noFill/>
          <a:ln cap="flat" cmpd="sng" w="9525">
            <a:solidFill>
              <a:schemeClr val="dk2"/>
            </a:solidFill>
            <a:prstDash val="solid"/>
            <a:round/>
            <a:headEnd len="med" w="med" type="none"/>
            <a:tailEnd len="med" w="med" type="triangle"/>
          </a:ln>
        </p:spPr>
      </p:cxnSp>
      <p:cxnSp>
        <p:nvCxnSpPr>
          <p:cNvPr id="1399" name="Google Shape;1399;p112"/>
          <p:cNvCxnSpPr/>
          <p:nvPr/>
        </p:nvCxnSpPr>
        <p:spPr>
          <a:xfrm>
            <a:off x="6710075" y="1051100"/>
            <a:ext cx="0" cy="197100"/>
          </a:xfrm>
          <a:prstGeom prst="straightConnector1">
            <a:avLst/>
          </a:prstGeom>
          <a:noFill/>
          <a:ln cap="flat" cmpd="sng" w="9525">
            <a:solidFill>
              <a:schemeClr val="dk2"/>
            </a:solidFill>
            <a:prstDash val="solid"/>
            <a:round/>
            <a:headEnd len="med" w="med" type="none"/>
            <a:tailEnd len="med" w="med" type="triangle"/>
          </a:ln>
        </p:spPr>
      </p:cxnSp>
      <p:cxnSp>
        <p:nvCxnSpPr>
          <p:cNvPr id="1400" name="Google Shape;1400;p112"/>
          <p:cNvCxnSpPr/>
          <p:nvPr/>
        </p:nvCxnSpPr>
        <p:spPr>
          <a:xfrm>
            <a:off x="6710075" y="1660700"/>
            <a:ext cx="0" cy="204000"/>
          </a:xfrm>
          <a:prstGeom prst="straightConnector1">
            <a:avLst/>
          </a:prstGeom>
          <a:noFill/>
          <a:ln cap="flat" cmpd="sng" w="9525">
            <a:solidFill>
              <a:schemeClr val="dk2"/>
            </a:solidFill>
            <a:prstDash val="solid"/>
            <a:round/>
            <a:headEnd len="med" w="med" type="none"/>
            <a:tailEnd len="med" w="med" type="triangle"/>
          </a:ln>
        </p:spPr>
      </p:cxnSp>
      <p:cxnSp>
        <p:nvCxnSpPr>
          <p:cNvPr id="1401" name="Google Shape;1401;p112"/>
          <p:cNvCxnSpPr/>
          <p:nvPr/>
        </p:nvCxnSpPr>
        <p:spPr>
          <a:xfrm>
            <a:off x="8387575" y="746288"/>
            <a:ext cx="0" cy="302700"/>
          </a:xfrm>
          <a:prstGeom prst="straightConnector1">
            <a:avLst/>
          </a:prstGeom>
          <a:noFill/>
          <a:ln cap="flat" cmpd="sng" w="9525">
            <a:solidFill>
              <a:schemeClr val="dk2"/>
            </a:solidFill>
            <a:prstDash val="solid"/>
            <a:round/>
            <a:headEnd len="med" w="med" type="none"/>
            <a:tailEnd len="med" w="med" type="triangle"/>
          </a:ln>
        </p:spPr>
      </p:cxnSp>
      <p:cxnSp>
        <p:nvCxnSpPr>
          <p:cNvPr id="1402" name="Google Shape;1402;p112"/>
          <p:cNvCxnSpPr/>
          <p:nvPr/>
        </p:nvCxnSpPr>
        <p:spPr>
          <a:xfrm>
            <a:off x="8387575" y="1279688"/>
            <a:ext cx="0" cy="237600"/>
          </a:xfrm>
          <a:prstGeom prst="straightConnector1">
            <a:avLst/>
          </a:prstGeom>
          <a:noFill/>
          <a:ln cap="flat" cmpd="sng" w="9525">
            <a:solidFill>
              <a:schemeClr val="dk2"/>
            </a:solidFill>
            <a:prstDash val="solid"/>
            <a:round/>
            <a:headEnd len="med" w="med" type="none"/>
            <a:tailEnd len="med" w="med" type="triangle"/>
          </a:ln>
        </p:spPr>
      </p:cxnSp>
      <p:cxnSp>
        <p:nvCxnSpPr>
          <p:cNvPr id="1403" name="Google Shape;1403;p112"/>
          <p:cNvCxnSpPr/>
          <p:nvPr/>
        </p:nvCxnSpPr>
        <p:spPr>
          <a:xfrm>
            <a:off x="8387575" y="1660688"/>
            <a:ext cx="0" cy="248700"/>
          </a:xfrm>
          <a:prstGeom prst="straightConnector1">
            <a:avLst/>
          </a:prstGeom>
          <a:noFill/>
          <a:ln cap="flat" cmpd="sng" w="9525">
            <a:solidFill>
              <a:schemeClr val="dk2"/>
            </a:solidFill>
            <a:prstDash val="solid"/>
            <a:round/>
            <a:headEnd len="med" w="med" type="none"/>
            <a:tailEnd len="med" w="med" type="triangle"/>
          </a:ln>
        </p:spPr>
      </p:cxnSp>
      <p:cxnSp>
        <p:nvCxnSpPr>
          <p:cNvPr id="1404" name="Google Shape;1404;p112"/>
          <p:cNvCxnSpPr/>
          <p:nvPr/>
        </p:nvCxnSpPr>
        <p:spPr>
          <a:xfrm>
            <a:off x="6710075" y="1355900"/>
            <a:ext cx="0" cy="197100"/>
          </a:xfrm>
          <a:prstGeom prst="straightConnector1">
            <a:avLst/>
          </a:prstGeom>
          <a:noFill/>
          <a:ln cap="flat" cmpd="sng" w="9525">
            <a:solidFill>
              <a:schemeClr val="dk2"/>
            </a:solidFill>
            <a:prstDash val="solid"/>
            <a:round/>
            <a:headEnd len="med" w="med" type="none"/>
            <a:tailEnd len="med" w="med" type="triangle"/>
          </a:ln>
        </p:spPr>
      </p:cxnSp>
      <p:sp>
        <p:nvSpPr>
          <p:cNvPr id="1405" name="Google Shape;1405;p112"/>
          <p:cNvSpPr/>
          <p:nvPr/>
        </p:nvSpPr>
        <p:spPr>
          <a:xfrm>
            <a:off x="8397700" y="1109375"/>
            <a:ext cx="235300" cy="138650"/>
          </a:xfrm>
          <a:custGeom>
            <a:rect b="b" l="l" r="r" t="t"/>
            <a:pathLst>
              <a:path extrusionOk="0" h="5546" w="9412">
                <a:moveTo>
                  <a:pt x="0" y="0"/>
                </a:moveTo>
                <a:cubicBezTo>
                  <a:pt x="252" y="1768"/>
                  <a:pt x="15" y="4311"/>
                  <a:pt x="1613" y="5110"/>
                </a:cubicBezTo>
                <a:cubicBezTo>
                  <a:pt x="4073" y="6340"/>
                  <a:pt x="7889" y="4710"/>
                  <a:pt x="9412" y="2421"/>
                </a:cubicBezTo>
              </a:path>
            </a:pathLst>
          </a:custGeom>
          <a:noFill/>
          <a:ln cap="flat" cmpd="sng" w="9525">
            <a:solidFill>
              <a:srgbClr val="DD1144"/>
            </a:solidFill>
            <a:prstDash val="solid"/>
            <a:round/>
            <a:headEnd len="med" w="med" type="none"/>
            <a:tailEnd len="med" w="med" type="stealth"/>
          </a:ln>
        </p:spPr>
      </p:sp>
      <p:sp>
        <p:nvSpPr>
          <p:cNvPr id="1406" name="Google Shape;1406;p112"/>
          <p:cNvSpPr/>
          <p:nvPr/>
        </p:nvSpPr>
        <p:spPr>
          <a:xfrm>
            <a:off x="8404400" y="1499350"/>
            <a:ext cx="193750" cy="126925"/>
          </a:xfrm>
          <a:custGeom>
            <a:rect b="b" l="l" r="r" t="t"/>
            <a:pathLst>
              <a:path extrusionOk="0" h="5077" w="7750">
                <a:moveTo>
                  <a:pt x="7531" y="0"/>
                </a:moveTo>
                <a:cubicBezTo>
                  <a:pt x="8866" y="2669"/>
                  <a:pt x="2831" y="5785"/>
                  <a:pt x="0" y="4841"/>
                </a:cubicBezTo>
              </a:path>
            </a:pathLst>
          </a:custGeom>
          <a:noFill/>
          <a:ln cap="flat" cmpd="sng" w="9525">
            <a:solidFill>
              <a:srgbClr val="DD1144"/>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000"/>
                                        <p:tgtEl>
                                          <p:spTgt spid="1392"/>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1000"/>
                                        <p:tgtEl>
                                          <p:spTgt spid="1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